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84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7" r:id="rId30"/>
    <p:sldId id="288" r:id="rId31"/>
    <p:sldId id="286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EA69E-BC24-497E-AA9D-2AD3573380E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1DAA96F-1D7E-4A17-B88D-91A979622CD1}">
      <dgm:prSet phldrT="[טקסט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sz="2400" dirty="0" smtClean="0">
              <a:solidFill>
                <a:schemeClr val="tx1"/>
              </a:solidFill>
            </a:rPr>
            <a:t>רעידות אדמה מתרחשת בקרקעית האוקיינוס</a:t>
          </a:r>
          <a:endParaRPr lang="he-IL" sz="2400" dirty="0">
            <a:solidFill>
              <a:schemeClr val="tx1"/>
            </a:solidFill>
          </a:endParaRPr>
        </a:p>
      </dgm:t>
    </dgm:pt>
    <dgm:pt modelId="{F176985F-D1ED-4F8D-A071-D92D6890A289}" type="parTrans" cxnId="{93EE04BF-A581-4692-8E4D-1BD7EB28CCAD}">
      <dgm:prSet/>
      <dgm:spPr/>
      <dgm:t>
        <a:bodyPr/>
        <a:lstStyle/>
        <a:p>
          <a:pPr rtl="1"/>
          <a:endParaRPr lang="he-IL"/>
        </a:p>
      </dgm:t>
    </dgm:pt>
    <dgm:pt modelId="{C425FF5E-B7F5-4664-8EA5-70D625B05D1C}" type="sibTrans" cxnId="{93EE04BF-A581-4692-8E4D-1BD7EB28CCAD}">
      <dgm:prSet/>
      <dgm:spPr/>
      <dgm:t>
        <a:bodyPr/>
        <a:lstStyle/>
        <a:p>
          <a:pPr rtl="1"/>
          <a:endParaRPr lang="he-IL"/>
        </a:p>
      </dgm:t>
    </dgm:pt>
    <dgm:pt modelId="{62FBE57B-D379-462B-B4C2-885D6A0916C8}">
      <dgm:prSet phldrT="[טקסט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he-IL" sz="2400" dirty="0" smtClean="0">
              <a:solidFill>
                <a:schemeClr val="tx1"/>
              </a:solidFill>
            </a:rPr>
            <a:t>נוצרים גלי מים ענקיים.  </a:t>
          </a:r>
          <a:endParaRPr lang="he-IL" sz="1800" dirty="0" smtClean="0">
            <a:solidFill>
              <a:schemeClr val="tx1"/>
            </a:solidFill>
          </a:endParaRPr>
        </a:p>
        <a:p>
          <a:pPr rtl="1"/>
          <a:r>
            <a:rPr lang="he-IL" sz="1800" dirty="0" smtClean="0">
              <a:solidFill>
                <a:schemeClr val="tx1"/>
              </a:solidFill>
            </a:rPr>
            <a:t>(כמו שזורקים אבן למים)</a:t>
          </a:r>
        </a:p>
        <a:p>
          <a:pPr rtl="1"/>
          <a:endParaRPr lang="he-IL" sz="1800" dirty="0">
            <a:solidFill>
              <a:schemeClr val="tx1"/>
            </a:solidFill>
          </a:endParaRPr>
        </a:p>
      </dgm:t>
    </dgm:pt>
    <dgm:pt modelId="{F6BE4DAD-E52C-40AA-888C-97B1FA6A0C48}" type="parTrans" cxnId="{458DE109-6E4E-4285-B107-E487508FDDD0}">
      <dgm:prSet/>
      <dgm:spPr/>
      <dgm:t>
        <a:bodyPr/>
        <a:lstStyle/>
        <a:p>
          <a:pPr rtl="1"/>
          <a:endParaRPr lang="he-IL"/>
        </a:p>
      </dgm:t>
    </dgm:pt>
    <dgm:pt modelId="{1530ACA3-9A3E-49A2-8414-67814092C92B}" type="sibTrans" cxnId="{458DE109-6E4E-4285-B107-E487508FDDD0}">
      <dgm:prSet/>
      <dgm:spPr/>
      <dgm:t>
        <a:bodyPr/>
        <a:lstStyle/>
        <a:p>
          <a:pPr rtl="1"/>
          <a:endParaRPr lang="he-IL"/>
        </a:p>
      </dgm:t>
    </dgm:pt>
    <dgm:pt modelId="{8D44067B-AFB1-4EE9-8C52-F2AA5C18527C}">
      <dgm:prSet phldrT="[טקסט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2400" dirty="0" smtClean="0">
              <a:solidFill>
                <a:schemeClr val="tx1"/>
              </a:solidFill>
            </a:rPr>
            <a:t>תנועה פתאומית של </a:t>
          </a:r>
        </a:p>
        <a:p>
          <a:pPr rtl="1"/>
          <a:r>
            <a:rPr lang="he-IL" sz="2400" dirty="0" smtClean="0">
              <a:solidFill>
                <a:schemeClr val="tx1"/>
              </a:solidFill>
            </a:rPr>
            <a:t>קרקעית הים </a:t>
          </a:r>
          <a:endParaRPr lang="he-IL" sz="2400" dirty="0">
            <a:solidFill>
              <a:schemeClr val="tx1"/>
            </a:solidFill>
          </a:endParaRPr>
        </a:p>
      </dgm:t>
    </dgm:pt>
    <dgm:pt modelId="{D4EA0CC4-2074-4A43-B96E-48B098F09BEE}" type="parTrans" cxnId="{34447631-985E-4CF7-B541-144DF429989C}">
      <dgm:prSet/>
      <dgm:spPr/>
      <dgm:t>
        <a:bodyPr/>
        <a:lstStyle/>
        <a:p>
          <a:pPr rtl="1"/>
          <a:endParaRPr lang="he-IL"/>
        </a:p>
      </dgm:t>
    </dgm:pt>
    <dgm:pt modelId="{1710A72A-BE1A-45E0-BBDE-F6060B7A1374}" type="sibTrans" cxnId="{34447631-985E-4CF7-B541-144DF429989C}">
      <dgm:prSet/>
      <dgm:spPr/>
      <dgm:t>
        <a:bodyPr/>
        <a:lstStyle/>
        <a:p>
          <a:pPr rtl="1"/>
          <a:endParaRPr lang="he-IL"/>
        </a:p>
      </dgm:t>
    </dgm:pt>
    <dgm:pt modelId="{F8991121-0019-4471-B513-3D8C57C95C98}" type="pres">
      <dgm:prSet presAssocID="{B29EA69E-BC24-497E-AA9D-2AD3573380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636DD92-0EAC-4182-9565-AA865B328807}" type="pres">
      <dgm:prSet presAssocID="{62FBE57B-D379-462B-B4C2-885D6A0916C8}" presName="boxAndChildren" presStyleCnt="0"/>
      <dgm:spPr/>
    </dgm:pt>
    <dgm:pt modelId="{616C4348-9FDD-4709-B8A7-CFA2CB4DE5DC}" type="pres">
      <dgm:prSet presAssocID="{62FBE57B-D379-462B-B4C2-885D6A0916C8}" presName="parentTextBox" presStyleLbl="node1" presStyleIdx="0" presStyleCnt="3"/>
      <dgm:spPr/>
      <dgm:t>
        <a:bodyPr/>
        <a:lstStyle/>
        <a:p>
          <a:pPr rtl="1"/>
          <a:endParaRPr lang="he-IL"/>
        </a:p>
      </dgm:t>
    </dgm:pt>
    <dgm:pt modelId="{5DF584C8-6232-43DC-93EC-DBEB5CAEF576}" type="pres">
      <dgm:prSet presAssocID="{1710A72A-BE1A-45E0-BBDE-F6060B7A1374}" presName="sp" presStyleCnt="0"/>
      <dgm:spPr/>
    </dgm:pt>
    <dgm:pt modelId="{FF97D67D-9291-4009-86DE-583A0A544097}" type="pres">
      <dgm:prSet presAssocID="{8D44067B-AFB1-4EE9-8C52-F2AA5C18527C}" presName="arrowAndChildren" presStyleCnt="0"/>
      <dgm:spPr/>
    </dgm:pt>
    <dgm:pt modelId="{5C8B528D-03EE-4061-8087-0C65609ECBD6}" type="pres">
      <dgm:prSet presAssocID="{8D44067B-AFB1-4EE9-8C52-F2AA5C18527C}" presName="parentTextArrow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CD3EC89-4DBB-4139-BC3F-C59DD1D992D1}" type="pres">
      <dgm:prSet presAssocID="{C425FF5E-B7F5-4664-8EA5-70D625B05D1C}" presName="sp" presStyleCnt="0"/>
      <dgm:spPr/>
    </dgm:pt>
    <dgm:pt modelId="{00A139D6-CC6A-4A56-8D6E-D4D8D1B1E622}" type="pres">
      <dgm:prSet presAssocID="{01DAA96F-1D7E-4A17-B88D-91A979622CD1}" presName="arrowAndChildren" presStyleCnt="0"/>
      <dgm:spPr/>
    </dgm:pt>
    <dgm:pt modelId="{13488C80-ACB4-47E1-84C5-B8597FB049D9}" type="pres">
      <dgm:prSet presAssocID="{01DAA96F-1D7E-4A17-B88D-91A979622CD1}" presName="parentTextArrow" presStyleLbl="node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BE454AF6-7398-4CCA-8CDC-8904C9388E2A}" type="presOf" srcId="{62FBE57B-D379-462B-B4C2-885D6A0916C8}" destId="{616C4348-9FDD-4709-B8A7-CFA2CB4DE5DC}" srcOrd="0" destOrd="0" presId="urn:microsoft.com/office/officeart/2005/8/layout/process4"/>
    <dgm:cxn modelId="{EDA87541-1464-4494-B9B0-59260483E58F}" type="presOf" srcId="{B29EA69E-BC24-497E-AA9D-2AD3573380EC}" destId="{F8991121-0019-4471-B513-3D8C57C95C98}" srcOrd="0" destOrd="0" presId="urn:microsoft.com/office/officeart/2005/8/layout/process4"/>
    <dgm:cxn modelId="{93EE04BF-A581-4692-8E4D-1BD7EB28CCAD}" srcId="{B29EA69E-BC24-497E-AA9D-2AD3573380EC}" destId="{01DAA96F-1D7E-4A17-B88D-91A979622CD1}" srcOrd="0" destOrd="0" parTransId="{F176985F-D1ED-4F8D-A071-D92D6890A289}" sibTransId="{C425FF5E-B7F5-4664-8EA5-70D625B05D1C}"/>
    <dgm:cxn modelId="{1518DDF5-5C40-4BDB-97B9-636FA40DB62E}" type="presOf" srcId="{01DAA96F-1D7E-4A17-B88D-91A979622CD1}" destId="{13488C80-ACB4-47E1-84C5-B8597FB049D9}" srcOrd="0" destOrd="0" presId="urn:microsoft.com/office/officeart/2005/8/layout/process4"/>
    <dgm:cxn modelId="{458DE109-6E4E-4285-B107-E487508FDDD0}" srcId="{B29EA69E-BC24-497E-AA9D-2AD3573380EC}" destId="{62FBE57B-D379-462B-B4C2-885D6A0916C8}" srcOrd="2" destOrd="0" parTransId="{F6BE4DAD-E52C-40AA-888C-97B1FA6A0C48}" sibTransId="{1530ACA3-9A3E-49A2-8414-67814092C92B}"/>
    <dgm:cxn modelId="{34447631-985E-4CF7-B541-144DF429989C}" srcId="{B29EA69E-BC24-497E-AA9D-2AD3573380EC}" destId="{8D44067B-AFB1-4EE9-8C52-F2AA5C18527C}" srcOrd="1" destOrd="0" parTransId="{D4EA0CC4-2074-4A43-B96E-48B098F09BEE}" sibTransId="{1710A72A-BE1A-45E0-BBDE-F6060B7A1374}"/>
    <dgm:cxn modelId="{3E9BA4FF-75FB-4FC5-83FA-D4BB70DF2D9F}" type="presOf" srcId="{8D44067B-AFB1-4EE9-8C52-F2AA5C18527C}" destId="{5C8B528D-03EE-4061-8087-0C65609ECBD6}" srcOrd="0" destOrd="0" presId="urn:microsoft.com/office/officeart/2005/8/layout/process4"/>
    <dgm:cxn modelId="{F9BB5ED3-0D1D-46F6-8046-838CE72B8325}" type="presParOf" srcId="{F8991121-0019-4471-B513-3D8C57C95C98}" destId="{9636DD92-0EAC-4182-9565-AA865B328807}" srcOrd="0" destOrd="0" presId="urn:microsoft.com/office/officeart/2005/8/layout/process4"/>
    <dgm:cxn modelId="{2577CFF9-9630-4D9D-8AA4-8BD3596BC4FA}" type="presParOf" srcId="{9636DD92-0EAC-4182-9565-AA865B328807}" destId="{616C4348-9FDD-4709-B8A7-CFA2CB4DE5DC}" srcOrd="0" destOrd="0" presId="urn:microsoft.com/office/officeart/2005/8/layout/process4"/>
    <dgm:cxn modelId="{AD4E5B08-01DE-4EBB-AD48-D32AA71B587C}" type="presParOf" srcId="{F8991121-0019-4471-B513-3D8C57C95C98}" destId="{5DF584C8-6232-43DC-93EC-DBEB5CAEF576}" srcOrd="1" destOrd="0" presId="urn:microsoft.com/office/officeart/2005/8/layout/process4"/>
    <dgm:cxn modelId="{0EEA5C27-6A26-4383-95A3-966AAB1C0625}" type="presParOf" srcId="{F8991121-0019-4471-B513-3D8C57C95C98}" destId="{FF97D67D-9291-4009-86DE-583A0A544097}" srcOrd="2" destOrd="0" presId="urn:microsoft.com/office/officeart/2005/8/layout/process4"/>
    <dgm:cxn modelId="{22766CDA-1052-413D-8D31-ADA6066C8B96}" type="presParOf" srcId="{FF97D67D-9291-4009-86DE-583A0A544097}" destId="{5C8B528D-03EE-4061-8087-0C65609ECBD6}" srcOrd="0" destOrd="0" presId="urn:microsoft.com/office/officeart/2005/8/layout/process4"/>
    <dgm:cxn modelId="{9B0D33E8-4A09-4EC5-A529-717F51B36B3C}" type="presParOf" srcId="{F8991121-0019-4471-B513-3D8C57C95C98}" destId="{CCD3EC89-4DBB-4139-BC3F-C59DD1D992D1}" srcOrd="3" destOrd="0" presId="urn:microsoft.com/office/officeart/2005/8/layout/process4"/>
    <dgm:cxn modelId="{3053B913-D7B6-434A-A59F-4A1DC2E393A2}" type="presParOf" srcId="{F8991121-0019-4471-B513-3D8C57C95C98}" destId="{00A139D6-CC6A-4A56-8D6E-D4D8D1B1E622}" srcOrd="4" destOrd="0" presId="urn:microsoft.com/office/officeart/2005/8/layout/process4"/>
    <dgm:cxn modelId="{4672BE7E-C3D0-4885-85C0-6A1EA26DBFCC}" type="presParOf" srcId="{00A139D6-CC6A-4A56-8D6E-D4D8D1B1E622}" destId="{13488C80-ACB4-47E1-84C5-B8597FB049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660E6-FCDD-4D51-A8C1-4BA42C439A1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E7FF1D2-1F36-4FA5-8127-0B3C37C97FF0}">
      <dgm:prSet phldrT="[טקסט]"/>
      <dgm:spPr/>
      <dgm:t>
        <a:bodyPr/>
        <a:lstStyle/>
        <a:p>
          <a:pPr rtl="1"/>
          <a:r>
            <a:rPr lang="he-IL" dirty="0" smtClean="0"/>
            <a:t>מי תהום מתחממים מנקודה חמה</a:t>
          </a:r>
          <a:endParaRPr lang="he-IL" dirty="0"/>
        </a:p>
      </dgm:t>
    </dgm:pt>
    <dgm:pt modelId="{DFA9B291-BCF9-4143-86DB-65AF1CD5D26A}" type="parTrans" cxnId="{9E3E86BB-6A74-4260-8035-95AAFBB0A4D1}">
      <dgm:prSet/>
      <dgm:spPr/>
      <dgm:t>
        <a:bodyPr/>
        <a:lstStyle/>
        <a:p>
          <a:pPr rtl="1"/>
          <a:endParaRPr lang="he-IL"/>
        </a:p>
      </dgm:t>
    </dgm:pt>
    <dgm:pt modelId="{9544DD44-F798-4B43-9670-E77409202EE9}" type="sibTrans" cxnId="{9E3E86BB-6A74-4260-8035-95AAFBB0A4D1}">
      <dgm:prSet/>
      <dgm:spPr/>
      <dgm:t>
        <a:bodyPr/>
        <a:lstStyle/>
        <a:p>
          <a:pPr rtl="1"/>
          <a:endParaRPr lang="he-IL"/>
        </a:p>
      </dgm:t>
    </dgm:pt>
    <dgm:pt modelId="{D574CC92-836F-4CA9-83A7-ACAC556B34C4}">
      <dgm:prSet phldrT="[טקסט]"/>
      <dgm:spPr/>
      <dgm:t>
        <a:bodyPr/>
        <a:lstStyle/>
        <a:p>
          <a:pPr rtl="1"/>
          <a:r>
            <a:rPr lang="he-IL" dirty="0" err="1" smtClean="0"/>
            <a:t>בטמפ' </a:t>
          </a:r>
          <a:r>
            <a:rPr lang="he-IL" dirty="0" smtClean="0"/>
            <a:t>של  100 מעלות הופכים לאדים </a:t>
          </a:r>
        </a:p>
        <a:p>
          <a:pPr rtl="1"/>
          <a:endParaRPr lang="he-IL" dirty="0"/>
        </a:p>
      </dgm:t>
    </dgm:pt>
    <dgm:pt modelId="{FD38EBD0-58DF-406E-97D7-C7EF3254B4F7}" type="parTrans" cxnId="{055F826F-9A69-4D9C-B5E6-EEF1226B7287}">
      <dgm:prSet/>
      <dgm:spPr/>
      <dgm:t>
        <a:bodyPr/>
        <a:lstStyle/>
        <a:p>
          <a:pPr rtl="1"/>
          <a:endParaRPr lang="he-IL"/>
        </a:p>
      </dgm:t>
    </dgm:pt>
    <dgm:pt modelId="{5D662BBD-4BC5-45B3-88F9-1D1537A541FB}" type="sibTrans" cxnId="{055F826F-9A69-4D9C-B5E6-EEF1226B7287}">
      <dgm:prSet/>
      <dgm:spPr/>
      <dgm:t>
        <a:bodyPr/>
        <a:lstStyle/>
        <a:p>
          <a:pPr rtl="1"/>
          <a:endParaRPr lang="he-IL"/>
        </a:p>
      </dgm:t>
    </dgm:pt>
    <dgm:pt modelId="{BD8B9521-24B8-419E-B2B4-F1E673E53385}">
      <dgm:prSet phldrT="[טקסט]"/>
      <dgm:spPr/>
      <dgm:t>
        <a:bodyPr/>
        <a:lstStyle/>
        <a:p>
          <a:pPr rtl="1"/>
          <a:r>
            <a:rPr lang="he-IL" dirty="0" smtClean="0"/>
            <a:t>אדים פורצים מסדק כמזרקה רותחת</a:t>
          </a:r>
          <a:endParaRPr lang="he-IL" dirty="0"/>
        </a:p>
      </dgm:t>
    </dgm:pt>
    <dgm:pt modelId="{94DB4FFA-6B2D-4038-AFC5-CEA7CFE77716}" type="parTrans" cxnId="{35ABBE7F-8908-4C65-9EF7-D97A7B603776}">
      <dgm:prSet/>
      <dgm:spPr/>
      <dgm:t>
        <a:bodyPr/>
        <a:lstStyle/>
        <a:p>
          <a:pPr rtl="1"/>
          <a:endParaRPr lang="he-IL"/>
        </a:p>
      </dgm:t>
    </dgm:pt>
    <dgm:pt modelId="{94CE4F40-2E95-4B72-9F16-75676EDA0A95}" type="sibTrans" cxnId="{35ABBE7F-8908-4C65-9EF7-D97A7B603776}">
      <dgm:prSet/>
      <dgm:spPr/>
      <dgm:t>
        <a:bodyPr/>
        <a:lstStyle/>
        <a:p>
          <a:pPr rtl="1"/>
          <a:endParaRPr lang="he-IL"/>
        </a:p>
      </dgm:t>
    </dgm:pt>
    <dgm:pt modelId="{CC7E873E-CBD9-48A2-9419-10D0A3E255E9}">
      <dgm:prSet phldrT="[טקסט]"/>
      <dgm:spPr/>
      <dgm:t>
        <a:bodyPr/>
        <a:lstStyle/>
        <a:p>
          <a:pPr rtl="1"/>
          <a:r>
            <a:rPr lang="he-IL" dirty="0" smtClean="0"/>
            <a:t>האדים מתקררים והופכים למים</a:t>
          </a:r>
          <a:endParaRPr lang="he-IL" dirty="0"/>
        </a:p>
      </dgm:t>
    </dgm:pt>
    <dgm:pt modelId="{7DA4E299-5092-47A4-8613-F400A3C0628C}" type="parTrans" cxnId="{B9A318DE-FFFD-4C45-8990-D3DB7EB50FE1}">
      <dgm:prSet/>
      <dgm:spPr/>
      <dgm:t>
        <a:bodyPr/>
        <a:lstStyle/>
        <a:p>
          <a:pPr rtl="1"/>
          <a:endParaRPr lang="he-IL"/>
        </a:p>
      </dgm:t>
    </dgm:pt>
    <dgm:pt modelId="{D6FC7C85-7F02-47E3-8030-FC6FA17C8298}" type="sibTrans" cxnId="{B9A318DE-FFFD-4C45-8990-D3DB7EB50FE1}">
      <dgm:prSet/>
      <dgm:spPr/>
      <dgm:t>
        <a:bodyPr/>
        <a:lstStyle/>
        <a:p>
          <a:pPr rtl="1"/>
          <a:endParaRPr lang="he-IL"/>
        </a:p>
      </dgm:t>
    </dgm:pt>
    <dgm:pt modelId="{DEFDC0BA-D008-468F-B2FC-CB10F490535E}">
      <dgm:prSet phldrT="[טקסט]"/>
      <dgm:spPr/>
      <dgm:t>
        <a:bodyPr/>
        <a:lstStyle/>
        <a:p>
          <a:pPr rtl="1"/>
          <a:r>
            <a:rPr lang="he-IL" dirty="0" smtClean="0"/>
            <a:t>המים מחלחלים לתוך האדמה</a:t>
          </a:r>
          <a:endParaRPr lang="he-IL" dirty="0"/>
        </a:p>
      </dgm:t>
    </dgm:pt>
    <dgm:pt modelId="{DD600DFC-2EB6-46A0-A5EF-5B15AB1174B2}" type="parTrans" cxnId="{D388AB56-C4BF-44C7-AE89-B2B2896F2824}">
      <dgm:prSet/>
      <dgm:spPr/>
      <dgm:t>
        <a:bodyPr/>
        <a:lstStyle/>
        <a:p>
          <a:pPr rtl="1"/>
          <a:endParaRPr lang="he-IL"/>
        </a:p>
      </dgm:t>
    </dgm:pt>
    <dgm:pt modelId="{1354A22C-7A92-41B5-941E-290EF8A76E0D}" type="sibTrans" cxnId="{D388AB56-C4BF-44C7-AE89-B2B2896F2824}">
      <dgm:prSet/>
      <dgm:spPr/>
      <dgm:t>
        <a:bodyPr/>
        <a:lstStyle/>
        <a:p>
          <a:pPr rtl="1"/>
          <a:endParaRPr lang="he-IL"/>
        </a:p>
      </dgm:t>
    </dgm:pt>
    <dgm:pt modelId="{8E5DC09D-8835-410F-88D8-5DBB827A8FDC}" type="pres">
      <dgm:prSet presAssocID="{D50660E6-FCDD-4D51-A8C1-4BA42C439A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E5B80B2-24B3-4987-9E2E-7699F284D105}" type="pres">
      <dgm:prSet presAssocID="{0E7FF1D2-1F36-4FA5-8127-0B3C37C97FF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9EE99B-7B86-436C-AA62-3FEEB60885AF}" type="pres">
      <dgm:prSet presAssocID="{9544DD44-F798-4B43-9670-E77409202EE9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DFBC9CE4-79BC-4BBC-B998-C96FF6C1B3BA}" type="pres">
      <dgm:prSet presAssocID="{9544DD44-F798-4B43-9670-E77409202EE9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8D566ED5-01D0-41EF-9CC9-07E98A69B98A}" type="pres">
      <dgm:prSet presAssocID="{D574CC92-836F-4CA9-83A7-ACAC556B34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D14DE4B-DF67-48B1-BEFE-60CE3CF3F714}" type="pres">
      <dgm:prSet presAssocID="{5D662BBD-4BC5-45B3-88F9-1D1537A541FB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7782C219-0112-4AF5-BA6E-7D74BF663DE1}" type="pres">
      <dgm:prSet presAssocID="{5D662BBD-4BC5-45B3-88F9-1D1537A541FB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56DA4CAD-4538-4DAE-8506-CD62CD314186}" type="pres">
      <dgm:prSet presAssocID="{BD8B9521-24B8-419E-B2B4-F1E673E533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7E7F2BC-1DED-42B5-926F-C5BD9DD5619B}" type="pres">
      <dgm:prSet presAssocID="{94CE4F40-2E95-4B72-9F16-75676EDA0A95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C30DD35F-2954-49E4-9367-A8CC0E367992}" type="pres">
      <dgm:prSet presAssocID="{94CE4F40-2E95-4B72-9F16-75676EDA0A95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F73FB27A-028C-465A-AE42-39EFA4A3F34F}" type="pres">
      <dgm:prSet presAssocID="{CC7E873E-CBD9-48A2-9419-10D0A3E255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236724-A47A-4549-807F-75C507A576CE}" type="pres">
      <dgm:prSet presAssocID="{D6FC7C85-7F02-47E3-8030-FC6FA17C8298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44171BE2-3B1C-46F3-AC89-04386F678DFC}" type="pres">
      <dgm:prSet presAssocID="{D6FC7C85-7F02-47E3-8030-FC6FA17C8298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86F0D4C6-8C68-45FA-BF31-2E8DEC618330}" type="pres">
      <dgm:prSet presAssocID="{DEFDC0BA-D008-468F-B2FC-CB10F49053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4CB6C1-D13D-41C6-BA72-3F5B8DB5DE6C}" type="pres">
      <dgm:prSet presAssocID="{1354A22C-7A92-41B5-941E-290EF8A76E0D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CB5F802B-990C-4974-A320-664EF31B8CE5}" type="pres">
      <dgm:prSet presAssocID="{1354A22C-7A92-41B5-941E-290EF8A76E0D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126F1F76-FBA1-4C99-BDA2-5F2901E4DC91}" type="presOf" srcId="{0E7FF1D2-1F36-4FA5-8127-0B3C37C97FF0}" destId="{5E5B80B2-24B3-4987-9E2E-7699F284D105}" srcOrd="0" destOrd="0" presId="urn:microsoft.com/office/officeart/2005/8/layout/cycle2"/>
    <dgm:cxn modelId="{DFBAE3F9-E826-4DB4-9B72-6820EDFF1E41}" type="presOf" srcId="{94CE4F40-2E95-4B72-9F16-75676EDA0A95}" destId="{47E7F2BC-1DED-42B5-926F-C5BD9DD5619B}" srcOrd="0" destOrd="0" presId="urn:microsoft.com/office/officeart/2005/8/layout/cycle2"/>
    <dgm:cxn modelId="{5D7BCA8D-7607-4EDD-86F1-B387256DC709}" type="presOf" srcId="{D6FC7C85-7F02-47E3-8030-FC6FA17C8298}" destId="{44171BE2-3B1C-46F3-AC89-04386F678DFC}" srcOrd="1" destOrd="0" presId="urn:microsoft.com/office/officeart/2005/8/layout/cycle2"/>
    <dgm:cxn modelId="{E7DD5B40-AA08-4A31-A71B-6880FEE11C09}" type="presOf" srcId="{9544DD44-F798-4B43-9670-E77409202EE9}" destId="{DFBC9CE4-79BC-4BBC-B998-C96FF6C1B3BA}" srcOrd="1" destOrd="0" presId="urn:microsoft.com/office/officeart/2005/8/layout/cycle2"/>
    <dgm:cxn modelId="{D388AB56-C4BF-44C7-AE89-B2B2896F2824}" srcId="{D50660E6-FCDD-4D51-A8C1-4BA42C439A1C}" destId="{DEFDC0BA-D008-468F-B2FC-CB10F490535E}" srcOrd="4" destOrd="0" parTransId="{DD600DFC-2EB6-46A0-A5EF-5B15AB1174B2}" sibTransId="{1354A22C-7A92-41B5-941E-290EF8A76E0D}"/>
    <dgm:cxn modelId="{8D5E4874-8844-4B3F-B64C-3F5F594C6208}" type="presOf" srcId="{DEFDC0BA-D008-468F-B2FC-CB10F490535E}" destId="{86F0D4C6-8C68-45FA-BF31-2E8DEC618330}" srcOrd="0" destOrd="0" presId="urn:microsoft.com/office/officeart/2005/8/layout/cycle2"/>
    <dgm:cxn modelId="{9E3E86BB-6A74-4260-8035-95AAFBB0A4D1}" srcId="{D50660E6-FCDD-4D51-A8C1-4BA42C439A1C}" destId="{0E7FF1D2-1F36-4FA5-8127-0B3C37C97FF0}" srcOrd="0" destOrd="0" parTransId="{DFA9B291-BCF9-4143-86DB-65AF1CD5D26A}" sibTransId="{9544DD44-F798-4B43-9670-E77409202EE9}"/>
    <dgm:cxn modelId="{C3B7EDD7-7859-4B57-9002-AA9CDFFB8C9A}" type="presOf" srcId="{1354A22C-7A92-41B5-941E-290EF8A76E0D}" destId="{CB5F802B-990C-4974-A320-664EF31B8CE5}" srcOrd="1" destOrd="0" presId="urn:microsoft.com/office/officeart/2005/8/layout/cycle2"/>
    <dgm:cxn modelId="{055F826F-9A69-4D9C-B5E6-EEF1226B7287}" srcId="{D50660E6-FCDD-4D51-A8C1-4BA42C439A1C}" destId="{D574CC92-836F-4CA9-83A7-ACAC556B34C4}" srcOrd="1" destOrd="0" parTransId="{FD38EBD0-58DF-406E-97D7-C7EF3254B4F7}" sibTransId="{5D662BBD-4BC5-45B3-88F9-1D1537A541FB}"/>
    <dgm:cxn modelId="{0D77630A-2AE2-4CBA-AAB9-26E91458F4B0}" type="presOf" srcId="{5D662BBD-4BC5-45B3-88F9-1D1537A541FB}" destId="{7782C219-0112-4AF5-BA6E-7D74BF663DE1}" srcOrd="1" destOrd="0" presId="urn:microsoft.com/office/officeart/2005/8/layout/cycle2"/>
    <dgm:cxn modelId="{DB719D5A-C60F-4930-8139-17E7AB3B40E1}" type="presOf" srcId="{1354A22C-7A92-41B5-941E-290EF8A76E0D}" destId="{0C4CB6C1-D13D-41C6-BA72-3F5B8DB5DE6C}" srcOrd="0" destOrd="0" presId="urn:microsoft.com/office/officeart/2005/8/layout/cycle2"/>
    <dgm:cxn modelId="{DE264B8D-437D-478F-A497-0B1AF6307EBE}" type="presOf" srcId="{CC7E873E-CBD9-48A2-9419-10D0A3E255E9}" destId="{F73FB27A-028C-465A-AE42-39EFA4A3F34F}" srcOrd="0" destOrd="0" presId="urn:microsoft.com/office/officeart/2005/8/layout/cycle2"/>
    <dgm:cxn modelId="{35ABBE7F-8908-4C65-9EF7-D97A7B603776}" srcId="{D50660E6-FCDD-4D51-A8C1-4BA42C439A1C}" destId="{BD8B9521-24B8-419E-B2B4-F1E673E53385}" srcOrd="2" destOrd="0" parTransId="{94DB4FFA-6B2D-4038-AFC5-CEA7CFE77716}" sibTransId="{94CE4F40-2E95-4B72-9F16-75676EDA0A95}"/>
    <dgm:cxn modelId="{853448C1-3E25-4090-BAF0-CA375D85AEF3}" type="presOf" srcId="{94CE4F40-2E95-4B72-9F16-75676EDA0A95}" destId="{C30DD35F-2954-49E4-9367-A8CC0E367992}" srcOrd="1" destOrd="0" presId="urn:microsoft.com/office/officeart/2005/8/layout/cycle2"/>
    <dgm:cxn modelId="{BF48F0ED-AE8B-4DFA-8FA7-A0907B345E56}" type="presOf" srcId="{9544DD44-F798-4B43-9670-E77409202EE9}" destId="{429EE99B-7B86-436C-AA62-3FEEB60885AF}" srcOrd="0" destOrd="0" presId="urn:microsoft.com/office/officeart/2005/8/layout/cycle2"/>
    <dgm:cxn modelId="{B9A318DE-FFFD-4C45-8990-D3DB7EB50FE1}" srcId="{D50660E6-FCDD-4D51-A8C1-4BA42C439A1C}" destId="{CC7E873E-CBD9-48A2-9419-10D0A3E255E9}" srcOrd="3" destOrd="0" parTransId="{7DA4E299-5092-47A4-8613-F400A3C0628C}" sibTransId="{D6FC7C85-7F02-47E3-8030-FC6FA17C8298}"/>
    <dgm:cxn modelId="{95A97738-5075-4B5A-912F-A7F2E9D2F515}" type="presOf" srcId="{5D662BBD-4BC5-45B3-88F9-1D1537A541FB}" destId="{9D14DE4B-DF67-48B1-BEFE-60CE3CF3F714}" srcOrd="0" destOrd="0" presId="urn:microsoft.com/office/officeart/2005/8/layout/cycle2"/>
    <dgm:cxn modelId="{1ECEB2FE-8AE3-4FEA-892F-4B59290A1513}" type="presOf" srcId="{D50660E6-FCDD-4D51-A8C1-4BA42C439A1C}" destId="{8E5DC09D-8835-410F-88D8-5DBB827A8FDC}" srcOrd="0" destOrd="0" presId="urn:microsoft.com/office/officeart/2005/8/layout/cycle2"/>
    <dgm:cxn modelId="{02FCC9E2-9398-4B26-96AC-56A045CE68CD}" type="presOf" srcId="{D574CC92-836F-4CA9-83A7-ACAC556B34C4}" destId="{8D566ED5-01D0-41EF-9CC9-07E98A69B98A}" srcOrd="0" destOrd="0" presId="urn:microsoft.com/office/officeart/2005/8/layout/cycle2"/>
    <dgm:cxn modelId="{EBD1E310-45EC-4093-94DF-592DCA1F19AB}" type="presOf" srcId="{D6FC7C85-7F02-47E3-8030-FC6FA17C8298}" destId="{2F236724-A47A-4549-807F-75C507A576CE}" srcOrd="0" destOrd="0" presId="urn:microsoft.com/office/officeart/2005/8/layout/cycle2"/>
    <dgm:cxn modelId="{135A24FE-C8F5-485C-9745-57FDB90E50B1}" type="presOf" srcId="{BD8B9521-24B8-419E-B2B4-F1E673E53385}" destId="{56DA4CAD-4538-4DAE-8506-CD62CD314186}" srcOrd="0" destOrd="0" presId="urn:microsoft.com/office/officeart/2005/8/layout/cycle2"/>
    <dgm:cxn modelId="{D8B137AE-0917-4132-B65E-44B178F63108}" type="presParOf" srcId="{8E5DC09D-8835-410F-88D8-5DBB827A8FDC}" destId="{5E5B80B2-24B3-4987-9E2E-7699F284D105}" srcOrd="0" destOrd="0" presId="urn:microsoft.com/office/officeart/2005/8/layout/cycle2"/>
    <dgm:cxn modelId="{B7EEC143-FCCA-407E-84AE-7B00C38182CF}" type="presParOf" srcId="{8E5DC09D-8835-410F-88D8-5DBB827A8FDC}" destId="{429EE99B-7B86-436C-AA62-3FEEB60885AF}" srcOrd="1" destOrd="0" presId="urn:microsoft.com/office/officeart/2005/8/layout/cycle2"/>
    <dgm:cxn modelId="{40DBF790-EFE4-42A9-811D-193E0F55AE04}" type="presParOf" srcId="{429EE99B-7B86-436C-AA62-3FEEB60885AF}" destId="{DFBC9CE4-79BC-4BBC-B998-C96FF6C1B3BA}" srcOrd="0" destOrd="0" presId="urn:microsoft.com/office/officeart/2005/8/layout/cycle2"/>
    <dgm:cxn modelId="{3E10B76D-D817-43AA-9C29-4ADDD798B7EE}" type="presParOf" srcId="{8E5DC09D-8835-410F-88D8-5DBB827A8FDC}" destId="{8D566ED5-01D0-41EF-9CC9-07E98A69B98A}" srcOrd="2" destOrd="0" presId="urn:microsoft.com/office/officeart/2005/8/layout/cycle2"/>
    <dgm:cxn modelId="{A7B2B012-B741-4275-A405-7BCA5FCFB014}" type="presParOf" srcId="{8E5DC09D-8835-410F-88D8-5DBB827A8FDC}" destId="{9D14DE4B-DF67-48B1-BEFE-60CE3CF3F714}" srcOrd="3" destOrd="0" presId="urn:microsoft.com/office/officeart/2005/8/layout/cycle2"/>
    <dgm:cxn modelId="{1AE74341-14BA-49A7-A9A4-5284067F6267}" type="presParOf" srcId="{9D14DE4B-DF67-48B1-BEFE-60CE3CF3F714}" destId="{7782C219-0112-4AF5-BA6E-7D74BF663DE1}" srcOrd="0" destOrd="0" presId="urn:microsoft.com/office/officeart/2005/8/layout/cycle2"/>
    <dgm:cxn modelId="{9AED9B09-08A2-446E-BAE3-A7FD3A41A8E5}" type="presParOf" srcId="{8E5DC09D-8835-410F-88D8-5DBB827A8FDC}" destId="{56DA4CAD-4538-4DAE-8506-CD62CD314186}" srcOrd="4" destOrd="0" presId="urn:microsoft.com/office/officeart/2005/8/layout/cycle2"/>
    <dgm:cxn modelId="{AAD720E5-907F-4209-A732-DA6CAFAD64F3}" type="presParOf" srcId="{8E5DC09D-8835-410F-88D8-5DBB827A8FDC}" destId="{47E7F2BC-1DED-42B5-926F-C5BD9DD5619B}" srcOrd="5" destOrd="0" presId="urn:microsoft.com/office/officeart/2005/8/layout/cycle2"/>
    <dgm:cxn modelId="{BBBF184C-80E6-4254-9C71-2832A08C6CD0}" type="presParOf" srcId="{47E7F2BC-1DED-42B5-926F-C5BD9DD5619B}" destId="{C30DD35F-2954-49E4-9367-A8CC0E367992}" srcOrd="0" destOrd="0" presId="urn:microsoft.com/office/officeart/2005/8/layout/cycle2"/>
    <dgm:cxn modelId="{683667CD-D8C4-41A9-A52F-2EBCC53C3441}" type="presParOf" srcId="{8E5DC09D-8835-410F-88D8-5DBB827A8FDC}" destId="{F73FB27A-028C-465A-AE42-39EFA4A3F34F}" srcOrd="6" destOrd="0" presId="urn:microsoft.com/office/officeart/2005/8/layout/cycle2"/>
    <dgm:cxn modelId="{E1BF8A71-52D4-4810-8C84-D2A4297E7363}" type="presParOf" srcId="{8E5DC09D-8835-410F-88D8-5DBB827A8FDC}" destId="{2F236724-A47A-4549-807F-75C507A576CE}" srcOrd="7" destOrd="0" presId="urn:microsoft.com/office/officeart/2005/8/layout/cycle2"/>
    <dgm:cxn modelId="{D6E5E843-10B6-4E48-BFA2-A038BB86D8DD}" type="presParOf" srcId="{2F236724-A47A-4549-807F-75C507A576CE}" destId="{44171BE2-3B1C-46F3-AC89-04386F678DFC}" srcOrd="0" destOrd="0" presId="urn:microsoft.com/office/officeart/2005/8/layout/cycle2"/>
    <dgm:cxn modelId="{6C118739-D83F-4A90-A8F2-811BBCA12C32}" type="presParOf" srcId="{8E5DC09D-8835-410F-88D8-5DBB827A8FDC}" destId="{86F0D4C6-8C68-45FA-BF31-2E8DEC618330}" srcOrd="8" destOrd="0" presId="urn:microsoft.com/office/officeart/2005/8/layout/cycle2"/>
    <dgm:cxn modelId="{F5F16DA6-9F08-4B18-8147-7A7A4A9B5195}" type="presParOf" srcId="{8E5DC09D-8835-410F-88D8-5DBB827A8FDC}" destId="{0C4CB6C1-D13D-41C6-BA72-3F5B8DB5DE6C}" srcOrd="9" destOrd="0" presId="urn:microsoft.com/office/officeart/2005/8/layout/cycle2"/>
    <dgm:cxn modelId="{52D9437B-0E24-4D25-89DF-EB3CA21F6370}" type="presParOf" srcId="{0C4CB6C1-D13D-41C6-BA72-3F5B8DB5DE6C}" destId="{CB5F802B-990C-4974-A320-664EF31B8C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C4348-9FDD-4709-B8A7-CFA2CB4DE5DC}">
      <dsp:nvSpPr>
        <dsp:cNvPr id="0" name=""/>
        <dsp:cNvSpPr/>
      </dsp:nvSpPr>
      <dsp:spPr>
        <a:xfrm>
          <a:off x="0" y="3304161"/>
          <a:ext cx="3581400" cy="1084499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tx1"/>
              </a:solidFill>
            </a:rPr>
            <a:t>נוצרים גלי מים ענקיים.  </a:t>
          </a:r>
          <a:endParaRPr lang="he-IL" sz="1800" kern="1200" dirty="0" smtClean="0">
            <a:solidFill>
              <a:schemeClr val="tx1"/>
            </a:solidFill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chemeClr val="tx1"/>
              </a:solidFill>
            </a:rPr>
            <a:t>(כמו שזורקים אבן למים)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kern="1200" dirty="0">
            <a:solidFill>
              <a:schemeClr val="tx1"/>
            </a:solidFill>
          </a:endParaRPr>
        </a:p>
      </dsp:txBody>
      <dsp:txXfrm>
        <a:off x="0" y="3304161"/>
        <a:ext cx="3581400" cy="1084499"/>
      </dsp:txXfrm>
    </dsp:sp>
    <dsp:sp modelId="{5C8B528D-03EE-4061-8087-0C65609ECBD6}">
      <dsp:nvSpPr>
        <dsp:cNvPr id="0" name=""/>
        <dsp:cNvSpPr/>
      </dsp:nvSpPr>
      <dsp:spPr>
        <a:xfrm rot="10800000">
          <a:off x="0" y="1652468"/>
          <a:ext cx="3581400" cy="1667960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tx1"/>
              </a:solidFill>
            </a:rPr>
            <a:t>תנועה פתאומית של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tx1"/>
              </a:solidFill>
            </a:rPr>
            <a:t>קרקעית הים </a:t>
          </a:r>
          <a:endParaRPr lang="he-IL" sz="2400" kern="1200" dirty="0">
            <a:solidFill>
              <a:schemeClr val="tx1"/>
            </a:solidFill>
          </a:endParaRPr>
        </a:p>
      </dsp:txBody>
      <dsp:txXfrm rot="10800000">
        <a:off x="0" y="1652468"/>
        <a:ext cx="3581400" cy="1083790"/>
      </dsp:txXfrm>
    </dsp:sp>
    <dsp:sp modelId="{13488C80-ACB4-47E1-84C5-B8597FB049D9}">
      <dsp:nvSpPr>
        <dsp:cNvPr id="0" name=""/>
        <dsp:cNvSpPr/>
      </dsp:nvSpPr>
      <dsp:spPr>
        <a:xfrm rot="10800000">
          <a:off x="0" y="775"/>
          <a:ext cx="3581400" cy="1667960"/>
        </a:xfrm>
        <a:prstGeom prst="upArrowCallou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tx1"/>
              </a:solidFill>
            </a:rPr>
            <a:t>רעידות אדמה מתרחשת בקרקעית האוקיינוס</a:t>
          </a:r>
          <a:endParaRPr lang="he-IL" sz="2400" kern="1200" dirty="0">
            <a:solidFill>
              <a:schemeClr val="tx1"/>
            </a:solidFill>
          </a:endParaRPr>
        </a:p>
      </dsp:txBody>
      <dsp:txXfrm rot="10800000">
        <a:off x="0" y="775"/>
        <a:ext cx="3581400" cy="1083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B80B2-24B3-4987-9E2E-7699F284D105}">
      <dsp:nvSpPr>
        <dsp:cNvPr id="0" name=""/>
        <dsp:cNvSpPr/>
      </dsp:nvSpPr>
      <dsp:spPr>
        <a:xfrm>
          <a:off x="2692300" y="1163"/>
          <a:ext cx="1473398" cy="1473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מי תהום מתחממים מנקודה חמה</a:t>
          </a:r>
          <a:endParaRPr lang="he-IL" sz="1600" kern="1200" dirty="0"/>
        </a:p>
      </dsp:txBody>
      <dsp:txXfrm>
        <a:off x="2908074" y="216937"/>
        <a:ext cx="1041850" cy="1041850"/>
      </dsp:txXfrm>
    </dsp:sp>
    <dsp:sp modelId="{429EE99B-7B86-436C-AA62-3FEEB60885AF}">
      <dsp:nvSpPr>
        <dsp:cNvPr id="0" name=""/>
        <dsp:cNvSpPr/>
      </dsp:nvSpPr>
      <dsp:spPr>
        <a:xfrm rot="2160000">
          <a:off x="4118844" y="1132278"/>
          <a:ext cx="390479" cy="497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>
        <a:off x="4130030" y="1197304"/>
        <a:ext cx="273335" cy="298363"/>
      </dsp:txXfrm>
    </dsp:sp>
    <dsp:sp modelId="{8D566ED5-01D0-41EF-9CC9-07E98A69B98A}">
      <dsp:nvSpPr>
        <dsp:cNvPr id="0" name=""/>
        <dsp:cNvSpPr/>
      </dsp:nvSpPr>
      <dsp:spPr>
        <a:xfrm>
          <a:off x="4480352" y="1300258"/>
          <a:ext cx="1473398" cy="1473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err="1" smtClean="0"/>
            <a:t>בטמפ' </a:t>
          </a:r>
          <a:r>
            <a:rPr lang="he-IL" sz="1600" kern="1200" dirty="0" smtClean="0"/>
            <a:t>של  100 מעלות הופכים לאדים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/>
        </a:p>
      </dsp:txBody>
      <dsp:txXfrm>
        <a:off x="4696126" y="1516032"/>
        <a:ext cx="1041850" cy="1041850"/>
      </dsp:txXfrm>
    </dsp:sp>
    <dsp:sp modelId="{9D14DE4B-DF67-48B1-BEFE-60CE3CF3F714}">
      <dsp:nvSpPr>
        <dsp:cNvPr id="0" name=""/>
        <dsp:cNvSpPr/>
      </dsp:nvSpPr>
      <dsp:spPr>
        <a:xfrm rot="6480000">
          <a:off x="4683738" y="2828801"/>
          <a:ext cx="390479" cy="497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10800000">
        <a:off x="4760410" y="2872550"/>
        <a:ext cx="273335" cy="298363"/>
      </dsp:txXfrm>
    </dsp:sp>
    <dsp:sp modelId="{56DA4CAD-4538-4DAE-8506-CD62CD314186}">
      <dsp:nvSpPr>
        <dsp:cNvPr id="0" name=""/>
        <dsp:cNvSpPr/>
      </dsp:nvSpPr>
      <dsp:spPr>
        <a:xfrm>
          <a:off x="3797377" y="3402238"/>
          <a:ext cx="1473398" cy="1473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אדים פורצים מסדק כמזרקה רותחת</a:t>
          </a:r>
          <a:endParaRPr lang="he-IL" sz="1600" kern="1200" dirty="0"/>
        </a:p>
      </dsp:txBody>
      <dsp:txXfrm>
        <a:off x="4013151" y="3618012"/>
        <a:ext cx="1041850" cy="1041850"/>
      </dsp:txXfrm>
    </dsp:sp>
    <dsp:sp modelId="{47E7F2BC-1DED-42B5-926F-C5BD9DD5619B}">
      <dsp:nvSpPr>
        <dsp:cNvPr id="0" name=""/>
        <dsp:cNvSpPr/>
      </dsp:nvSpPr>
      <dsp:spPr>
        <a:xfrm rot="10800000">
          <a:off x="3244811" y="3890301"/>
          <a:ext cx="390479" cy="497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10800000">
        <a:off x="3361955" y="3989755"/>
        <a:ext cx="273335" cy="298363"/>
      </dsp:txXfrm>
    </dsp:sp>
    <dsp:sp modelId="{F73FB27A-028C-465A-AE42-39EFA4A3F34F}">
      <dsp:nvSpPr>
        <dsp:cNvPr id="0" name=""/>
        <dsp:cNvSpPr/>
      </dsp:nvSpPr>
      <dsp:spPr>
        <a:xfrm>
          <a:off x="1587224" y="3402238"/>
          <a:ext cx="1473398" cy="1473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האדים מתקררים והופכים למים</a:t>
          </a:r>
          <a:endParaRPr lang="he-IL" sz="1600" kern="1200" dirty="0"/>
        </a:p>
      </dsp:txBody>
      <dsp:txXfrm>
        <a:off x="1802998" y="3618012"/>
        <a:ext cx="1041850" cy="1041850"/>
      </dsp:txXfrm>
    </dsp:sp>
    <dsp:sp modelId="{2F236724-A47A-4549-807F-75C507A576CE}">
      <dsp:nvSpPr>
        <dsp:cNvPr id="0" name=""/>
        <dsp:cNvSpPr/>
      </dsp:nvSpPr>
      <dsp:spPr>
        <a:xfrm rot="15120000">
          <a:off x="1790611" y="2849822"/>
          <a:ext cx="390479" cy="497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10800000">
        <a:off x="1867283" y="3004981"/>
        <a:ext cx="273335" cy="298363"/>
      </dsp:txXfrm>
    </dsp:sp>
    <dsp:sp modelId="{86F0D4C6-8C68-45FA-BF31-2E8DEC618330}">
      <dsp:nvSpPr>
        <dsp:cNvPr id="0" name=""/>
        <dsp:cNvSpPr/>
      </dsp:nvSpPr>
      <dsp:spPr>
        <a:xfrm>
          <a:off x="904249" y="1300258"/>
          <a:ext cx="1473398" cy="1473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המים מחלחלים לתוך האדמה</a:t>
          </a:r>
          <a:endParaRPr lang="he-IL" sz="1600" kern="1200" dirty="0"/>
        </a:p>
      </dsp:txBody>
      <dsp:txXfrm>
        <a:off x="1120023" y="1516032"/>
        <a:ext cx="1041850" cy="1041850"/>
      </dsp:txXfrm>
    </dsp:sp>
    <dsp:sp modelId="{0C4CB6C1-D13D-41C6-BA72-3F5B8DB5DE6C}">
      <dsp:nvSpPr>
        <dsp:cNvPr id="0" name=""/>
        <dsp:cNvSpPr/>
      </dsp:nvSpPr>
      <dsp:spPr>
        <a:xfrm rot="19440000">
          <a:off x="2330793" y="1145269"/>
          <a:ext cx="390479" cy="4972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>
        <a:off x="2341979" y="1279151"/>
        <a:ext cx="273335" cy="298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A86950-10DF-4D49-8DFD-3E3817B39291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20B97-8757-4BC5-ACD6-89732BFFB899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qred.gov.il/eqred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geo-ofakim.cet.ac.il/ShowItem.aspx?ItemID=6a1e9528-293c-4035-8a33-9b9f0fdd4e4c&amp;lang=HE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o-ofakim.cet.ac.il/ShowItem.aspx?ItemID=9980cf9f-8b6b-4aaa-a3dc-09468810d62c&amp;lang=HEB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תופעות טבע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7854696" cy="1475936"/>
          </a:xfrm>
        </p:spPr>
        <p:txBody>
          <a:bodyPr>
            <a:normAutofit/>
          </a:bodyPr>
          <a:lstStyle/>
          <a:p>
            <a:r>
              <a:rPr lang="he-IL" sz="2800" b="1" dirty="0" smtClean="0">
                <a:solidFill>
                  <a:schemeClr val="tx1"/>
                </a:solidFill>
                <a:cs typeface="+mj-cs"/>
              </a:rPr>
              <a:t>תוכנית היל"ה – </a:t>
            </a:r>
            <a:r>
              <a:rPr lang="he-IL" sz="2800" b="1" dirty="0" err="1" smtClean="0">
                <a:solidFill>
                  <a:schemeClr val="tx1"/>
                </a:solidFill>
                <a:cs typeface="+mj-cs"/>
              </a:rPr>
              <a:t>מתנס"ים</a:t>
            </a:r>
            <a:endParaRPr lang="he-IL" sz="2800" b="1" dirty="0" smtClean="0">
              <a:solidFill>
                <a:schemeClr val="tx1"/>
              </a:solidFill>
              <a:cs typeface="+mj-cs"/>
            </a:endParaRPr>
          </a:p>
          <a:p>
            <a:r>
              <a:rPr lang="he-IL" sz="2800" b="1" dirty="0" smtClean="0">
                <a:solidFill>
                  <a:schemeClr val="tx1"/>
                </a:solidFill>
                <a:cs typeface="+mj-cs"/>
              </a:rPr>
              <a:t>הכנת המצגת: רקפת המאירי שפירא ואילת </a:t>
            </a:r>
            <a:r>
              <a:rPr lang="he-IL" sz="2800" b="1" dirty="0" err="1" smtClean="0">
                <a:solidFill>
                  <a:schemeClr val="tx1"/>
                </a:solidFill>
                <a:cs typeface="+mj-cs"/>
              </a:rPr>
              <a:t>כ"ץ</a:t>
            </a:r>
            <a:r>
              <a:rPr lang="he-IL" sz="2800" b="1" dirty="0" smtClean="0">
                <a:solidFill>
                  <a:schemeClr val="tx1"/>
                </a:solidFill>
                <a:cs typeface="+mj-cs"/>
              </a:rPr>
              <a:t> </a:t>
            </a:r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066800" y="9144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חובקים עולם  </a:t>
            </a:r>
            <a:br>
              <a:rPr lang="he-IL" sz="3200" b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</a:br>
            <a:endParaRPr lang="he-IL" sz="3200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5" name="תמונה 6" descr="לבה נוזלת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369951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רעידות אדמה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sz="4000" b="1" dirty="0" smtClean="0"/>
              <a:t>מה גורם לרעידות אדמה?</a:t>
            </a:r>
            <a:endParaRPr lang="en-US" sz="4000" dirty="0" smtClean="0"/>
          </a:p>
          <a:p>
            <a:pPr>
              <a:buFont typeface="Wingdings" pitchFamily="2" charset="2"/>
              <a:buChar char="q"/>
            </a:pPr>
            <a:r>
              <a:rPr lang="he-IL" sz="3600" dirty="0" smtClean="0">
                <a:cs typeface="+mj-cs"/>
              </a:rPr>
              <a:t>שחרור פתאומי של לחצים או אנרגיה בעקבות התנועה הקיימת בין הלוחות הטקטוניים. </a:t>
            </a:r>
            <a:endParaRPr lang="en-US" sz="3600" dirty="0" smtClean="0">
              <a:cs typeface="+mj-cs"/>
            </a:endParaRPr>
          </a:p>
          <a:p>
            <a:pPr>
              <a:buFont typeface="Wingdings" pitchFamily="2" charset="2"/>
              <a:buChar char="q"/>
            </a:pPr>
            <a:r>
              <a:rPr lang="he-IL" sz="3600" dirty="0" smtClean="0">
                <a:cs typeface="+mj-cs"/>
              </a:rPr>
              <a:t>האנרגיה יוצרת גלים סיסמיים הנעים בכדור הארץ אל פני השטח, ומרעידים אותה מן המוקד והלאה במעגלים הולכים ומתרחבים, הולכים ונחלשים</a:t>
            </a:r>
            <a:r>
              <a:rPr lang="en-US" sz="3200" dirty="0" smtClean="0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רעידות אדמה</a:t>
            </a:r>
            <a:endParaRPr lang="he-IL" dirty="0"/>
          </a:p>
        </p:txBody>
      </p:sp>
      <p:pic>
        <p:nvPicPr>
          <p:cNvPr id="4" name="מציין מיקום תוכן 3" descr="כביש מקומט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05000"/>
            <a:ext cx="2897028" cy="4389437"/>
          </a:xfrm>
          <a:prstGeom prst="rect">
            <a:avLst/>
          </a:prstGeom>
        </p:spPr>
      </p:pic>
      <p:pic>
        <p:nvPicPr>
          <p:cNvPr id="5" name="תמונה 4" descr="untitled2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400" y="2209800"/>
            <a:ext cx="447675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6324600"/>
            <a:ext cx="16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צ'ילה</a:t>
            </a:r>
            <a:endParaRPr lang="he-IL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6248400"/>
            <a:ext cx="1676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יפן</a:t>
            </a:r>
            <a:endParaRPr lang="he-IL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/>
              <a:t>מדידת עוצמה</a:t>
            </a:r>
            <a:endParaRPr lang="he-IL" b="1" dirty="0"/>
          </a:p>
        </p:txBody>
      </p:sp>
      <p:pic>
        <p:nvPicPr>
          <p:cNvPr id="4" name="מציין מיקום תוכן 3" descr="images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36576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1905000"/>
            <a:ext cx="41910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e-IL" sz="2800" b="1" dirty="0" smtClean="0"/>
              <a:t>הסיסמוגרף </a:t>
            </a:r>
            <a:r>
              <a:rPr lang="he-IL" sz="2800" b="1" dirty="0"/>
              <a:t>הוא מסגרת מתכת כבדה המחוברת לסלע. </a:t>
            </a:r>
            <a:endParaRPr lang="he-IL" sz="2800" b="1" dirty="0" smtClean="0"/>
          </a:p>
          <a:p>
            <a:pPr>
              <a:buFont typeface="Wingdings" pitchFamily="2" charset="2"/>
              <a:buChar char="q"/>
            </a:pPr>
            <a:r>
              <a:rPr lang="he-IL" sz="2800" b="1" dirty="0" smtClean="0"/>
              <a:t>בחלק </a:t>
            </a:r>
            <a:r>
              <a:rPr lang="he-IL" sz="2800" b="1" dirty="0"/>
              <a:t>העליון של המסגרת תלויה משקולת כבדה . כשהמסגרת זזה, המשקולת נשארת במקומה. </a:t>
            </a:r>
            <a:endParaRPr lang="he-IL" sz="2800" b="1" dirty="0" smtClean="0"/>
          </a:p>
          <a:p>
            <a:pPr>
              <a:buFont typeface="Wingdings" pitchFamily="2" charset="2"/>
              <a:buChar char="q"/>
            </a:pPr>
            <a:r>
              <a:rPr lang="he-IL" sz="2800" b="1" dirty="0" smtClean="0"/>
              <a:t>למשקולת </a:t>
            </a:r>
            <a:r>
              <a:rPr lang="he-IL" sz="2800" b="1" dirty="0"/>
              <a:t>מחובר עיפרון שרושם את תנודות המסגרת על גבי גליל נייר.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/>
              <a:t>אזורים מועדים לרעידות אדמה</a:t>
            </a:r>
            <a:endParaRPr lang="he-IL" b="1" dirty="0"/>
          </a:p>
        </p:txBody>
      </p:sp>
      <p:pic>
        <p:nvPicPr>
          <p:cNvPr id="4" name="מציין מיקום תוכן 3" descr="Quake_epicenters_1963-98_he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50" y="1935163"/>
            <a:ext cx="7169150" cy="45418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צונאמי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sz="2800" b="1" dirty="0" smtClean="0"/>
              <a:t>מהו צונאמי?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he-IL" sz="3200" b="1" dirty="0" smtClean="0"/>
              <a:t>נחשול, גל ענק הנוצר בגוף מים גדול (ים או אוקיינוס).  גלים אלו נעים במהירות של מאות קמ"ש, ומגיעים לגובה של עשרות מטרים בהגיעם אל החוף</a:t>
            </a:r>
            <a:r>
              <a:rPr lang="en-US" sz="3200" b="1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he-IL" sz="3200" b="1" dirty="0" smtClean="0"/>
              <a:t>גלי ענק פוגעים באוניות בלב הים וגורמים נזק עצום כשהם מגיעים לחוף.</a:t>
            </a:r>
            <a:endParaRPr lang="en-US" sz="3200" b="1" dirty="0" smtClean="0"/>
          </a:p>
          <a:p>
            <a:pPr>
              <a:buFont typeface="Wingdings" pitchFamily="2" charset="2"/>
              <a:buChar char="q"/>
            </a:pPr>
            <a:r>
              <a:rPr lang="he-IL" sz="3200" b="1" dirty="0" smtClean="0"/>
              <a:t>פירוש המלה צונאמי ביפנית הוא גל מכה נמל (צו= גל, נאמי= נמל). </a:t>
            </a:r>
            <a:endParaRPr lang="en-US" sz="3200" b="1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/>
              <a:t>צונאמי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28800" y="5943600"/>
            <a:ext cx="54102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sz="2800" b="1" dirty="0" smtClean="0"/>
              <a:t>גל צונאמי  מגיע אל החוף ביפן </a:t>
            </a:r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5" name="תמונה 4" descr="8c1677a8cd6f86e2d48f58b6193b8f9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8077200" cy="4508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צונאמי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5105400" y="1935163"/>
          <a:ext cx="35814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תמונה 5" descr="tzunami1.gif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1752600"/>
            <a:ext cx="48006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900" b="1" dirty="0" smtClean="0"/>
              <a:t>צונאמי</a:t>
            </a:r>
            <a:r>
              <a:rPr lang="he-IL" sz="4900" dirty="0" smtClean="0"/>
              <a:t/>
            </a:r>
            <a:br>
              <a:rPr lang="he-IL" sz="4900" dirty="0" smtClean="0"/>
            </a:br>
            <a:r>
              <a:rPr lang="he-IL" sz="4900" dirty="0" smtClean="0"/>
              <a:t> </a:t>
            </a:r>
            <a:r>
              <a:rPr lang="he-IL" sz="4900" b="1" dirty="0" smtClean="0"/>
              <a:t>חיזוי התרעה וסימני אזהרה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he-IL" sz="3200" b="1" dirty="0" smtClean="0"/>
              <a:t>מערכות התרעה משוכללות פרוסות לאורך חופי האוקיינוס השקט ומזהירות את תושבי החופים לאחר כל רעידת אדמה שמתרחשת באוקיינוס מעוצמה של 7 ומעלה בסולם ריכטר.</a:t>
            </a:r>
          </a:p>
          <a:p>
            <a:pPr>
              <a:buFont typeface="Wingdings" pitchFamily="2" charset="2"/>
              <a:buChar char="q"/>
            </a:pPr>
            <a:r>
              <a:rPr lang="he-IL" sz="3200" b="1" dirty="0" smtClean="0"/>
              <a:t>בזמן רעידת אדמה יש לעזוב מיד את החוף מחשש שיגיע גל צונאמי.</a:t>
            </a:r>
            <a:endParaRPr lang="en-US" sz="3200" b="1" dirty="0" smtClean="0"/>
          </a:p>
          <a:p>
            <a:pPr>
              <a:buFont typeface="Wingdings" pitchFamily="2" charset="2"/>
              <a:buChar char="q"/>
            </a:pPr>
            <a:r>
              <a:rPr lang="he-IL" sz="3200" b="1" dirty="0" smtClean="0"/>
              <a:t>אסור לשוב לחוף בשעות הקרובות.</a:t>
            </a:r>
            <a:endParaRPr lang="en-US" sz="3200" b="1" dirty="0" smtClean="0"/>
          </a:p>
          <a:p>
            <a:pPr>
              <a:buFont typeface="Wingdings" pitchFamily="2" charset="2"/>
              <a:buChar char="q"/>
            </a:pPr>
            <a:r>
              <a:rPr lang="he-IL" sz="3200" b="1" dirty="0" smtClean="0"/>
              <a:t>נסיגת הים (שפל) פתאומי וחזק הוא סימן לגל צונאמי מתקרב.</a:t>
            </a:r>
            <a:endParaRPr lang="en-US" sz="3200" b="1" dirty="0" smtClean="0"/>
          </a:p>
          <a:p>
            <a:endParaRPr lang="en-US" sz="2800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/>
              <a:t>גלישת קרקע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he-IL" b="1" dirty="0" smtClean="0"/>
              <a:t>בעקבות רעידת אדמה הקרקע עוברת טלטול וגולשת במדרון</a:t>
            </a:r>
          </a:p>
          <a:p>
            <a:r>
              <a:rPr lang="he-IL" b="1" dirty="0" smtClean="0"/>
              <a:t>הקרקע הגולשת מכסה ישובים ובתים או גורמת לגלישה של בתים עם הקרקע. </a:t>
            </a:r>
            <a:endParaRPr lang="he-IL" b="1" dirty="0"/>
          </a:p>
        </p:txBody>
      </p:sp>
      <p:pic>
        <p:nvPicPr>
          <p:cNvPr id="4" name="תמונה 3" descr="earthquake-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800600" y="3048000"/>
            <a:ext cx="3692525" cy="3200400"/>
          </a:xfrm>
          <a:prstGeom prst="rect">
            <a:avLst/>
          </a:prstGeom>
        </p:spPr>
      </p:pic>
      <p:pic>
        <p:nvPicPr>
          <p:cNvPr id="5" name="תמונה 4" descr="Liquefaction_at_Niigat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3048000"/>
            <a:ext cx="38100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6324600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ארה"ב</a:t>
            </a:r>
            <a:endParaRPr lang="he-I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5943600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יפן</a:t>
            </a:r>
            <a:endParaRPr lang="he-IL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/>
              <a:t>נזקי רעידות אדמה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sz="4000" b="1" dirty="0" smtClean="0"/>
              <a:t>עוצמת הפגיעה של רעידת האדמה תלויה ב:</a:t>
            </a:r>
            <a:endParaRPr lang="en-US" sz="4000" dirty="0" smtClean="0"/>
          </a:p>
          <a:p>
            <a:pPr lvl="0">
              <a:buFont typeface="Wingdings" pitchFamily="2" charset="2"/>
              <a:buChar char="q"/>
            </a:pPr>
            <a:r>
              <a:rPr lang="he-IL" sz="3600" b="1" dirty="0" smtClean="0"/>
              <a:t>עוצמת הרעידה  </a:t>
            </a:r>
          </a:p>
          <a:p>
            <a:pPr lvl="0">
              <a:buFont typeface="Wingdings" pitchFamily="2" charset="2"/>
              <a:buChar char="q"/>
            </a:pPr>
            <a:r>
              <a:rPr lang="he-IL" sz="3600" b="1" dirty="0" smtClean="0"/>
              <a:t>צפיפות האוכלוסייה במקום הרעידה </a:t>
            </a:r>
            <a:endParaRPr lang="en-US" sz="3600" b="1" dirty="0" smtClean="0"/>
          </a:p>
          <a:p>
            <a:pPr lvl="0">
              <a:buFont typeface="Wingdings" pitchFamily="2" charset="2"/>
              <a:buChar char="q"/>
            </a:pPr>
            <a:r>
              <a:rPr lang="he-IL" sz="3600" b="1" dirty="0" smtClean="0"/>
              <a:t>איכות הבניה באזור הפגיעה</a:t>
            </a:r>
          </a:p>
          <a:p>
            <a:pPr lvl="0">
              <a:buNone/>
            </a:pPr>
            <a:endParaRPr lang="he-IL" sz="3600" dirty="0" smtClean="0"/>
          </a:p>
          <a:p>
            <a:r>
              <a:rPr lang="he-IL" sz="2800" dirty="0" smtClean="0"/>
              <a:t>התבוננו בסרטונים והתמונות ונסו לשער מהם ההבדלים ברמת הפגיעה בתשתיות ובאוכלוסיה במדינות ברמות פיתוח שונות</a:t>
            </a:r>
            <a:endParaRPr lang="en-US" sz="2800" dirty="0" smtClean="0"/>
          </a:p>
          <a:p>
            <a:pPr lvl="0"/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 smtClean="0"/>
              <a:t>מבנה היחידה: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e-IL" sz="3200" b="1" dirty="0" smtClean="0">
                <a:latin typeface="Arial" pitchFamily="34" charset="0"/>
                <a:cs typeface="Arial" pitchFamily="34" charset="0"/>
              </a:rPr>
              <a:t>מבנה כדור הארץ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he-IL" sz="3200" b="1" dirty="0" smtClean="0">
                <a:latin typeface="Arial" pitchFamily="34" charset="0"/>
                <a:cs typeface="Arial" pitchFamily="34" charset="0"/>
              </a:rPr>
              <a:t>כוחות פנימיים וחיצוניים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he-IL" sz="3200" b="1" dirty="0" smtClean="0">
                <a:latin typeface="Arial" pitchFamily="34" charset="0"/>
                <a:cs typeface="Arial" pitchFamily="34" charset="0"/>
              </a:rPr>
              <a:t>תנועת הלוחות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he-IL" sz="3200" b="1" dirty="0" smtClean="0">
                <a:latin typeface="Arial" pitchFamily="34" charset="0"/>
                <a:cs typeface="Arial" pitchFamily="34" charset="0"/>
              </a:rPr>
              <a:t>רעידות אדמה - הגדרה, גורמים, מיפוי, מדידה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he-IL" sz="3200" b="1" dirty="0" smtClean="0">
                <a:latin typeface="Arial" pitchFamily="34" charset="0"/>
                <a:cs typeface="Arial" pitchFamily="34" charset="0"/>
              </a:rPr>
              <a:t>צונאמי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he-IL" sz="3200" b="1" dirty="0" smtClean="0">
                <a:latin typeface="Arial" pitchFamily="34" charset="0"/>
                <a:cs typeface="Arial" pitchFamily="34" charset="0"/>
              </a:rPr>
              <a:t>גלישת קרקע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he-IL" sz="3200" b="1" dirty="0" smtClean="0">
                <a:latin typeface="Arial" pitchFamily="34" charset="0"/>
                <a:cs typeface="Arial" pitchFamily="34" charset="0"/>
              </a:rPr>
              <a:t>נזקים, חיזוי, היערכות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pic>
        <p:nvPicPr>
          <p:cNvPr id="4" name="il_fi" descr="http://www.hayadan.org.il/images/content1/290597669-L-Eart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/>
              <a:t>נזקי רעידות אדמה</a:t>
            </a:r>
            <a:endParaRPr lang="he-IL" b="1" dirty="0"/>
          </a:p>
        </p:txBody>
      </p:sp>
      <p:pic>
        <p:nvPicPr>
          <p:cNvPr id="4" name="מציין מיקום תוכן 3" descr="chile-earthquake-bridge-collapse_13194_600x45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3886200" cy="4038600"/>
          </a:xfrm>
          <a:prstGeom prst="rect">
            <a:avLst/>
          </a:prstGeom>
        </p:spPr>
      </p:pic>
      <p:pic>
        <p:nvPicPr>
          <p:cNvPr id="5" name="תמונה 4" descr="בנין נופל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495800" y="2286000"/>
            <a:ext cx="42672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5715000"/>
            <a:ext cx="13277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צ'ילה</a:t>
            </a:r>
            <a:endParaRPr lang="he-IL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6334780"/>
            <a:ext cx="13277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ארה"</a:t>
            </a:r>
            <a:r>
              <a:rPr lang="he-IL" sz="2800" b="1" dirty="0"/>
              <a:t>ב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/>
              <a:t>נזקי רעידות אדמה</a:t>
            </a:r>
            <a:endParaRPr lang="he-I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715000"/>
            <a:ext cx="13277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ארה"ב</a:t>
            </a:r>
            <a:endParaRPr lang="he-IL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715000"/>
            <a:ext cx="1295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יפן</a:t>
            </a:r>
            <a:endParaRPr lang="he-IL" sz="2800" b="1" dirty="0"/>
          </a:p>
        </p:txBody>
      </p:sp>
      <p:pic>
        <p:nvPicPr>
          <p:cNvPr id="7" name="תמונה 6" descr="יפן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191000" cy="4114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מציין מיקום תוכן 11" descr="images (1)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1600200"/>
            <a:ext cx="41148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/>
              <a:t>נזקי רעידות אדמה</a:t>
            </a:r>
            <a:endParaRPr lang="he-I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019800"/>
            <a:ext cx="13277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האיטי</a:t>
            </a:r>
            <a:endParaRPr lang="he-IL" sz="2800" b="1" dirty="0"/>
          </a:p>
        </p:txBody>
      </p:sp>
      <p:pic>
        <p:nvPicPr>
          <p:cNvPr id="10" name="מציין מיקום תוכן 9" descr="sn_ts_011510_hdr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7467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/>
              <a:t>נזקי רעידות אדמה</a:t>
            </a:r>
            <a:endParaRPr lang="he-I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019800"/>
            <a:ext cx="13277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סין</a:t>
            </a:r>
            <a:endParaRPr lang="he-IL" sz="2800" b="1" dirty="0"/>
          </a:p>
        </p:txBody>
      </p:sp>
      <p:pic>
        <p:nvPicPr>
          <p:cNvPr id="7" name="מציין מיקום תוכן 6" descr="Meng-Foo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10000"/>
            <a:ext cx="4267200" cy="26517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תמונה 7" descr="סין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4191000" cy="2286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תמונה 8" descr="china-sichuan-earthquake-building-fell-4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0" y="1981200"/>
            <a:ext cx="3810000" cy="3581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/>
              <a:t>נזקי רעידות אדמה</a:t>
            </a:r>
            <a:endParaRPr lang="he-I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019800"/>
            <a:ext cx="13277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טורקיה</a:t>
            </a:r>
            <a:endParaRPr lang="he-IL" sz="2800" b="1" dirty="0"/>
          </a:p>
        </p:txBody>
      </p:sp>
      <p:pic>
        <p:nvPicPr>
          <p:cNvPr id="13" name="תמונה 12" descr="Earthquake-hits-Turkey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8229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/>
              <a:t>נזקי רעידות אדמה</a:t>
            </a:r>
            <a:endParaRPr lang="he-I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019800"/>
            <a:ext cx="13277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טורקיה</a:t>
            </a:r>
            <a:endParaRPr lang="he-IL" sz="2800" b="1" dirty="0"/>
          </a:p>
        </p:txBody>
      </p:sp>
      <p:pic>
        <p:nvPicPr>
          <p:cNvPr id="5" name="תמונה 4" descr="1-Destruction-at-Bhuj-after-the-earthquake-struck.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62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sz="4400" b="1" dirty="0" smtClean="0"/>
              <a:t>נזקי רעידת אדמה  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sz="4400" b="1" dirty="0" smtClean="0"/>
              <a:t>הבדלים ברמות פיתוח</a:t>
            </a:r>
            <a:endParaRPr lang="he-IL" b="1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e-IL" sz="3800" b="1" dirty="0" smtClean="0"/>
              <a:t>רמת פיתוח נמוכה</a:t>
            </a:r>
          </a:p>
          <a:p>
            <a:pPr>
              <a:buFont typeface="Wingdings" pitchFamily="2" charset="2"/>
              <a:buChar char="q"/>
            </a:pPr>
            <a:r>
              <a:rPr lang="he-IL" sz="3300" b="1" dirty="0" smtClean="0"/>
              <a:t>כמות המשאבים קטנה: עוני, מחסור בכסף, כוח אדם עם רמת השכלה נמוכה מאוד, מחסור בטכנולוגיות</a:t>
            </a:r>
          </a:p>
          <a:p>
            <a:pPr>
              <a:buFont typeface="Wingdings" pitchFamily="2" charset="2"/>
              <a:buChar char="q"/>
            </a:pPr>
            <a:r>
              <a:rPr lang="he-IL" sz="3300" b="1" dirty="0" smtClean="0"/>
              <a:t>בניה באיכות ירודה ומחומרים פשוטים</a:t>
            </a:r>
          </a:p>
          <a:p>
            <a:pPr>
              <a:buFont typeface="Wingdings" pitchFamily="2" charset="2"/>
              <a:buChar char="q"/>
            </a:pPr>
            <a:r>
              <a:rPr lang="he-IL" sz="3300" b="1" dirty="0" smtClean="0"/>
              <a:t>הנזקים גדולים עד חורבן כללי. </a:t>
            </a:r>
          </a:p>
          <a:p>
            <a:pPr>
              <a:buFont typeface="Wingdings" pitchFamily="2" charset="2"/>
              <a:buChar char="q"/>
            </a:pPr>
            <a:r>
              <a:rPr lang="he-IL" sz="3300" b="1" dirty="0" smtClean="0"/>
              <a:t>עלויות הנזקים קטנות יחסית </a:t>
            </a:r>
          </a:p>
          <a:p>
            <a:pPr>
              <a:buFont typeface="Wingdings" pitchFamily="2" charset="2"/>
              <a:buChar char="q"/>
            </a:pPr>
            <a:r>
              <a:rPr lang="he-IL" sz="3300" b="1" dirty="0" smtClean="0"/>
              <a:t>קושי לגייס מימון לשיקום התשתיות והבניינים.</a:t>
            </a:r>
            <a:endParaRPr lang="en-US" sz="3300" b="1" dirty="0" smtClean="0"/>
          </a:p>
          <a:p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4807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e-IL" sz="3800" b="1" dirty="0" smtClean="0"/>
              <a:t>רמת פיתוח גבוהה</a:t>
            </a:r>
          </a:p>
          <a:p>
            <a:pPr>
              <a:buFont typeface="Wingdings" pitchFamily="2" charset="2"/>
              <a:buChar char="q"/>
            </a:pPr>
            <a:r>
              <a:rPr lang="he-IL" sz="4100" b="1" dirty="0" smtClean="0"/>
              <a:t>יש משאבים: כסף, כוח אדם משכיל, טכנולוגיות </a:t>
            </a:r>
          </a:p>
          <a:p>
            <a:pPr>
              <a:buFont typeface="Wingdings" pitchFamily="2" charset="2"/>
              <a:buChar char="q"/>
            </a:pPr>
            <a:r>
              <a:rPr lang="he-IL" sz="4100" b="1" dirty="0" smtClean="0"/>
              <a:t>בניה איכותית ויקרה עם טכנולוגיות חכמות</a:t>
            </a:r>
          </a:p>
          <a:p>
            <a:pPr>
              <a:buFont typeface="Wingdings" pitchFamily="2" charset="2"/>
              <a:buChar char="q"/>
            </a:pPr>
            <a:r>
              <a:rPr lang="he-IL" sz="4100" b="1" dirty="0" smtClean="0"/>
              <a:t>הנזק יהיה קטן יותר אבל עלות הנזקים גבוהה.</a:t>
            </a:r>
            <a:endParaRPr lang="en-US" sz="4100" b="1" dirty="0" smtClean="0"/>
          </a:p>
          <a:p>
            <a:endParaRPr lang="he-IL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חיזוי, מניעה, היערכות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e-IL" b="1" dirty="0" smtClean="0"/>
              <a:t>יכולת חיזוי מוגבלת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לערוך מעקב ורישום מהם האזורים המועדים לרעידות אדמה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לנסות לחשב מתי תהיה רעידת אדמה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להקים מערכת התרעה בטווח של כמה דקות לצמצום כמות הנפגעים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לבנות בניינים "גמישים" שיוכלו לעמוד בתנודות של האדמה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ללמד אנשים כיצד לפעול בזמן רעידת אדמה.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כתובת קישור לאתר של מדינת ישראל בנושא:</a:t>
            </a:r>
            <a:endParaRPr lang="en-US" b="1" dirty="0" smtClean="0"/>
          </a:p>
          <a:p>
            <a:pPr>
              <a:buNone/>
            </a:pPr>
            <a:r>
              <a:rPr lang="en-US" u="sng" dirty="0" smtClean="0">
                <a:hlinkClick r:id="rId2"/>
              </a:rPr>
              <a:t>http://www.eqred.gov.il/eqred/</a:t>
            </a:r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1676400"/>
          </a:xfrm>
        </p:spPr>
        <p:txBody>
          <a:bodyPr/>
          <a:lstStyle/>
          <a:p>
            <a:pPr algn="ctr"/>
            <a:r>
              <a:rPr lang="he-IL" dirty="0" smtClean="0"/>
              <a:t>פעילות געשית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6" descr="לבה נוזלת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57800" y="3200400"/>
            <a:ext cx="33528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4033" r="5309" b="3354"/>
          <a:stretch/>
        </p:blipFill>
        <p:spPr bwMode="auto">
          <a:xfrm>
            <a:off x="381000" y="3200400"/>
            <a:ext cx="33561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819400" cy="193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פעילות געשית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e-IL" sz="3200" b="1" dirty="0" smtClean="0"/>
              <a:t>מהי פעילות געשית?</a:t>
            </a:r>
            <a:endParaRPr lang="en-US" sz="3200" dirty="0" smtClean="0"/>
          </a:p>
          <a:p>
            <a:r>
              <a:rPr lang="he-IL" b="1" dirty="0" smtClean="0"/>
              <a:t>מתחת לקליפה החיצונית של כדור הארץ קיימת מגמה חמה ומותכת הנמצאת בתנועה מתמדת ונתונה בלחץ עצום. (הזכרנו אותה בהסבר לתנועת הלוחות הטקטוניים)</a:t>
            </a:r>
            <a:endParaRPr lang="en-US" b="1" dirty="0" smtClean="0"/>
          </a:p>
          <a:p>
            <a:r>
              <a:rPr lang="he-IL" b="1" dirty="0" smtClean="0"/>
              <a:t>המגמה פורצת במקומות בהם יש סדקים בקרום כדור הארץ, נקודות "חלשות".</a:t>
            </a:r>
            <a:endParaRPr lang="en-US" b="1" dirty="0" smtClean="0"/>
          </a:p>
          <a:p>
            <a:r>
              <a:rPr lang="he-IL" b="1" dirty="0" smtClean="0"/>
              <a:t>כתובת של סרטון המדגים התפרצות הר געש: </a:t>
            </a:r>
            <a:endParaRPr lang="en-US" b="1" dirty="0" smtClean="0"/>
          </a:p>
          <a:p>
            <a:pPr algn="l">
              <a:buNone/>
            </a:pPr>
            <a:r>
              <a:rPr lang="en-US" u="sng" dirty="0" smtClean="0">
                <a:solidFill>
                  <a:schemeClr val="accent1"/>
                </a:solidFill>
                <a:hlinkClick r:id="rId2"/>
              </a:rPr>
              <a:t>http://geo-ofakim.cet.ac.il/ShowItem.aspx?ItemID=6a1e9528-293c-4035-8a33-9b9f0fdd4e4c&amp;lang=HEB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he-I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מבנה כדור הארץ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3200" b="1" dirty="0" smtClean="0">
                <a:cs typeface="+mj-cs"/>
              </a:rPr>
              <a:t>כדור הארץ מורכב משלוש שכבות עיקריות</a:t>
            </a:r>
            <a:endParaRPr lang="en-US" sz="3200" dirty="0" smtClean="0">
              <a:cs typeface="+mj-cs"/>
            </a:endParaRPr>
          </a:p>
          <a:p>
            <a:r>
              <a:rPr lang="he-IL" sz="3200" b="1" dirty="0" smtClean="0">
                <a:cs typeface="+mj-cs"/>
              </a:rPr>
              <a:t>הקרום</a:t>
            </a:r>
            <a:r>
              <a:rPr lang="he-IL" sz="3200" dirty="0" smtClean="0">
                <a:cs typeface="+mj-cs"/>
              </a:rPr>
              <a:t> - השכבה החיצונית של כדור הארץ. אנחנו חיים על החלק החיצוני של הקרום. העובי נע בין 5 - 90 ק"מ.</a:t>
            </a:r>
            <a:endParaRPr lang="en-US" sz="3200" dirty="0" smtClean="0">
              <a:cs typeface="+mj-cs"/>
            </a:endParaRPr>
          </a:p>
          <a:p>
            <a:r>
              <a:rPr lang="he-IL" sz="3200" b="1" dirty="0" smtClean="0">
                <a:cs typeface="+mj-cs"/>
              </a:rPr>
              <a:t>המעטפת</a:t>
            </a:r>
            <a:r>
              <a:rPr lang="he-IL" sz="3200" dirty="0" smtClean="0">
                <a:cs typeface="+mj-cs"/>
              </a:rPr>
              <a:t> - שכבת ביניים (מתחת לקרום ומעל לגלעין). עובי - 2900 ק"מ. בנויה מחלק מוצק ומחלק נוזלי - צמיגי הנקרא מגמה. (מגמה - בצק ביוונית)</a:t>
            </a:r>
            <a:endParaRPr lang="en-US" sz="3200" dirty="0" smtClean="0">
              <a:cs typeface="+mj-cs"/>
            </a:endParaRPr>
          </a:p>
          <a:p>
            <a:r>
              <a:rPr lang="he-IL" sz="3200" b="1" dirty="0" smtClean="0">
                <a:cs typeface="+mj-cs"/>
              </a:rPr>
              <a:t>הגלעין</a:t>
            </a:r>
            <a:r>
              <a:rPr lang="he-IL" sz="3200" dirty="0" smtClean="0">
                <a:cs typeface="+mj-cs"/>
              </a:rPr>
              <a:t> - החלק הפנימי של כדור הארץ. עובי כ 3400 ק"מ. מחולק לגלעין פנימי מוצק וגלעין חיצוני נוזלי.</a:t>
            </a:r>
            <a:endParaRPr lang="en-US" sz="3200" dirty="0" smtClean="0">
              <a:cs typeface="+mj-cs"/>
            </a:endParaRPr>
          </a:p>
          <a:p>
            <a:endParaRPr lang="he-I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פעילות געשית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he-IL" sz="3200" b="1" dirty="0" smtClean="0"/>
              <a:t>פעילות געשית מתרחשת בגבולות שבין הלוחות הטקטוניים. </a:t>
            </a:r>
            <a:endParaRPr lang="en-US" sz="3200" b="1" dirty="0" smtClean="0"/>
          </a:p>
          <a:p>
            <a:pPr>
              <a:buFont typeface="Wingdings" pitchFamily="2" charset="2"/>
              <a:buChar char="q"/>
            </a:pPr>
            <a:r>
              <a:rPr lang="he-IL" sz="3200" b="1" dirty="0" smtClean="0"/>
              <a:t>החומרים הנפלטים בפעילות געשית:</a:t>
            </a:r>
          </a:p>
          <a:p>
            <a:pPr lvl="1">
              <a:buFont typeface="Wingdings" pitchFamily="2" charset="2"/>
              <a:buChar char="q"/>
            </a:pPr>
            <a:r>
              <a:rPr lang="he-IL" sz="3000" b="1" dirty="0" smtClean="0"/>
              <a:t>גזים רעילים ומסוכנים</a:t>
            </a:r>
          </a:p>
          <a:p>
            <a:pPr lvl="1">
              <a:buFont typeface="Wingdings" pitchFamily="2" charset="2"/>
              <a:buChar char="q"/>
            </a:pPr>
            <a:r>
              <a:rPr lang="he-IL" sz="3000" b="1" dirty="0" smtClean="0"/>
              <a:t>לבה נוזלית</a:t>
            </a:r>
          </a:p>
          <a:p>
            <a:pPr lvl="1">
              <a:buFont typeface="Wingdings" pitchFamily="2" charset="2"/>
              <a:buChar char="q"/>
            </a:pPr>
            <a:r>
              <a:rPr lang="he-IL" sz="3000" b="1" dirty="0" smtClean="0"/>
              <a:t>אפר</a:t>
            </a:r>
          </a:p>
          <a:p>
            <a:pPr lvl="1">
              <a:buFont typeface="Wingdings" pitchFamily="2" charset="2"/>
              <a:buChar char="q"/>
            </a:pPr>
            <a:r>
              <a:rPr lang="he-IL" sz="3000" b="1" dirty="0" smtClean="0"/>
              <a:t>פצצות געשיות (טיפות לבה)</a:t>
            </a:r>
          </a:p>
          <a:p>
            <a:pPr>
              <a:buFont typeface="Wingdings" pitchFamily="2" charset="2"/>
              <a:buChar char="q"/>
            </a:pPr>
            <a:r>
              <a:rPr lang="he-IL" sz="3500" b="1" dirty="0" smtClean="0"/>
              <a:t>לעיתים פולט הר הגעש את כל החומרים ולפעמים רק חלק.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/>
              <a:t>פעילות געשית </a:t>
            </a:r>
            <a:br>
              <a:rPr lang="he-IL" b="1" dirty="0" smtClean="0"/>
            </a:br>
            <a:r>
              <a:rPr lang="he-IL" b="1" dirty="0" smtClean="0"/>
              <a:t>שאלות לדיון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he-IL" sz="3200" b="1" dirty="0" smtClean="0"/>
              <a:t>איזה תחושה עולה בכם כשאתם רואים הר געש מתפרץ?</a:t>
            </a:r>
            <a:endParaRPr lang="en-US" sz="3200" b="1" dirty="0" smtClean="0"/>
          </a:p>
          <a:p>
            <a:pPr>
              <a:buFont typeface="Wingdings" pitchFamily="2" charset="2"/>
              <a:buChar char="q"/>
            </a:pPr>
            <a:r>
              <a:rPr lang="he-IL" sz="3200" b="1" dirty="0" smtClean="0"/>
              <a:t>מה מעורר בכם המראה של הלבה?</a:t>
            </a:r>
          </a:p>
          <a:p>
            <a:pPr lvl="0">
              <a:buFont typeface="Wingdings" pitchFamily="2" charset="2"/>
              <a:buChar char="q"/>
            </a:pPr>
            <a:r>
              <a:rPr lang="he-IL" sz="3200" b="1" dirty="0" smtClean="0"/>
              <a:t>כיצד משפיע הר הגעש על האנשים החיים לידו?</a:t>
            </a:r>
            <a:endParaRPr lang="en-US" sz="3200" b="1" dirty="0" smtClean="0"/>
          </a:p>
          <a:p>
            <a:pPr lvl="0">
              <a:buFont typeface="Wingdings" pitchFamily="2" charset="2"/>
              <a:buChar char="q"/>
            </a:pPr>
            <a:r>
              <a:rPr lang="he-IL" sz="3200" b="1" dirty="0" smtClean="0"/>
              <a:t>מדוע בוחרים אנשים להמשיך להתגורר בקרבת הרי געש?</a:t>
            </a:r>
            <a:endParaRPr lang="en-US" sz="3200" b="1" dirty="0" smtClean="0"/>
          </a:p>
          <a:p>
            <a:pPr lvl="0">
              <a:buFont typeface="Wingdings" pitchFamily="2" charset="2"/>
              <a:buChar char="q"/>
            </a:pPr>
            <a:r>
              <a:rPr lang="he-IL" sz="3200" b="1" dirty="0" smtClean="0"/>
              <a:t>אילו הזדמנויות לפיתוח יש באזורים געשיים?</a:t>
            </a:r>
            <a:endParaRPr lang="en-US" sz="3200" b="1" dirty="0" smtClean="0"/>
          </a:p>
          <a:p>
            <a:pPr lvl="0">
              <a:buFont typeface="Wingdings" pitchFamily="2" charset="2"/>
              <a:buChar char="q"/>
            </a:pPr>
            <a:r>
              <a:rPr lang="he-IL" sz="3200" b="1" dirty="0" smtClean="0"/>
              <a:t>מה אתם הייתם עושים אם הייתם נולדים באזור בו יש פעילות געשית?</a:t>
            </a:r>
            <a:endParaRPr lang="en-US" sz="3200" b="1" dirty="0" smtClean="0"/>
          </a:p>
          <a:p>
            <a:endParaRPr lang="en-US" sz="2800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פעילות געשית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8200" y="5562600"/>
            <a:ext cx="4191000" cy="990600"/>
          </a:xfrm>
        </p:spPr>
        <p:txBody>
          <a:bodyPr>
            <a:normAutofit/>
          </a:bodyPr>
          <a:lstStyle/>
          <a:p>
            <a:r>
              <a:rPr lang="he-IL" dirty="0" smtClean="0"/>
              <a:t>הר הגעש </a:t>
            </a:r>
            <a:r>
              <a:rPr lang="he-IL" dirty="0" err="1" smtClean="0"/>
              <a:t>רדאוט</a:t>
            </a:r>
            <a:r>
              <a:rPr lang="he-IL" dirty="0" smtClean="0"/>
              <a:t> באלסקה 1990 פולט כמויות עצומות של גזים.</a:t>
            </a:r>
          </a:p>
        </p:txBody>
      </p:sp>
      <p:pic>
        <p:nvPicPr>
          <p:cNvPr id="4" name="תמונה 3" descr="אפריל 1990 הר געש רדאוט באלסקה - התפרצות וכמות גדולה של גזים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800600" y="2133600"/>
            <a:ext cx="3856355" cy="3162300"/>
          </a:xfrm>
          <a:prstGeom prst="rect">
            <a:avLst/>
          </a:prstGeom>
        </p:spPr>
      </p:pic>
      <p:pic>
        <p:nvPicPr>
          <p:cNvPr id="5" name="תמונה 4" descr="אפר וולקני אחרי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3917950" cy="3124200"/>
          </a:xfrm>
          <a:prstGeom prst="rect">
            <a:avLst/>
          </a:prstGeom>
        </p:spPr>
      </p:pic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81000" y="5638800"/>
            <a:ext cx="40386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אפר מכסה אזור התפרצות ביפן.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פעילות געשית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8200" y="5562600"/>
            <a:ext cx="4038600" cy="914400"/>
          </a:xfrm>
        </p:spPr>
        <p:txBody>
          <a:bodyPr>
            <a:normAutofit/>
          </a:bodyPr>
          <a:lstStyle/>
          <a:p>
            <a:r>
              <a:rPr lang="he-IL" dirty="0" smtClean="0"/>
              <a:t>לבה נוזלת.</a:t>
            </a: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81000" y="5638800"/>
            <a:ext cx="40386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לבה שהפכה</a:t>
            </a:r>
            <a:r>
              <a:rPr kumimoji="0" lang="he-IL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לסלע מוצק</a:t>
            </a: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תמונה 6" descr="לבה נוזלת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953000" y="2133600"/>
            <a:ext cx="3699510" cy="2895600"/>
          </a:xfrm>
          <a:prstGeom prst="rect">
            <a:avLst/>
          </a:prstGeom>
        </p:spPr>
      </p:pic>
      <p:pic>
        <p:nvPicPr>
          <p:cNvPr id="8" name="תמונה 7" descr="לבה קרה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2133600"/>
            <a:ext cx="3886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פעילות געשית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8200" y="5562600"/>
            <a:ext cx="4038600" cy="914400"/>
          </a:xfrm>
        </p:spPr>
        <p:txBody>
          <a:bodyPr>
            <a:normAutofit/>
          </a:bodyPr>
          <a:lstStyle/>
          <a:p>
            <a:r>
              <a:rPr lang="he-IL" dirty="0" smtClean="0"/>
              <a:t>פצצה געשית חמה</a:t>
            </a: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81000" y="5638800"/>
            <a:ext cx="40386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פצצה געשית קרה</a:t>
            </a:r>
          </a:p>
        </p:txBody>
      </p:sp>
      <p:pic>
        <p:nvPicPr>
          <p:cNvPr id="9" name="תמונה 8" descr="פצצה געשית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0" y="1905000"/>
            <a:ext cx="4191000" cy="3505200"/>
          </a:xfrm>
          <a:prstGeom prst="rect">
            <a:avLst/>
          </a:prstGeom>
        </p:spPr>
      </p:pic>
      <p:pic>
        <p:nvPicPr>
          <p:cNvPr id="10" name="תמונה 9" descr="פצצה געשית קרה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4191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הרי געש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הרים בעלי צורה תלולה ומחודדת </a:t>
            </a:r>
            <a:endParaRPr lang="he-IL" dirty="0"/>
          </a:p>
        </p:txBody>
      </p:sp>
      <p:pic>
        <p:nvPicPr>
          <p:cNvPr id="4" name="תמונה 3" descr="פוגיימה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495800" y="2590800"/>
            <a:ext cx="4227195" cy="2819400"/>
          </a:xfrm>
          <a:prstGeom prst="rect">
            <a:avLst/>
          </a:prstGeom>
        </p:spPr>
      </p:pic>
      <p:pic>
        <p:nvPicPr>
          <p:cNvPr id="5" name="תמונה 4" descr="וזוב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2590800"/>
            <a:ext cx="3733800" cy="2819400"/>
          </a:xfrm>
          <a:prstGeom prst="rect">
            <a:avLst/>
          </a:prstGeom>
        </p:spPr>
      </p:pic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609600" y="57912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פוג'י-</a:t>
            </a:r>
            <a:r>
              <a:rPr kumimoji="0" lang="he-IL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יאמה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יפן			ווזוב, איטליה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/>
              <a:t>הרי געש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/>
          <a:lstStyle/>
          <a:p>
            <a:r>
              <a:rPr lang="he-IL" dirty="0" smtClean="0"/>
              <a:t>הר רחב מאוד, גדול ושטוח כמו הרי הגעש בהוואי</a:t>
            </a:r>
            <a:endParaRPr lang="he-IL" dirty="0"/>
          </a:p>
        </p:txBody>
      </p:sp>
      <p:pic>
        <p:nvPicPr>
          <p:cNvPr id="4" name="תמונה 3" descr="Puu_Oo_Aug_1984_from_www_solarviews_dot_com_fountai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2743200"/>
            <a:ext cx="4419600" cy="3810000"/>
          </a:xfrm>
          <a:prstGeom prst="rect">
            <a:avLst/>
          </a:prstGeom>
        </p:spPr>
      </p:pic>
      <p:pic>
        <p:nvPicPr>
          <p:cNvPr id="5" name="תמונה 4" descr="mount-avit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3810000" cy="3733800"/>
          </a:xfrm>
          <a:prstGeom prst="rect">
            <a:avLst/>
          </a:prstGeom>
        </p:spPr>
      </p:pic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04800" y="5562600"/>
            <a:ext cx="38100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חרוט (קונוס) אפר כמו הר אביטל ברמת הגולן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הרי געש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b="1" dirty="0" smtClean="0"/>
              <a:t>הרי געש פעילים</a:t>
            </a:r>
            <a:r>
              <a:rPr lang="he-IL" dirty="0" smtClean="0"/>
              <a:t> - מתפרצים כל כמה שנים או עשרות שנים. כמו: וזוב באיטליה, סנט </a:t>
            </a:r>
            <a:r>
              <a:rPr lang="he-IL" dirty="0" err="1" smtClean="0"/>
              <a:t>הלנס</a:t>
            </a:r>
            <a:r>
              <a:rPr lang="he-IL" dirty="0" smtClean="0"/>
              <a:t> בארה"ב, אטנה בסיציליה.</a:t>
            </a:r>
            <a:endParaRPr lang="en-US" dirty="0" smtClean="0"/>
          </a:p>
          <a:p>
            <a:r>
              <a:rPr lang="he-IL" b="1" dirty="0" smtClean="0"/>
              <a:t>הרי געש רדומים</a:t>
            </a:r>
            <a:r>
              <a:rPr lang="he-IL" dirty="0" smtClean="0"/>
              <a:t> - מפסיקים פעילות למשך זמן ארוך (מאות או אלפני שנים) ופתאום מתעוררים. הרים רדומים בעולם שהתעוררו: </a:t>
            </a:r>
            <a:r>
              <a:rPr lang="he-IL" dirty="0" err="1" smtClean="0"/>
              <a:t>פינטובו</a:t>
            </a:r>
            <a:r>
              <a:rPr lang="he-IL" dirty="0" smtClean="0"/>
              <a:t> בפיליפינים. "ישן" 600 שנה והתעורר ב1991 בעוצמה גדולה מאוד.</a:t>
            </a:r>
            <a:endParaRPr lang="en-US" dirty="0" smtClean="0"/>
          </a:p>
          <a:p>
            <a:r>
              <a:rPr lang="he-IL" b="1" dirty="0" smtClean="0"/>
              <a:t>הרי געש כבויים</a:t>
            </a:r>
            <a:r>
              <a:rPr lang="he-IL" dirty="0" smtClean="0"/>
              <a:t> - הרים שהיו פעילים לפני </a:t>
            </a:r>
            <a:r>
              <a:rPr lang="he-IL" dirty="0" err="1" smtClean="0"/>
              <a:t>מליוני</a:t>
            </a:r>
            <a:r>
              <a:rPr lang="he-IL" dirty="0" smtClean="0"/>
              <a:t> שנים ומאז לא התחדשה הפעילות שלהם. מאז שהיו פעילים התכסו בסלעי משקע. ניתן למצוא הרים רבים כאלה בעולם. בישראל הר הכרמל.</a:t>
            </a:r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פעילות געשית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מפת נקודות חמות </a:t>
            </a:r>
            <a:r>
              <a:rPr lang="he-IL" dirty="0" err="1" smtClean="0"/>
              <a:t>– א</a:t>
            </a:r>
            <a:r>
              <a:rPr lang="he-IL" dirty="0" smtClean="0"/>
              <a:t>זורים בהם יש פעילות געשית מוגברת</a:t>
            </a:r>
          </a:p>
          <a:p>
            <a:endParaRPr lang="he-IL" dirty="0"/>
          </a:p>
        </p:txBody>
      </p:sp>
      <p:pic>
        <p:nvPicPr>
          <p:cNvPr id="4" name="תמונה 3" descr="800px-Tectonic_plates_hotspots_h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2514600"/>
            <a:ext cx="7086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איים געשיים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e-IL" sz="3600" b="1" dirty="0" smtClean="0"/>
              <a:t>כיצד נוצרים האיים?</a:t>
            </a:r>
            <a:endParaRPr lang="en-US" sz="3600" dirty="0" smtClean="0"/>
          </a:p>
          <a:p>
            <a:pPr>
              <a:buFont typeface="Wingdings" pitchFamily="2" charset="2"/>
              <a:buChar char="q"/>
            </a:pPr>
            <a:r>
              <a:rPr lang="he-IL" sz="2800" b="1" dirty="0" smtClean="0"/>
              <a:t>במקום בו יש נקודה חמה מתרחשות כמה התפרצויות של מגמה</a:t>
            </a:r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he-IL" sz="2800" b="1" dirty="0" smtClean="0"/>
              <a:t>ההתפרצויות יוצרות אי חדש</a:t>
            </a:r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he-IL" sz="2800" b="1" dirty="0" smtClean="0"/>
              <a:t>הקרום של כור הארץ זז מן הנקודה החמה ולוקח איתו את האי החדש</a:t>
            </a:r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he-IL" sz="2800" b="1" dirty="0" smtClean="0"/>
              <a:t>מתרחשות עוד התפרצויות היוצרות אי חדש נוסף</a:t>
            </a:r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he-IL" sz="2800" b="1" dirty="0" smtClean="0"/>
              <a:t>הקרום זז מן הנקודה החמה ולוקח איתו את האי השני וכך זה ממשיך.</a:t>
            </a:r>
            <a:endParaRPr lang="en-US" sz="2800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תמונה 3" descr="250px-Hotspot(geology)-1.svg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36576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מבנה כדור הארץ</a:t>
            </a:r>
            <a:endParaRPr lang="he-IL" b="1" dirty="0"/>
          </a:p>
        </p:txBody>
      </p:sp>
      <p:pic>
        <p:nvPicPr>
          <p:cNvPr id="4" name="מציין מיקום תוכן 3" descr="cadur1.g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362200"/>
            <a:ext cx="4038600" cy="2819400"/>
          </a:xfrm>
          <a:prstGeom prst="rect">
            <a:avLst/>
          </a:prstGeom>
        </p:spPr>
      </p:pic>
      <p:pic>
        <p:nvPicPr>
          <p:cNvPr id="5" name="il_fi" descr="http://lib.cet.ac.il/storage/items/7800_7899/0000007805/7805_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743200"/>
            <a:ext cx="3962400" cy="349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he-IL" b="1" dirty="0" smtClean="0"/>
              <a:t>תופעות געשיות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05000"/>
            <a:ext cx="3276600" cy="4389120"/>
          </a:xfrm>
        </p:spPr>
        <p:txBody>
          <a:bodyPr/>
          <a:lstStyle/>
          <a:p>
            <a:pPr>
              <a:buNone/>
            </a:pPr>
            <a:r>
              <a:rPr lang="he-IL" b="1" dirty="0" err="1" smtClean="0"/>
              <a:t>הקלדרה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באזור בו יש הר געש פעיל עלולים הקירות של הלוע להתמוטט. 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זה גורם ללוע להתרחב למעין קערה ענקית בגודל של כמה קילומטרים, עמק הנמצא בלוע הר הגעש</a:t>
            </a:r>
            <a:r>
              <a:rPr lang="he-IL" dirty="0" smtClean="0"/>
              <a:t>.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5" name="תמונה 4" descr="poas-crater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752600"/>
            <a:ext cx="5105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תופעות געשיות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 smtClean="0"/>
              <a:t>גייזרים -מזרקה טבעית של מי תהום חמים המעורבים באדי קיטור, הפורצים אל השטח בזמנים קצובים. מי התהום חמים כי הם נמצאים ליד נקודה חמה.</a:t>
            </a:r>
            <a:endParaRPr lang="en-US" b="1" dirty="0" smtClean="0"/>
          </a:p>
          <a:p>
            <a:endParaRPr lang="he-IL" dirty="0"/>
          </a:p>
        </p:txBody>
      </p:sp>
      <p:pic>
        <p:nvPicPr>
          <p:cNvPr id="4" name="il_fi" descr="http://img.mako.co.il/2008/10/29/Strokkur-Geyser-istock_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429000"/>
            <a:ext cx="3962400" cy="295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nrg.co.il/images/archive/408x322/778/43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0"/>
            <a:ext cx="3886200" cy="28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/>
              <a:t>פעילות געשית - גייזרים</a:t>
            </a:r>
            <a:endParaRPr lang="he-IL" b="1" dirty="0"/>
          </a:p>
        </p:txBody>
      </p:sp>
      <p:graphicFrame>
        <p:nvGraphicFramePr>
          <p:cNvPr id="4" name="דיאגרמה 3"/>
          <p:cNvGraphicFramePr/>
          <p:nvPr/>
        </p:nvGraphicFramePr>
        <p:xfrm>
          <a:off x="1295400" y="1676400"/>
          <a:ext cx="685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פעילות געשית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b="1" dirty="0" smtClean="0"/>
              <a:t>מעיינות חמים</a:t>
            </a:r>
            <a:r>
              <a:rPr lang="he-IL" sz="32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נביעה של מים חמים שנמצאים ליד נקודה חמה או בגלל שהם נובעים ממקום עמוק בו הטמפרטורה של הסלעים גבוהה.</a:t>
            </a: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מעיינות חמים ידועים בסגולות המרפא שלהם. 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    המים החמים ממיסים מינראלים 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    שתורמים לבריאות הגוף שלנו.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בישראל יש מעיינות חמים בחמת גדר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	טבריה, געש, שדה יואב , עין גדי.</a:t>
            </a:r>
            <a:endParaRPr lang="en-US" b="1" dirty="0"/>
          </a:p>
        </p:txBody>
      </p:sp>
      <p:pic>
        <p:nvPicPr>
          <p:cNvPr id="4" name="תמונה 3" descr="Hot_springs_in_Hamat_Gader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14800"/>
            <a:ext cx="2963752" cy="22415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e-IL" sz="4400" b="1" dirty="0" smtClean="0"/>
              <a:t>הרי געש </a:t>
            </a:r>
            <a:br>
              <a:rPr lang="he-IL" sz="4400" b="1" dirty="0" smtClean="0"/>
            </a:br>
            <a:r>
              <a:rPr lang="he-IL" sz="4400" b="1" dirty="0" smtClean="0"/>
              <a:t>חיזוי והתרעה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3200" b="1" dirty="0" smtClean="0"/>
              <a:t>סימנים להתפרצות געשית:</a:t>
            </a:r>
            <a:endParaRPr lang="en-US" sz="3200" b="1" dirty="0" smtClean="0"/>
          </a:p>
          <a:p>
            <a:pPr lvl="0">
              <a:buFont typeface="Wingdings" pitchFamily="2" charset="2"/>
              <a:buChar char="q"/>
            </a:pPr>
            <a:r>
              <a:rPr lang="he-IL" b="1" dirty="0" smtClean="0"/>
              <a:t>שינויים קלים בפני הקרקע - חריצים או בליטות</a:t>
            </a:r>
            <a:endParaRPr lang="en-US" b="1" dirty="0" smtClean="0"/>
          </a:p>
          <a:p>
            <a:pPr lvl="0">
              <a:buFont typeface="Wingdings" pitchFamily="2" charset="2"/>
              <a:buChar char="q"/>
            </a:pPr>
            <a:r>
              <a:rPr lang="he-IL" b="1" dirty="0" smtClean="0"/>
              <a:t>פליטת ענני גז - סימן שמגמה רותחת מתקרבת אל פני האדמה</a:t>
            </a:r>
            <a:endParaRPr lang="en-US" b="1" dirty="0" smtClean="0"/>
          </a:p>
          <a:p>
            <a:pPr lvl="0">
              <a:buFont typeface="Wingdings" pitchFamily="2" charset="2"/>
              <a:buChar char="q"/>
            </a:pPr>
            <a:r>
              <a:rPr lang="he-IL" b="1" dirty="0" smtClean="0"/>
              <a:t>רעידות אדמה קלות</a:t>
            </a:r>
            <a:endParaRPr lang="en-US" b="1" dirty="0" smtClean="0"/>
          </a:p>
          <a:p>
            <a:pPr lvl="0">
              <a:buFont typeface="Wingdings" pitchFamily="2" charset="2"/>
              <a:buChar char="q"/>
            </a:pPr>
            <a:r>
              <a:rPr lang="he-IL" b="1" dirty="0" smtClean="0"/>
              <a:t>שינויים בגובה מפלס המים בבארות - בגלל העלייה של המגמה המים מגיבים ללחץ המשתנה באזור</a:t>
            </a:r>
            <a:endParaRPr lang="en-US" b="1" dirty="0" smtClean="0"/>
          </a:p>
          <a:p>
            <a:pPr lvl="0">
              <a:buFont typeface="Wingdings" pitchFamily="2" charset="2"/>
              <a:buChar char="q"/>
            </a:pPr>
            <a:r>
              <a:rPr lang="he-IL" b="1" dirty="0" smtClean="0"/>
              <a:t>שינוים בתכונות המגנטיות של הסלעים - לסלעים תכונות מגנטיות כשהם מוצקים. כאשר המגמה מתקרבת הם הופכים לנוזל והתכונות המגנטיות נעלמות.</a:t>
            </a:r>
            <a:endParaRPr lang="en-US" b="1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תנועת הלוחות</a:t>
            </a:r>
            <a:endParaRPr lang="he-IL" b="1" dirty="0"/>
          </a:p>
        </p:txBody>
      </p:sp>
      <p:pic>
        <p:nvPicPr>
          <p:cNvPr id="4" name="מציין מיקום תוכן 3" descr="Earthsplates.G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362200"/>
            <a:ext cx="5562600" cy="3886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514600"/>
            <a:ext cx="32004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2800" dirty="0" smtClean="0"/>
              <a:t>קרום כדור הארץ מורכב מלוחות ענקיים הנמצאים בתזוזה מתמדת</a:t>
            </a:r>
          </a:p>
          <a:p>
            <a:pPr>
              <a:buFont typeface="Wingdings" pitchFamily="2" charset="2"/>
              <a:buChar char="§"/>
            </a:pPr>
            <a:r>
              <a:rPr lang="he-IL" sz="2800" dirty="0" smtClean="0"/>
              <a:t>יש לוחות שמורכבים מיבשה ומאוקיינוסים ויש לוחות המורכבים רק מאוקיינוסים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מפת הלוחות הטקטוניים</a:t>
            </a:r>
            <a:endParaRPr lang="he-IL" b="1" dirty="0"/>
          </a:p>
        </p:txBody>
      </p:sp>
      <p:pic>
        <p:nvPicPr>
          <p:cNvPr id="4" name="מציין מיקום תוכן 3" descr="e6946e42-13a2-45bc-95f1-45285a95b35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81200"/>
            <a:ext cx="7239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תנועת הלוחות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he-IL" b="1" dirty="0" smtClean="0"/>
              <a:t>כיצד מתרחשת התנועה: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he-IL" dirty="0" smtClean="0"/>
              <a:t>מתחת ל"קליפה" יש זרמים (זרמי ערבול ) שגורמים לזרימה מתמדת של חומר חם. </a:t>
            </a:r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באזורי הפתיחה </a:t>
            </a:r>
            <a:r>
              <a:rPr lang="he-IL" dirty="0" smtClean="0"/>
              <a:t>- החומר עולה והמגמה החמה מתיכה את הלוח המוצק ואז הוא נפרד לשני חלקים המתרחקים זה מזה ונעים לכיוונים מנוגדים. באזור זה נוצר קרום חדש וצעיר.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באזורי הפחתה </a:t>
            </a:r>
            <a:r>
              <a:rPr lang="he-IL" dirty="0" smtClean="0"/>
              <a:t>- זרמי הערבול יורדים, שולי הלוח המוצק יורדים איתם וניתכים בגלל החום הרב שמתוך כדור הארץ.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he-IL" b="1" dirty="0" smtClean="0"/>
              <a:t>גודל קבוע של הקרום </a:t>
            </a:r>
            <a:r>
              <a:rPr lang="he-IL" dirty="0" smtClean="0"/>
              <a:t>נשמר כי כל הזמן מתקיימים תהליכי יצירה באזורים מסוימים ותהליך התכה באזורים אחרים</a:t>
            </a:r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תנועת הלוחות</a:t>
            </a:r>
            <a:endParaRPr lang="he-IL" b="1" dirty="0"/>
          </a:p>
        </p:txBody>
      </p:sp>
      <p:pic>
        <p:nvPicPr>
          <p:cNvPr id="4" name="מציין מיקום תוכן 3" descr="http://images.kotar.co.il/Crop.ashx?nBookID=73097629&amp;nPageNum=45&amp;v=2&amp;nSizeStep=8&amp;nTop=1180&amp;nLeft=589&amp;nWidth=462&amp;nHeight=31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/>
              </a:rPr>
              <a:t>http://geo-ofakim.cet.ac.il/ShowItem.aspx?ItemID=9980cf9f-8b6b-4aaa-a3dc-09468810d62c&amp;lang=HEB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3"/>
              </a:rPr>
              <a:t>http://geo-ofakim.cet.ac.il/ShowItem.aspx?ItemID=9980cf9f-8b6b-4aaa-a3dc-09468810d62c&amp;lang=HEB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410200" y="3733800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http://geo-ofakim.cet.ac.il/ShowItem.aspx?ItemID=9980cf9f-8b6b-4aaa-a3dc-09468810d62c&amp;lang=HEB</a:t>
            </a:r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209800"/>
            <a:ext cx="27432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כתובת של קישור לסרטון המסביר את תנועת הלוחות</a:t>
            </a:r>
            <a:endParaRPr lang="he-IL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600200"/>
          </a:xfrm>
        </p:spPr>
        <p:txBody>
          <a:bodyPr/>
          <a:lstStyle/>
          <a:p>
            <a:pPr algn="ctr"/>
            <a:r>
              <a:rPr lang="he-IL" dirty="0" smtClean="0"/>
              <a:t>רעידות אדמה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4" descr="בנין נופל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3276600"/>
            <a:ext cx="3505200" cy="304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</TotalTime>
  <Words>1316</Words>
  <Application>Microsoft Office PowerPoint</Application>
  <PresentationFormat>‫הצגה על המסך (4:3)</PresentationFormat>
  <Paragraphs>187</Paragraphs>
  <Slides>44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44</vt:i4>
      </vt:variant>
    </vt:vector>
  </HeadingPairs>
  <TitlesOfParts>
    <vt:vector size="51" baseType="lpstr">
      <vt:lpstr>Arial</vt:lpstr>
      <vt:lpstr>Calibri</vt:lpstr>
      <vt:lpstr>Constantia</vt:lpstr>
      <vt:lpstr>David</vt:lpstr>
      <vt:lpstr>Wingdings</vt:lpstr>
      <vt:lpstr>Wingdings 2</vt:lpstr>
      <vt:lpstr>זרימה</vt:lpstr>
      <vt:lpstr>תופעות טבע</vt:lpstr>
      <vt:lpstr>מבנה היחידה:</vt:lpstr>
      <vt:lpstr>מבנה כדור הארץ</vt:lpstr>
      <vt:lpstr>מבנה כדור הארץ</vt:lpstr>
      <vt:lpstr>תנועת הלוחות</vt:lpstr>
      <vt:lpstr>מפת הלוחות הטקטוניים</vt:lpstr>
      <vt:lpstr>תנועת הלוחות</vt:lpstr>
      <vt:lpstr>תנועת הלוחות</vt:lpstr>
      <vt:lpstr>רעידות אדמה</vt:lpstr>
      <vt:lpstr>רעידות אדמה</vt:lpstr>
      <vt:lpstr>רעידות אדמה</vt:lpstr>
      <vt:lpstr>מדידת עוצמה</vt:lpstr>
      <vt:lpstr>אזורים מועדים לרעידות אדמה</vt:lpstr>
      <vt:lpstr>צונאמי</vt:lpstr>
      <vt:lpstr>צונאמי</vt:lpstr>
      <vt:lpstr>צונאמי</vt:lpstr>
      <vt:lpstr>צונאמי  חיזוי התרעה וסימני אזהרה</vt:lpstr>
      <vt:lpstr>גלישת קרקע</vt:lpstr>
      <vt:lpstr>נזקי רעידות אדמה</vt:lpstr>
      <vt:lpstr>נזקי רעידות אדמה</vt:lpstr>
      <vt:lpstr>נזקי רעידות אדמה</vt:lpstr>
      <vt:lpstr>נזקי רעידות אדמה</vt:lpstr>
      <vt:lpstr>נזקי רעידות אדמה</vt:lpstr>
      <vt:lpstr>נזקי רעידות אדמה</vt:lpstr>
      <vt:lpstr>נזקי רעידות אדמה</vt:lpstr>
      <vt:lpstr>נזקי רעידת אדמה   הבדלים ברמות פיתוח</vt:lpstr>
      <vt:lpstr>חיזוי, מניעה, היערכות</vt:lpstr>
      <vt:lpstr>פעילות געשית</vt:lpstr>
      <vt:lpstr>פעילות געשית</vt:lpstr>
      <vt:lpstr>פעילות געשית</vt:lpstr>
      <vt:lpstr>פעילות געשית  שאלות לדיון</vt:lpstr>
      <vt:lpstr>פעילות געשית</vt:lpstr>
      <vt:lpstr>פעילות געשית</vt:lpstr>
      <vt:lpstr>פעילות געשית</vt:lpstr>
      <vt:lpstr>הרי געש</vt:lpstr>
      <vt:lpstr>הרי געש</vt:lpstr>
      <vt:lpstr>הרי געש</vt:lpstr>
      <vt:lpstr>פעילות געשית</vt:lpstr>
      <vt:lpstr>איים געשיים</vt:lpstr>
      <vt:lpstr>תופעות געשיות</vt:lpstr>
      <vt:lpstr>תופעות געשיות</vt:lpstr>
      <vt:lpstr>פעילות געשית - גייזרים</vt:lpstr>
      <vt:lpstr>פעילות געשית</vt:lpstr>
      <vt:lpstr>הרי געש  חיזוי והתרעה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תופעות טבע</dc:title>
  <dc:creator>CurrentUser</dc:creator>
  <cp:lastModifiedBy>Eilat Katz</cp:lastModifiedBy>
  <cp:revision>49</cp:revision>
  <dcterms:created xsi:type="dcterms:W3CDTF">2013-07-19T10:37:34Z</dcterms:created>
  <dcterms:modified xsi:type="dcterms:W3CDTF">2019-03-15T06:58:23Z</dcterms:modified>
</cp:coreProperties>
</file>