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414" r:id="rId4"/>
    <p:sldId id="297" r:id="rId5"/>
    <p:sldId id="422" r:id="rId6"/>
    <p:sldId id="343" r:id="rId7"/>
    <p:sldId id="346" r:id="rId8"/>
    <p:sldId id="423" r:id="rId9"/>
    <p:sldId id="367" r:id="rId10"/>
    <p:sldId id="380" r:id="rId11"/>
    <p:sldId id="368" r:id="rId12"/>
    <p:sldId id="426" r:id="rId13"/>
    <p:sldId id="382" r:id="rId14"/>
    <p:sldId id="427" r:id="rId15"/>
    <p:sldId id="389" r:id="rId16"/>
    <p:sldId id="425" r:id="rId17"/>
    <p:sldId id="390" r:id="rId18"/>
    <p:sldId id="394" r:id="rId19"/>
    <p:sldId id="424" r:id="rId20"/>
    <p:sldId id="391" r:id="rId21"/>
    <p:sldId id="392" r:id="rId22"/>
    <p:sldId id="363" r:id="rId23"/>
    <p:sldId id="428" r:id="rId24"/>
    <p:sldId id="372" r:id="rId25"/>
    <p:sldId id="373" r:id="rId26"/>
    <p:sldId id="438" r:id="rId27"/>
    <p:sldId id="357" r:id="rId28"/>
    <p:sldId id="379" r:id="rId29"/>
    <p:sldId id="358" r:id="rId30"/>
    <p:sldId id="416" r:id="rId31"/>
    <p:sldId id="430" r:id="rId32"/>
    <p:sldId id="393" r:id="rId33"/>
    <p:sldId id="419" r:id="rId34"/>
    <p:sldId id="402" r:id="rId35"/>
    <p:sldId id="432" r:id="rId36"/>
    <p:sldId id="413" r:id="rId37"/>
    <p:sldId id="341" r:id="rId38"/>
    <p:sldId id="405" r:id="rId39"/>
    <p:sldId id="406" r:id="rId40"/>
    <p:sldId id="317" r:id="rId41"/>
    <p:sldId id="407" r:id="rId42"/>
    <p:sldId id="265" r:id="rId43"/>
    <p:sldId id="420" r:id="rId44"/>
    <p:sldId id="409" r:id="rId45"/>
    <p:sldId id="410" r:id="rId46"/>
    <p:sldId id="309" r:id="rId47"/>
    <p:sldId id="269" r:id="rId48"/>
    <p:sldId id="305" r:id="rId49"/>
    <p:sldId id="433" r:id="rId50"/>
    <p:sldId id="434" r:id="rId51"/>
    <p:sldId id="439" r:id="rId52"/>
    <p:sldId id="271" r:id="rId53"/>
    <p:sldId id="431" r:id="rId54"/>
    <p:sldId id="435" r:id="rId55"/>
    <p:sldId id="436" r:id="rId56"/>
    <p:sldId id="437" r:id="rId57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6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24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436"/>
        <p:guide pos="2880"/>
        <p:guide orient="horz" pos="709"/>
        <p:guide orient="horz" pos="24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7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8BE5FE2-4CA7-476D-8574-DEDBEA4D6F0E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8C7BC6B-3B72-433D-A75B-EE5F8977291F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0726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7942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22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7776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23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7663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24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81622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28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929482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34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2677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49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7518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50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5998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7BC6B-3B72-433D-A75B-EE5F8977291F}" type="slidenum">
              <a:rPr lang="he-IL" smtClean="0"/>
              <a:pPr/>
              <a:t>56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145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8FD0F-7060-45F9-8775-29D35B042ED4}" type="datetimeFigureOut">
              <a:rPr lang="he-IL" smtClean="0"/>
              <a:pPr/>
              <a:t>ח'/אדר ב/תשע"ט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19B6A-F1EE-4DC2-B3E0-BE745911FC3E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e/e5/River_delta.pn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he.wikipedia.org/wiki/%D7%AA%D7%9E%D7%95%D7%A0%D7%94:NileDelta-EO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e/e5/River_delta.pn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e/e5/River_delta.pn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pload.wikimedia.org/wikipedia/commons/e/e5/River_delta.pn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hyperlink" Target="http://he.wikipedia.org/wiki/%D7%A7%D7%95%D7%91%D7%A5:Salar_de_Uyuni_4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he.wikipedia.org/wiki/%D7%93%D7%9C%D7%AA%D7%90_(%D7%90%D7%95%D7%AA)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8424936" cy="237626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he-IL" b="1" dirty="0" err="1">
                <a:cs typeface="+mn-cs"/>
              </a:rPr>
              <a:t>נתי"ב</a:t>
            </a:r>
            <a:r>
              <a:rPr lang="he-IL" b="1" dirty="0">
                <a:cs typeface="+mn-cs"/>
              </a:rPr>
              <a:t>/אנסין </a:t>
            </a:r>
            <a:r>
              <a:rPr lang="he-IL" b="1" dirty="0" smtClean="0">
                <a:cs typeface="+mn-cs"/>
              </a:rPr>
              <a:t>– </a:t>
            </a:r>
            <a:br>
              <a:rPr lang="he-IL" b="1" dirty="0" smtClean="0">
                <a:cs typeface="+mn-cs"/>
              </a:rPr>
            </a:br>
            <a:r>
              <a:rPr lang="he-IL" b="1" dirty="0" smtClean="0">
                <a:cs typeface="+mn-cs"/>
              </a:rPr>
              <a:t>גיאומורפולוגיה - נושאים נבחרים</a:t>
            </a:r>
            <a:endParaRPr lang="he-IL" b="1" dirty="0"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8763" y="3212976"/>
            <a:ext cx="6400800" cy="108012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he-IL" b="1" dirty="0" smtClean="0">
                <a:solidFill>
                  <a:schemeClr val="tx1"/>
                </a:solidFill>
              </a:rPr>
              <a:t>אילת </a:t>
            </a:r>
            <a:r>
              <a:rPr lang="he-IL" b="1" dirty="0" err="1" smtClean="0">
                <a:solidFill>
                  <a:schemeClr val="tx1"/>
                </a:solidFill>
              </a:rPr>
              <a:t>כ"ץ</a:t>
            </a:r>
            <a:r>
              <a:rPr lang="he-IL" b="1" dirty="0" smtClean="0">
                <a:solidFill>
                  <a:schemeClr val="tx1"/>
                </a:solidFill>
              </a:rPr>
              <a:t>- </a:t>
            </a:r>
            <a:r>
              <a:rPr lang="he-IL" b="1" dirty="0" smtClean="0">
                <a:solidFill>
                  <a:schemeClr val="tx1"/>
                </a:solidFill>
              </a:rPr>
              <a:t>תוכנית היל"ה</a:t>
            </a:r>
            <a:endParaRPr lang="he-IL" b="1" dirty="0" smtClean="0">
              <a:solidFill>
                <a:schemeClr val="tx1"/>
              </a:solidFill>
            </a:endParaRPr>
          </a:p>
          <a:p>
            <a:endParaRPr lang="he-IL" dirty="0"/>
          </a:p>
        </p:txBody>
      </p:sp>
      <p:pic>
        <p:nvPicPr>
          <p:cNvPr id="4" name="Picture 2" descr="https://encrypted-tbn3.gstatic.com/images?q=tbn:ANd9GcRmz2lby6KJRjRc260uLAVNUwv14Mg1s9REIcKc_EaTHKhTQOh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636"/>
            <a:ext cx="2428892" cy="1671861"/>
          </a:xfrm>
          <a:prstGeom prst="rect">
            <a:avLst/>
          </a:prstGeom>
          <a:noFill/>
        </p:spPr>
      </p:pic>
      <p:pic>
        <p:nvPicPr>
          <p:cNvPr id="5" name="Picture 4" descr="https://encrypted-tbn1.gstatic.com/images?q=tbn:ANd9GcSwWsHsXw04KS5BlMaztRdzrxOAUcpzdrFmEbH-cPlmLFAudgPil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929198"/>
            <a:ext cx="2857520" cy="177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שני כוחות מעצבים את הדלתא –</a:t>
            </a:r>
            <a:br>
              <a:rPr lang="he-IL" b="1" dirty="0" smtClean="0">
                <a:cs typeface="+mn-cs"/>
              </a:rPr>
            </a:br>
            <a:r>
              <a:rPr lang="he-IL" b="1" dirty="0" smtClean="0">
                <a:cs typeface="+mn-cs"/>
              </a:rPr>
              <a:t> הנהר והים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999381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endParaRPr lang="he-IL" dirty="0" smtClean="0"/>
          </a:p>
          <a:p>
            <a:pPr algn="ctr"/>
            <a:endParaRPr lang="he-IL" b="1" u="sng" dirty="0" smtClean="0"/>
          </a:p>
          <a:p>
            <a:pPr marL="0" indent="0" algn="ctr">
              <a:buNone/>
            </a:pPr>
            <a:endParaRPr lang="he-IL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אזור מפורץ ומוגן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ים רדוד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פעולת גלים חלשה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גלי גאות ושפל חלשים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זרמי ים לא חזקים</a:t>
            </a:r>
          </a:p>
          <a:p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8024" y="1999381"/>
            <a:ext cx="4176464" cy="45259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0" indent="0">
              <a:buNone/>
            </a:pPr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כמות גדולה של מים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משטר זרימה עונתי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סחף רב הזורם מהנהר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זרימה איטית ושיפוע מתון יחסית באזור השפך </a:t>
            </a:r>
          </a:p>
          <a:p>
            <a:endParaRPr lang="he-IL" dirty="0"/>
          </a:p>
        </p:txBody>
      </p:sp>
      <p:sp>
        <p:nvSpPr>
          <p:cNvPr id="5" name="מלבן מעוגל 4"/>
          <p:cNvSpPr/>
          <p:nvPr/>
        </p:nvSpPr>
        <p:spPr>
          <a:xfrm>
            <a:off x="4993704" y="2132856"/>
            <a:ext cx="3888432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993704" y="2197894"/>
            <a:ext cx="396044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גורמים </a:t>
            </a:r>
            <a:r>
              <a:rPr lang="he-IL" sz="2800" b="1" dirty="0"/>
              <a:t>המעודדים היווצרות דלתא מצד הנהר</a:t>
            </a:r>
          </a:p>
          <a:p>
            <a:pPr algn="ctr"/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>
            <a:off x="405880" y="2132856"/>
            <a:ext cx="3888432" cy="115212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477888" y="2197894"/>
            <a:ext cx="3960440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/>
              <a:t>גורמים המעודדים היווצרות דלתא מצד </a:t>
            </a:r>
            <a:r>
              <a:rPr lang="he-IL" sz="2800" b="1" dirty="0" smtClean="0"/>
              <a:t>הים</a:t>
            </a:r>
            <a:endParaRPr lang="he-IL" sz="2800" b="1" dirty="0"/>
          </a:p>
          <a:p>
            <a:pPr algn="ctr"/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סוגי דלתאות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dirty="0" smtClean="0"/>
              <a:t>אין שיטת מיון מוסכמת. </a:t>
            </a:r>
          </a:p>
          <a:p>
            <a:pPr>
              <a:buNone/>
            </a:pPr>
            <a:r>
              <a:rPr lang="he-IL" b="1" dirty="0" smtClean="0"/>
              <a:t>יש קריטריונים כלליים לסיווג הדלתא: </a:t>
            </a:r>
          </a:p>
          <a:p>
            <a:r>
              <a:rPr lang="he-IL" dirty="0" smtClean="0"/>
              <a:t>קצב זרימת הנהר שיוצר אותה.</a:t>
            </a:r>
          </a:p>
          <a:p>
            <a:r>
              <a:rPr lang="he-IL" dirty="0" smtClean="0"/>
              <a:t>סוג אגן המים שאליו הדלתא נשפכת.</a:t>
            </a:r>
          </a:p>
          <a:p>
            <a:r>
              <a:rPr lang="he-IL" dirty="0" smtClean="0"/>
              <a:t>צורת הדלתא יחסית לקו החוף.</a:t>
            </a:r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סוגי דלתאות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760" y="1417638"/>
            <a:ext cx="635739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b="1" u="sng" dirty="0" smtClean="0"/>
              <a:t>מבחינת צורתן מתחלקות הדלתאות ל: </a:t>
            </a:r>
          </a:p>
          <a:p>
            <a:pPr>
              <a:buNone/>
            </a:pPr>
            <a:r>
              <a:rPr lang="he-IL" dirty="0" smtClean="0"/>
              <a:t>1. דלתא </a:t>
            </a:r>
            <a:r>
              <a:rPr lang="he-IL" dirty="0"/>
              <a:t>"קלאסית" - דלתא משולשת (דלתת הנילוס)</a:t>
            </a:r>
          </a:p>
          <a:p>
            <a:endParaRPr lang="he-IL" dirty="0"/>
          </a:p>
        </p:txBody>
      </p:sp>
      <p:pic>
        <p:nvPicPr>
          <p:cNvPr id="6" name="Picture 4" descr="תמונה:River delta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45037" t="46714"/>
          <a:stretch/>
        </p:blipFill>
        <p:spPr bwMode="auto">
          <a:xfrm>
            <a:off x="902970" y="2979205"/>
            <a:ext cx="6117302" cy="3289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16269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דלתא משולשת - הנילוס במצרים </a:t>
            </a:r>
            <a:r>
              <a:rPr lang="en-US" dirty="0" smtClean="0"/>
              <a:t/>
            </a:r>
            <a:br>
              <a:rPr lang="en-US" dirty="0" smtClean="0"/>
            </a:b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 smtClean="0"/>
              <a:t>נוצרת כאשר אפיק הנהר נסתם על-ידי הסחף שהוא מסיע והנהר מתפצל לשתי זרועות ראשיות.</a:t>
            </a:r>
            <a:endParaRPr lang="he-IL" sz="2800" dirty="0"/>
          </a:p>
        </p:txBody>
      </p:sp>
      <p:pic>
        <p:nvPicPr>
          <p:cNvPr id="4" name="Picture 3" descr="תצלום של דלתת הנילוס, כפי שנראה מהחלל (צולם על ידי NASA)">
            <a:hlinkClick r:id="rId2" tooltip="תצלום של דלתת הנילוס, כפי שנראה מהחלל (צולם על ידי NASA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7544" y="2104984"/>
            <a:ext cx="4144544" cy="43483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upload.wikimedia.org/wikipedia/commons/thumb/1/1c/Petrie_Sites-Egypt-he.png/300px-Petrie_Sites-Egypt-he.png"/>
          <p:cNvPicPr>
            <a:picLocks noChangeAspect="1" noChangeArrowheads="1"/>
          </p:cNvPicPr>
          <p:nvPr/>
        </p:nvPicPr>
        <p:blipFill>
          <a:blip r:embed="rId4"/>
          <a:srcRect b="42938"/>
          <a:stretch>
            <a:fillRect/>
          </a:stretch>
        </p:blipFill>
        <p:spPr bwMode="auto">
          <a:xfrm>
            <a:off x="4968138" y="2095642"/>
            <a:ext cx="3643338" cy="4357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סוגי דלתאות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417638"/>
            <a:ext cx="743751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b="1" u="sng" dirty="0" smtClean="0"/>
              <a:t>מבחינת צורתן מתחלקות הדלתאות ל: </a:t>
            </a:r>
          </a:p>
          <a:p>
            <a:pPr>
              <a:buNone/>
            </a:pPr>
            <a:r>
              <a:rPr lang="he-IL" dirty="0" smtClean="0"/>
              <a:t>2. דלתא </a:t>
            </a:r>
            <a:r>
              <a:rPr lang="he-IL" dirty="0"/>
              <a:t>כפופה קעורה- דלתא קשתית – (דלתת נהר </a:t>
            </a:r>
            <a:r>
              <a:rPr lang="he-IL" dirty="0" err="1"/>
              <a:t>האברו</a:t>
            </a:r>
            <a:r>
              <a:rPr lang="he-IL" dirty="0"/>
              <a:t>)</a:t>
            </a:r>
          </a:p>
          <a:p>
            <a:endParaRPr lang="he-IL" dirty="0"/>
          </a:p>
        </p:txBody>
      </p:sp>
      <p:pic>
        <p:nvPicPr>
          <p:cNvPr id="7" name="Picture 4" descr="תמונה:River delta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t="46714" r="57663"/>
          <a:stretch/>
        </p:blipFill>
        <p:spPr bwMode="auto">
          <a:xfrm>
            <a:off x="971600" y="3212976"/>
            <a:ext cx="4824536" cy="3368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9370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דלתא קשתית- האברו בספרד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1440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 smtClean="0"/>
              <a:t>כאשר הנהר </a:t>
            </a:r>
            <a:r>
              <a:rPr lang="he-IL" sz="2800" dirty="0"/>
              <a:t>מגיע</a:t>
            </a:r>
            <a:r>
              <a:rPr lang="he-IL" sz="2800" dirty="0" smtClean="0"/>
              <a:t> לחוף בלתי מוגן, זרמי הים מפזרים את הסחף המושקע משני צידי הנהר, וכך  נוצרת בליטה של סחף בכיוון הים. </a:t>
            </a:r>
            <a:endParaRPr lang="he-IL" sz="2800" b="1" u="sng" dirty="0" smtClean="0"/>
          </a:p>
        </p:txBody>
      </p:sp>
      <p:pic>
        <p:nvPicPr>
          <p:cNvPr id="4" name="Picture 2" descr="http://3.bp.blogspot.com/-rzXfxGF0ZHM/T3m2ZKG_0KI/AAAAAAAAAnM/m3g2OLqdmyg/s1600/mapa_fisico_de_espa%C3%B1a.jpg"/>
          <p:cNvPicPr>
            <a:picLocks noChangeAspect="1" noChangeArrowheads="1"/>
          </p:cNvPicPr>
          <p:nvPr/>
        </p:nvPicPr>
        <p:blipFill rotWithShape="1">
          <a:blip r:embed="rId2"/>
          <a:srcRect l="53698" t="17151" r="13671" b="48429"/>
          <a:stretch/>
        </p:blipFill>
        <p:spPr bwMode="auto">
          <a:xfrm>
            <a:off x="3995936" y="2481346"/>
            <a:ext cx="4464496" cy="4199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upsite.co.il/uploaded/images/911_4afa64aac528adce5c30325611c49ec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470" y="4155108"/>
            <a:ext cx="3286148" cy="2480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אליפסה 5"/>
          <p:cNvSpPr/>
          <p:nvPr/>
        </p:nvSpPr>
        <p:spPr>
          <a:xfrm>
            <a:off x="6012160" y="4653136"/>
            <a:ext cx="576064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סוגי דלתאות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696" y="1417638"/>
            <a:ext cx="693345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b="1" u="sng" dirty="0" smtClean="0"/>
              <a:t>מבחינת צורתן מתחלקות הדלתאות ל: </a:t>
            </a:r>
          </a:p>
          <a:p>
            <a:pPr>
              <a:buNone/>
            </a:pPr>
            <a:r>
              <a:rPr lang="he-IL" dirty="0" smtClean="0"/>
              <a:t>3. דלתא מוארכת - </a:t>
            </a:r>
            <a:r>
              <a:rPr lang="he-IL" dirty="0"/>
              <a:t>דלתת רגלי ציפור (דלתת נהר המיסיסיפי)</a:t>
            </a:r>
          </a:p>
          <a:p>
            <a:endParaRPr lang="he-IL" dirty="0"/>
          </a:p>
        </p:txBody>
      </p:sp>
      <p:pic>
        <p:nvPicPr>
          <p:cNvPr id="5" name="Picture 4" descr="תמונה:River delta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r="57300" b="55990"/>
          <a:stretch/>
        </p:blipFill>
        <p:spPr bwMode="auto">
          <a:xfrm>
            <a:off x="755576" y="3356992"/>
            <a:ext cx="5616624" cy="3211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4988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דלתת רגל ציפור – המיסיסיפי בארה"ב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 smtClean="0"/>
              <a:t>נוצרת במקום בו רוב הסחף הוא סחף דק גרגיר, ומעט חומר גס גרגר. הסחף הגס שוקע סמוך לנהרות, אשר התפצלו כמו בדלתא משולשת, והסחף הדק מוסע הרחק על-ידי גלי הים.</a:t>
            </a:r>
          </a:p>
          <a:p>
            <a:endParaRPr lang="he-IL" dirty="0"/>
          </a:p>
        </p:txBody>
      </p:sp>
      <p:pic>
        <p:nvPicPr>
          <p:cNvPr id="4" name="Picture 4" descr="http://www.ofek-olami.co.il/files/missisipi-delta1%20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636912"/>
            <a:ext cx="5143504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://www.hayadan.org.il/images/content2/space/US_MississippiDelta_MER_FR_Orbit258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636912"/>
            <a:ext cx="3929058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צורה חופשית 5"/>
          <p:cNvSpPr/>
          <p:nvPr/>
        </p:nvSpPr>
        <p:spPr>
          <a:xfrm>
            <a:off x="1721224" y="3783106"/>
            <a:ext cx="3306330" cy="2205318"/>
          </a:xfrm>
          <a:custGeom>
            <a:avLst/>
            <a:gdLst>
              <a:gd name="connsiteX0" fmla="*/ 2438400 w 3306330"/>
              <a:gd name="connsiteY0" fmla="*/ 439270 h 2205318"/>
              <a:gd name="connsiteX1" fmla="*/ 2447364 w 3306330"/>
              <a:gd name="connsiteY1" fmla="*/ 394447 h 2205318"/>
              <a:gd name="connsiteX2" fmla="*/ 2465294 w 3306330"/>
              <a:gd name="connsiteY2" fmla="*/ 322729 h 2205318"/>
              <a:gd name="connsiteX3" fmla="*/ 2483223 w 3306330"/>
              <a:gd name="connsiteY3" fmla="*/ 251012 h 2205318"/>
              <a:gd name="connsiteX4" fmla="*/ 2492188 w 3306330"/>
              <a:gd name="connsiteY4" fmla="*/ 215153 h 2205318"/>
              <a:gd name="connsiteX5" fmla="*/ 2510117 w 3306330"/>
              <a:gd name="connsiteY5" fmla="*/ 161365 h 2205318"/>
              <a:gd name="connsiteX6" fmla="*/ 2519082 w 3306330"/>
              <a:gd name="connsiteY6" fmla="*/ 134470 h 2205318"/>
              <a:gd name="connsiteX7" fmla="*/ 2545976 w 3306330"/>
              <a:gd name="connsiteY7" fmla="*/ 116541 h 2205318"/>
              <a:gd name="connsiteX8" fmla="*/ 2563905 w 3306330"/>
              <a:gd name="connsiteY8" fmla="*/ 89647 h 2205318"/>
              <a:gd name="connsiteX9" fmla="*/ 2626658 w 3306330"/>
              <a:gd name="connsiteY9" fmla="*/ 62753 h 2205318"/>
              <a:gd name="connsiteX10" fmla="*/ 2680447 w 3306330"/>
              <a:gd name="connsiteY10" fmla="*/ 44823 h 2205318"/>
              <a:gd name="connsiteX11" fmla="*/ 2761129 w 3306330"/>
              <a:gd name="connsiteY11" fmla="*/ 17929 h 2205318"/>
              <a:gd name="connsiteX12" fmla="*/ 2788023 w 3306330"/>
              <a:gd name="connsiteY12" fmla="*/ 8965 h 2205318"/>
              <a:gd name="connsiteX13" fmla="*/ 2922494 w 3306330"/>
              <a:gd name="connsiteY13" fmla="*/ 0 h 2205318"/>
              <a:gd name="connsiteX14" fmla="*/ 2985247 w 3306330"/>
              <a:gd name="connsiteY14" fmla="*/ 8965 h 2205318"/>
              <a:gd name="connsiteX15" fmla="*/ 3021105 w 3306330"/>
              <a:gd name="connsiteY15" fmla="*/ 53788 h 2205318"/>
              <a:gd name="connsiteX16" fmla="*/ 3048000 w 3306330"/>
              <a:gd name="connsiteY16" fmla="*/ 71718 h 2205318"/>
              <a:gd name="connsiteX17" fmla="*/ 3065929 w 3306330"/>
              <a:gd name="connsiteY17" fmla="*/ 125506 h 2205318"/>
              <a:gd name="connsiteX18" fmla="*/ 3074894 w 3306330"/>
              <a:gd name="connsiteY18" fmla="*/ 152400 h 2205318"/>
              <a:gd name="connsiteX19" fmla="*/ 3065929 w 3306330"/>
              <a:gd name="connsiteY19" fmla="*/ 277906 h 2205318"/>
              <a:gd name="connsiteX20" fmla="*/ 3039035 w 3306330"/>
              <a:gd name="connsiteY20" fmla="*/ 340659 h 2205318"/>
              <a:gd name="connsiteX21" fmla="*/ 3021105 w 3306330"/>
              <a:gd name="connsiteY21" fmla="*/ 385482 h 2205318"/>
              <a:gd name="connsiteX22" fmla="*/ 2985247 w 3306330"/>
              <a:gd name="connsiteY22" fmla="*/ 457200 h 2205318"/>
              <a:gd name="connsiteX23" fmla="*/ 2976282 w 3306330"/>
              <a:gd name="connsiteY23" fmla="*/ 484094 h 2205318"/>
              <a:gd name="connsiteX24" fmla="*/ 2958352 w 3306330"/>
              <a:gd name="connsiteY24" fmla="*/ 510988 h 2205318"/>
              <a:gd name="connsiteX25" fmla="*/ 2940423 w 3306330"/>
              <a:gd name="connsiteY25" fmla="*/ 573741 h 2205318"/>
              <a:gd name="connsiteX26" fmla="*/ 2922494 w 3306330"/>
              <a:gd name="connsiteY26" fmla="*/ 600635 h 2205318"/>
              <a:gd name="connsiteX27" fmla="*/ 2904564 w 3306330"/>
              <a:gd name="connsiteY27" fmla="*/ 654423 h 2205318"/>
              <a:gd name="connsiteX28" fmla="*/ 2895600 w 3306330"/>
              <a:gd name="connsiteY28" fmla="*/ 681318 h 2205318"/>
              <a:gd name="connsiteX29" fmla="*/ 2868705 w 3306330"/>
              <a:gd name="connsiteY29" fmla="*/ 735106 h 2205318"/>
              <a:gd name="connsiteX30" fmla="*/ 2886635 w 3306330"/>
              <a:gd name="connsiteY30" fmla="*/ 753035 h 2205318"/>
              <a:gd name="connsiteX31" fmla="*/ 2868705 w 3306330"/>
              <a:gd name="connsiteY31" fmla="*/ 770965 h 2205318"/>
              <a:gd name="connsiteX32" fmla="*/ 2859741 w 3306330"/>
              <a:gd name="connsiteY32" fmla="*/ 797859 h 2205318"/>
              <a:gd name="connsiteX33" fmla="*/ 2877670 w 3306330"/>
              <a:gd name="connsiteY33" fmla="*/ 824753 h 2205318"/>
              <a:gd name="connsiteX34" fmla="*/ 2832847 w 3306330"/>
              <a:gd name="connsiteY34" fmla="*/ 896470 h 2205318"/>
              <a:gd name="connsiteX35" fmla="*/ 2823882 w 3306330"/>
              <a:gd name="connsiteY35" fmla="*/ 923365 h 2205318"/>
              <a:gd name="connsiteX36" fmla="*/ 2805952 w 3306330"/>
              <a:gd name="connsiteY36" fmla="*/ 941294 h 2205318"/>
              <a:gd name="connsiteX37" fmla="*/ 2796988 w 3306330"/>
              <a:gd name="connsiteY37" fmla="*/ 968188 h 2205318"/>
              <a:gd name="connsiteX38" fmla="*/ 2779058 w 3306330"/>
              <a:gd name="connsiteY38" fmla="*/ 995082 h 2205318"/>
              <a:gd name="connsiteX39" fmla="*/ 2770094 w 3306330"/>
              <a:gd name="connsiteY39" fmla="*/ 1030941 h 2205318"/>
              <a:gd name="connsiteX40" fmla="*/ 2752164 w 3306330"/>
              <a:gd name="connsiteY40" fmla="*/ 1084729 h 2205318"/>
              <a:gd name="connsiteX41" fmla="*/ 2743200 w 3306330"/>
              <a:gd name="connsiteY41" fmla="*/ 1111623 h 2205318"/>
              <a:gd name="connsiteX42" fmla="*/ 2734235 w 3306330"/>
              <a:gd name="connsiteY42" fmla="*/ 1147482 h 2205318"/>
              <a:gd name="connsiteX43" fmla="*/ 2761129 w 3306330"/>
              <a:gd name="connsiteY43" fmla="*/ 1210235 h 2205318"/>
              <a:gd name="connsiteX44" fmla="*/ 2770094 w 3306330"/>
              <a:gd name="connsiteY44" fmla="*/ 1237129 h 2205318"/>
              <a:gd name="connsiteX45" fmla="*/ 2788023 w 3306330"/>
              <a:gd name="connsiteY45" fmla="*/ 1255059 h 2205318"/>
              <a:gd name="connsiteX46" fmla="*/ 2823882 w 3306330"/>
              <a:gd name="connsiteY46" fmla="*/ 1299882 h 2205318"/>
              <a:gd name="connsiteX47" fmla="*/ 2850776 w 3306330"/>
              <a:gd name="connsiteY47" fmla="*/ 1308847 h 2205318"/>
              <a:gd name="connsiteX48" fmla="*/ 2868705 w 3306330"/>
              <a:gd name="connsiteY48" fmla="*/ 1335741 h 2205318"/>
              <a:gd name="connsiteX49" fmla="*/ 2913529 w 3306330"/>
              <a:gd name="connsiteY49" fmla="*/ 1344706 h 2205318"/>
              <a:gd name="connsiteX50" fmla="*/ 2940423 w 3306330"/>
              <a:gd name="connsiteY50" fmla="*/ 1353670 h 2205318"/>
              <a:gd name="connsiteX51" fmla="*/ 2958352 w 3306330"/>
              <a:gd name="connsiteY51" fmla="*/ 1371600 h 2205318"/>
              <a:gd name="connsiteX52" fmla="*/ 3012141 w 3306330"/>
              <a:gd name="connsiteY52" fmla="*/ 1389529 h 2205318"/>
              <a:gd name="connsiteX53" fmla="*/ 3039035 w 3306330"/>
              <a:gd name="connsiteY53" fmla="*/ 1407459 h 2205318"/>
              <a:gd name="connsiteX54" fmla="*/ 3092823 w 3306330"/>
              <a:gd name="connsiteY54" fmla="*/ 1425388 h 2205318"/>
              <a:gd name="connsiteX55" fmla="*/ 3119717 w 3306330"/>
              <a:gd name="connsiteY55" fmla="*/ 1434353 h 2205318"/>
              <a:gd name="connsiteX56" fmla="*/ 3146611 w 3306330"/>
              <a:gd name="connsiteY56" fmla="*/ 1443318 h 2205318"/>
              <a:gd name="connsiteX57" fmla="*/ 3173505 w 3306330"/>
              <a:gd name="connsiteY57" fmla="*/ 1452282 h 2205318"/>
              <a:gd name="connsiteX58" fmla="*/ 3191435 w 3306330"/>
              <a:gd name="connsiteY58" fmla="*/ 1470212 h 2205318"/>
              <a:gd name="connsiteX59" fmla="*/ 3218329 w 3306330"/>
              <a:gd name="connsiteY59" fmla="*/ 1488141 h 2205318"/>
              <a:gd name="connsiteX60" fmla="*/ 3236258 w 3306330"/>
              <a:gd name="connsiteY60" fmla="*/ 1515035 h 2205318"/>
              <a:gd name="connsiteX61" fmla="*/ 3254188 w 3306330"/>
              <a:gd name="connsiteY61" fmla="*/ 1532965 h 2205318"/>
              <a:gd name="connsiteX62" fmla="*/ 3290047 w 3306330"/>
              <a:gd name="connsiteY62" fmla="*/ 1577788 h 2205318"/>
              <a:gd name="connsiteX63" fmla="*/ 3290047 w 3306330"/>
              <a:gd name="connsiteY63" fmla="*/ 1927412 h 2205318"/>
              <a:gd name="connsiteX64" fmla="*/ 3272117 w 3306330"/>
              <a:gd name="connsiteY64" fmla="*/ 2026023 h 2205318"/>
              <a:gd name="connsiteX65" fmla="*/ 3263152 w 3306330"/>
              <a:gd name="connsiteY65" fmla="*/ 2061882 h 2205318"/>
              <a:gd name="connsiteX66" fmla="*/ 3209364 w 3306330"/>
              <a:gd name="connsiteY66" fmla="*/ 2151529 h 2205318"/>
              <a:gd name="connsiteX67" fmla="*/ 3173505 w 3306330"/>
              <a:gd name="connsiteY67" fmla="*/ 2187388 h 2205318"/>
              <a:gd name="connsiteX68" fmla="*/ 3119717 w 3306330"/>
              <a:gd name="connsiteY68" fmla="*/ 2205318 h 2205318"/>
              <a:gd name="connsiteX69" fmla="*/ 3021105 w 3306330"/>
              <a:gd name="connsiteY69" fmla="*/ 2187388 h 2205318"/>
              <a:gd name="connsiteX70" fmla="*/ 2967317 w 3306330"/>
              <a:gd name="connsiteY70" fmla="*/ 2169459 h 2205318"/>
              <a:gd name="connsiteX71" fmla="*/ 2895600 w 3306330"/>
              <a:gd name="connsiteY71" fmla="*/ 2151529 h 2205318"/>
              <a:gd name="connsiteX72" fmla="*/ 2832847 w 3306330"/>
              <a:gd name="connsiteY72" fmla="*/ 2133600 h 2205318"/>
              <a:gd name="connsiteX73" fmla="*/ 2805952 w 3306330"/>
              <a:gd name="connsiteY73" fmla="*/ 2115670 h 2205318"/>
              <a:gd name="connsiteX74" fmla="*/ 2788023 w 3306330"/>
              <a:gd name="connsiteY74" fmla="*/ 2088776 h 2205318"/>
              <a:gd name="connsiteX75" fmla="*/ 2770094 w 3306330"/>
              <a:gd name="connsiteY75" fmla="*/ 2052918 h 2205318"/>
              <a:gd name="connsiteX76" fmla="*/ 2752164 w 3306330"/>
              <a:gd name="connsiteY76" fmla="*/ 2034988 h 2205318"/>
              <a:gd name="connsiteX77" fmla="*/ 2725270 w 3306330"/>
              <a:gd name="connsiteY77" fmla="*/ 1999129 h 2205318"/>
              <a:gd name="connsiteX78" fmla="*/ 2689411 w 3306330"/>
              <a:gd name="connsiteY78" fmla="*/ 1963270 h 2205318"/>
              <a:gd name="connsiteX79" fmla="*/ 2662517 w 3306330"/>
              <a:gd name="connsiteY79" fmla="*/ 1936376 h 2205318"/>
              <a:gd name="connsiteX80" fmla="*/ 2635623 w 3306330"/>
              <a:gd name="connsiteY80" fmla="*/ 1918447 h 2205318"/>
              <a:gd name="connsiteX81" fmla="*/ 2626658 w 3306330"/>
              <a:gd name="connsiteY81" fmla="*/ 1891553 h 2205318"/>
              <a:gd name="connsiteX82" fmla="*/ 2581835 w 3306330"/>
              <a:gd name="connsiteY82" fmla="*/ 1855694 h 2205318"/>
              <a:gd name="connsiteX83" fmla="*/ 2510117 w 3306330"/>
              <a:gd name="connsiteY83" fmla="*/ 1792941 h 2205318"/>
              <a:gd name="connsiteX84" fmla="*/ 2483223 w 3306330"/>
              <a:gd name="connsiteY84" fmla="*/ 1775012 h 2205318"/>
              <a:gd name="connsiteX85" fmla="*/ 2447364 w 3306330"/>
              <a:gd name="connsiteY85" fmla="*/ 1703294 h 2205318"/>
              <a:gd name="connsiteX86" fmla="*/ 2411505 w 3306330"/>
              <a:gd name="connsiteY86" fmla="*/ 1694329 h 2205318"/>
              <a:gd name="connsiteX87" fmla="*/ 2348752 w 3306330"/>
              <a:gd name="connsiteY87" fmla="*/ 1667435 h 2205318"/>
              <a:gd name="connsiteX88" fmla="*/ 2321858 w 3306330"/>
              <a:gd name="connsiteY88" fmla="*/ 1649506 h 2205318"/>
              <a:gd name="connsiteX89" fmla="*/ 2259105 w 3306330"/>
              <a:gd name="connsiteY89" fmla="*/ 1622612 h 2205318"/>
              <a:gd name="connsiteX90" fmla="*/ 2205317 w 3306330"/>
              <a:gd name="connsiteY90" fmla="*/ 1658470 h 2205318"/>
              <a:gd name="connsiteX91" fmla="*/ 2133600 w 3306330"/>
              <a:gd name="connsiteY91" fmla="*/ 1703294 h 2205318"/>
              <a:gd name="connsiteX92" fmla="*/ 2097741 w 3306330"/>
              <a:gd name="connsiteY92" fmla="*/ 1739153 h 2205318"/>
              <a:gd name="connsiteX93" fmla="*/ 2079811 w 3306330"/>
              <a:gd name="connsiteY93" fmla="*/ 1757082 h 2205318"/>
              <a:gd name="connsiteX94" fmla="*/ 2061882 w 3306330"/>
              <a:gd name="connsiteY94" fmla="*/ 1775012 h 2205318"/>
              <a:gd name="connsiteX95" fmla="*/ 2043952 w 3306330"/>
              <a:gd name="connsiteY95" fmla="*/ 1828800 h 2205318"/>
              <a:gd name="connsiteX96" fmla="*/ 1999129 w 3306330"/>
              <a:gd name="connsiteY96" fmla="*/ 1864659 h 2205318"/>
              <a:gd name="connsiteX97" fmla="*/ 1972235 w 3306330"/>
              <a:gd name="connsiteY97" fmla="*/ 1882588 h 2205318"/>
              <a:gd name="connsiteX98" fmla="*/ 1927411 w 3306330"/>
              <a:gd name="connsiteY98" fmla="*/ 1918447 h 2205318"/>
              <a:gd name="connsiteX99" fmla="*/ 1837764 w 3306330"/>
              <a:gd name="connsiteY99" fmla="*/ 1963270 h 2205318"/>
              <a:gd name="connsiteX100" fmla="*/ 1783976 w 3306330"/>
              <a:gd name="connsiteY100" fmla="*/ 1981200 h 2205318"/>
              <a:gd name="connsiteX101" fmla="*/ 1649505 w 3306330"/>
              <a:gd name="connsiteY101" fmla="*/ 1972235 h 2205318"/>
              <a:gd name="connsiteX102" fmla="*/ 1515035 w 3306330"/>
              <a:gd name="connsiteY102" fmla="*/ 1954306 h 2205318"/>
              <a:gd name="connsiteX103" fmla="*/ 1443317 w 3306330"/>
              <a:gd name="connsiteY103" fmla="*/ 1936376 h 2205318"/>
              <a:gd name="connsiteX104" fmla="*/ 1353670 w 3306330"/>
              <a:gd name="connsiteY104" fmla="*/ 1918447 h 2205318"/>
              <a:gd name="connsiteX105" fmla="*/ 1264023 w 3306330"/>
              <a:gd name="connsiteY105" fmla="*/ 1909482 h 2205318"/>
              <a:gd name="connsiteX106" fmla="*/ 1165411 w 3306330"/>
              <a:gd name="connsiteY106" fmla="*/ 1882588 h 2205318"/>
              <a:gd name="connsiteX107" fmla="*/ 1129552 w 3306330"/>
              <a:gd name="connsiteY107" fmla="*/ 1873623 h 2205318"/>
              <a:gd name="connsiteX108" fmla="*/ 1075764 w 3306330"/>
              <a:gd name="connsiteY108" fmla="*/ 1855694 h 2205318"/>
              <a:gd name="connsiteX109" fmla="*/ 1048870 w 3306330"/>
              <a:gd name="connsiteY109" fmla="*/ 1846729 h 2205318"/>
              <a:gd name="connsiteX110" fmla="*/ 995082 w 3306330"/>
              <a:gd name="connsiteY110" fmla="*/ 1819835 h 2205318"/>
              <a:gd name="connsiteX111" fmla="*/ 914400 w 3306330"/>
              <a:gd name="connsiteY111" fmla="*/ 1810870 h 2205318"/>
              <a:gd name="connsiteX112" fmla="*/ 860611 w 3306330"/>
              <a:gd name="connsiteY112" fmla="*/ 1792941 h 2205318"/>
              <a:gd name="connsiteX113" fmla="*/ 788894 w 3306330"/>
              <a:gd name="connsiteY113" fmla="*/ 1775012 h 2205318"/>
              <a:gd name="connsiteX114" fmla="*/ 735105 w 3306330"/>
              <a:gd name="connsiteY114" fmla="*/ 1739153 h 2205318"/>
              <a:gd name="connsiteX115" fmla="*/ 690282 w 3306330"/>
              <a:gd name="connsiteY115" fmla="*/ 1694329 h 2205318"/>
              <a:gd name="connsiteX116" fmla="*/ 681317 w 3306330"/>
              <a:gd name="connsiteY116" fmla="*/ 1658470 h 2205318"/>
              <a:gd name="connsiteX117" fmla="*/ 609600 w 3306330"/>
              <a:gd name="connsiteY117" fmla="*/ 1622612 h 2205318"/>
              <a:gd name="connsiteX118" fmla="*/ 609600 w 3306330"/>
              <a:gd name="connsiteY118" fmla="*/ 1541929 h 2205318"/>
              <a:gd name="connsiteX119" fmla="*/ 528917 w 3306330"/>
              <a:gd name="connsiteY119" fmla="*/ 1470212 h 2205318"/>
              <a:gd name="connsiteX120" fmla="*/ 484094 w 3306330"/>
              <a:gd name="connsiteY120" fmla="*/ 1425388 h 2205318"/>
              <a:gd name="connsiteX121" fmla="*/ 430305 w 3306330"/>
              <a:gd name="connsiteY121" fmla="*/ 1398494 h 2205318"/>
              <a:gd name="connsiteX122" fmla="*/ 403411 w 3306330"/>
              <a:gd name="connsiteY122" fmla="*/ 1380565 h 2205318"/>
              <a:gd name="connsiteX123" fmla="*/ 376517 w 3306330"/>
              <a:gd name="connsiteY123" fmla="*/ 1371600 h 2205318"/>
              <a:gd name="connsiteX124" fmla="*/ 331694 w 3306330"/>
              <a:gd name="connsiteY124" fmla="*/ 1344706 h 2205318"/>
              <a:gd name="connsiteX125" fmla="*/ 277905 w 3306330"/>
              <a:gd name="connsiteY125" fmla="*/ 1326776 h 2205318"/>
              <a:gd name="connsiteX126" fmla="*/ 215152 w 3306330"/>
              <a:gd name="connsiteY126" fmla="*/ 1255059 h 2205318"/>
              <a:gd name="connsiteX127" fmla="*/ 161364 w 3306330"/>
              <a:gd name="connsiteY127" fmla="*/ 1228165 h 2205318"/>
              <a:gd name="connsiteX128" fmla="*/ 53788 w 3306330"/>
              <a:gd name="connsiteY128" fmla="*/ 1183341 h 2205318"/>
              <a:gd name="connsiteX129" fmla="*/ 0 w 3306330"/>
              <a:gd name="connsiteY129" fmla="*/ 1165412 h 2205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3306330" h="2205318">
                <a:moveTo>
                  <a:pt x="2438400" y="439270"/>
                </a:moveTo>
                <a:cubicBezTo>
                  <a:pt x="2441388" y="424329"/>
                  <a:pt x="2443938" y="409294"/>
                  <a:pt x="2447364" y="394447"/>
                </a:cubicBezTo>
                <a:cubicBezTo>
                  <a:pt x="2452905" y="370436"/>
                  <a:pt x="2460462" y="346892"/>
                  <a:pt x="2465294" y="322729"/>
                </a:cubicBezTo>
                <a:cubicBezTo>
                  <a:pt x="2483517" y="231607"/>
                  <a:pt x="2464846" y="315328"/>
                  <a:pt x="2483223" y="251012"/>
                </a:cubicBezTo>
                <a:cubicBezTo>
                  <a:pt x="2486608" y="239165"/>
                  <a:pt x="2488648" y="226954"/>
                  <a:pt x="2492188" y="215153"/>
                </a:cubicBezTo>
                <a:cubicBezTo>
                  <a:pt x="2497619" y="197051"/>
                  <a:pt x="2504141" y="179294"/>
                  <a:pt x="2510117" y="161365"/>
                </a:cubicBezTo>
                <a:cubicBezTo>
                  <a:pt x="2513105" y="152400"/>
                  <a:pt x="2511219" y="139712"/>
                  <a:pt x="2519082" y="134470"/>
                </a:cubicBezTo>
                <a:lnTo>
                  <a:pt x="2545976" y="116541"/>
                </a:lnTo>
                <a:cubicBezTo>
                  <a:pt x="2551952" y="107576"/>
                  <a:pt x="2556286" y="97265"/>
                  <a:pt x="2563905" y="89647"/>
                </a:cubicBezTo>
                <a:cubicBezTo>
                  <a:pt x="2586254" y="67299"/>
                  <a:pt x="2597269" y="71570"/>
                  <a:pt x="2626658" y="62753"/>
                </a:cubicBezTo>
                <a:cubicBezTo>
                  <a:pt x="2644760" y="57322"/>
                  <a:pt x="2662517" y="50799"/>
                  <a:pt x="2680447" y="44823"/>
                </a:cubicBezTo>
                <a:lnTo>
                  <a:pt x="2761129" y="17929"/>
                </a:lnTo>
                <a:cubicBezTo>
                  <a:pt x="2770094" y="14941"/>
                  <a:pt x="2778594" y="9594"/>
                  <a:pt x="2788023" y="8965"/>
                </a:cubicBezTo>
                <a:lnTo>
                  <a:pt x="2922494" y="0"/>
                </a:lnTo>
                <a:cubicBezTo>
                  <a:pt x="2943412" y="2988"/>
                  <a:pt x="2965008" y="2893"/>
                  <a:pt x="2985247" y="8965"/>
                </a:cubicBezTo>
                <a:cubicBezTo>
                  <a:pt x="3032575" y="23163"/>
                  <a:pt x="2997708" y="24542"/>
                  <a:pt x="3021105" y="53788"/>
                </a:cubicBezTo>
                <a:cubicBezTo>
                  <a:pt x="3027836" y="62202"/>
                  <a:pt x="3039035" y="65741"/>
                  <a:pt x="3048000" y="71718"/>
                </a:cubicBezTo>
                <a:lnTo>
                  <a:pt x="3065929" y="125506"/>
                </a:lnTo>
                <a:lnTo>
                  <a:pt x="3074894" y="152400"/>
                </a:lnTo>
                <a:cubicBezTo>
                  <a:pt x="3071906" y="194235"/>
                  <a:pt x="3070830" y="236251"/>
                  <a:pt x="3065929" y="277906"/>
                </a:cubicBezTo>
                <a:cubicBezTo>
                  <a:pt x="3063720" y="296684"/>
                  <a:pt x="3045659" y="325755"/>
                  <a:pt x="3039035" y="340659"/>
                </a:cubicBezTo>
                <a:cubicBezTo>
                  <a:pt x="3032499" y="355364"/>
                  <a:pt x="3026604" y="370359"/>
                  <a:pt x="3021105" y="385482"/>
                </a:cubicBezTo>
                <a:cubicBezTo>
                  <a:pt x="2997559" y="450233"/>
                  <a:pt x="3017856" y="424589"/>
                  <a:pt x="2985247" y="457200"/>
                </a:cubicBezTo>
                <a:cubicBezTo>
                  <a:pt x="2982259" y="466165"/>
                  <a:pt x="2980508" y="475642"/>
                  <a:pt x="2976282" y="484094"/>
                </a:cubicBezTo>
                <a:cubicBezTo>
                  <a:pt x="2971463" y="493731"/>
                  <a:pt x="2962353" y="500984"/>
                  <a:pt x="2958352" y="510988"/>
                </a:cubicBezTo>
                <a:cubicBezTo>
                  <a:pt x="2950272" y="531187"/>
                  <a:pt x="2948502" y="553542"/>
                  <a:pt x="2940423" y="573741"/>
                </a:cubicBezTo>
                <a:cubicBezTo>
                  <a:pt x="2936422" y="583745"/>
                  <a:pt x="2926870" y="590789"/>
                  <a:pt x="2922494" y="600635"/>
                </a:cubicBezTo>
                <a:cubicBezTo>
                  <a:pt x="2914818" y="617905"/>
                  <a:pt x="2910540" y="636494"/>
                  <a:pt x="2904564" y="654423"/>
                </a:cubicBezTo>
                <a:cubicBezTo>
                  <a:pt x="2901576" y="663388"/>
                  <a:pt x="2900842" y="673455"/>
                  <a:pt x="2895600" y="681318"/>
                </a:cubicBezTo>
                <a:cubicBezTo>
                  <a:pt x="2872428" y="716074"/>
                  <a:pt x="2881077" y="697991"/>
                  <a:pt x="2868705" y="735106"/>
                </a:cubicBezTo>
                <a:cubicBezTo>
                  <a:pt x="2874682" y="741082"/>
                  <a:pt x="2886635" y="744583"/>
                  <a:pt x="2886635" y="753035"/>
                </a:cubicBezTo>
                <a:cubicBezTo>
                  <a:pt x="2886635" y="761487"/>
                  <a:pt x="2873054" y="763717"/>
                  <a:pt x="2868705" y="770965"/>
                </a:cubicBezTo>
                <a:cubicBezTo>
                  <a:pt x="2863843" y="779068"/>
                  <a:pt x="2862729" y="788894"/>
                  <a:pt x="2859741" y="797859"/>
                </a:cubicBezTo>
                <a:cubicBezTo>
                  <a:pt x="2865717" y="806824"/>
                  <a:pt x="2880505" y="814359"/>
                  <a:pt x="2877670" y="824753"/>
                </a:cubicBezTo>
                <a:cubicBezTo>
                  <a:pt x="2870253" y="851950"/>
                  <a:pt x="2841762" y="869726"/>
                  <a:pt x="2832847" y="896470"/>
                </a:cubicBezTo>
                <a:cubicBezTo>
                  <a:pt x="2829859" y="905435"/>
                  <a:pt x="2828744" y="915262"/>
                  <a:pt x="2823882" y="923365"/>
                </a:cubicBezTo>
                <a:cubicBezTo>
                  <a:pt x="2819533" y="930613"/>
                  <a:pt x="2811929" y="935318"/>
                  <a:pt x="2805952" y="941294"/>
                </a:cubicBezTo>
                <a:cubicBezTo>
                  <a:pt x="2802964" y="950259"/>
                  <a:pt x="2801214" y="959736"/>
                  <a:pt x="2796988" y="968188"/>
                </a:cubicBezTo>
                <a:cubicBezTo>
                  <a:pt x="2792170" y="977825"/>
                  <a:pt x="2783302" y="985179"/>
                  <a:pt x="2779058" y="995082"/>
                </a:cubicBezTo>
                <a:cubicBezTo>
                  <a:pt x="2774205" y="1006407"/>
                  <a:pt x="2773634" y="1019140"/>
                  <a:pt x="2770094" y="1030941"/>
                </a:cubicBezTo>
                <a:cubicBezTo>
                  <a:pt x="2764663" y="1049043"/>
                  <a:pt x="2758140" y="1066800"/>
                  <a:pt x="2752164" y="1084729"/>
                </a:cubicBezTo>
                <a:cubicBezTo>
                  <a:pt x="2749176" y="1093694"/>
                  <a:pt x="2745492" y="1102456"/>
                  <a:pt x="2743200" y="1111623"/>
                </a:cubicBezTo>
                <a:lnTo>
                  <a:pt x="2734235" y="1147482"/>
                </a:lnTo>
                <a:cubicBezTo>
                  <a:pt x="2752893" y="1222111"/>
                  <a:pt x="2730175" y="1148327"/>
                  <a:pt x="2761129" y="1210235"/>
                </a:cubicBezTo>
                <a:cubicBezTo>
                  <a:pt x="2765355" y="1218687"/>
                  <a:pt x="2765232" y="1229026"/>
                  <a:pt x="2770094" y="1237129"/>
                </a:cubicBezTo>
                <a:cubicBezTo>
                  <a:pt x="2774442" y="1244377"/>
                  <a:pt x="2782743" y="1248459"/>
                  <a:pt x="2788023" y="1255059"/>
                </a:cubicBezTo>
                <a:cubicBezTo>
                  <a:pt x="2799300" y="1269156"/>
                  <a:pt x="2807229" y="1289891"/>
                  <a:pt x="2823882" y="1299882"/>
                </a:cubicBezTo>
                <a:cubicBezTo>
                  <a:pt x="2831985" y="1304744"/>
                  <a:pt x="2841811" y="1305859"/>
                  <a:pt x="2850776" y="1308847"/>
                </a:cubicBezTo>
                <a:cubicBezTo>
                  <a:pt x="2856752" y="1317812"/>
                  <a:pt x="2859350" y="1330396"/>
                  <a:pt x="2868705" y="1335741"/>
                </a:cubicBezTo>
                <a:cubicBezTo>
                  <a:pt x="2881935" y="1343301"/>
                  <a:pt x="2898747" y="1341011"/>
                  <a:pt x="2913529" y="1344706"/>
                </a:cubicBezTo>
                <a:cubicBezTo>
                  <a:pt x="2922696" y="1346998"/>
                  <a:pt x="2931458" y="1350682"/>
                  <a:pt x="2940423" y="1353670"/>
                </a:cubicBezTo>
                <a:cubicBezTo>
                  <a:pt x="2946399" y="1359647"/>
                  <a:pt x="2950792" y="1367820"/>
                  <a:pt x="2958352" y="1371600"/>
                </a:cubicBezTo>
                <a:cubicBezTo>
                  <a:pt x="2975256" y="1380052"/>
                  <a:pt x="3012141" y="1389529"/>
                  <a:pt x="3012141" y="1389529"/>
                </a:cubicBezTo>
                <a:cubicBezTo>
                  <a:pt x="3021106" y="1395506"/>
                  <a:pt x="3029189" y="1403083"/>
                  <a:pt x="3039035" y="1407459"/>
                </a:cubicBezTo>
                <a:cubicBezTo>
                  <a:pt x="3056305" y="1415135"/>
                  <a:pt x="3074894" y="1419412"/>
                  <a:pt x="3092823" y="1425388"/>
                </a:cubicBezTo>
                <a:lnTo>
                  <a:pt x="3119717" y="1434353"/>
                </a:lnTo>
                <a:lnTo>
                  <a:pt x="3146611" y="1443318"/>
                </a:lnTo>
                <a:lnTo>
                  <a:pt x="3173505" y="1452282"/>
                </a:lnTo>
                <a:cubicBezTo>
                  <a:pt x="3179482" y="1458259"/>
                  <a:pt x="3184835" y="1464932"/>
                  <a:pt x="3191435" y="1470212"/>
                </a:cubicBezTo>
                <a:cubicBezTo>
                  <a:pt x="3199848" y="1476943"/>
                  <a:pt x="3210711" y="1480523"/>
                  <a:pt x="3218329" y="1488141"/>
                </a:cubicBezTo>
                <a:cubicBezTo>
                  <a:pt x="3225947" y="1495759"/>
                  <a:pt x="3229527" y="1506622"/>
                  <a:pt x="3236258" y="1515035"/>
                </a:cubicBezTo>
                <a:cubicBezTo>
                  <a:pt x="3241538" y="1521635"/>
                  <a:pt x="3248908" y="1526365"/>
                  <a:pt x="3254188" y="1532965"/>
                </a:cubicBezTo>
                <a:cubicBezTo>
                  <a:pt x="3299419" y="1589504"/>
                  <a:pt x="3246759" y="1534502"/>
                  <a:pt x="3290047" y="1577788"/>
                </a:cubicBezTo>
                <a:cubicBezTo>
                  <a:pt x="3318238" y="1718754"/>
                  <a:pt x="3304166" y="1630917"/>
                  <a:pt x="3290047" y="1927412"/>
                </a:cubicBezTo>
                <a:cubicBezTo>
                  <a:pt x="3286233" y="2007517"/>
                  <a:pt x="3286221" y="1976661"/>
                  <a:pt x="3272117" y="2026023"/>
                </a:cubicBezTo>
                <a:cubicBezTo>
                  <a:pt x="3268732" y="2037870"/>
                  <a:pt x="3266692" y="2050081"/>
                  <a:pt x="3263152" y="2061882"/>
                </a:cubicBezTo>
                <a:cubicBezTo>
                  <a:pt x="3243202" y="2128384"/>
                  <a:pt x="3255614" y="2105279"/>
                  <a:pt x="3209364" y="2151529"/>
                </a:cubicBezTo>
                <a:lnTo>
                  <a:pt x="3173505" y="2187388"/>
                </a:lnTo>
                <a:lnTo>
                  <a:pt x="3119717" y="2205318"/>
                </a:lnTo>
                <a:cubicBezTo>
                  <a:pt x="3075516" y="2199003"/>
                  <a:pt x="3059533" y="2198916"/>
                  <a:pt x="3021105" y="2187388"/>
                </a:cubicBezTo>
                <a:cubicBezTo>
                  <a:pt x="3003003" y="2181957"/>
                  <a:pt x="2985849" y="2173166"/>
                  <a:pt x="2967317" y="2169459"/>
                </a:cubicBezTo>
                <a:cubicBezTo>
                  <a:pt x="2876166" y="2151228"/>
                  <a:pt x="2959934" y="2169910"/>
                  <a:pt x="2895600" y="2151529"/>
                </a:cubicBezTo>
                <a:cubicBezTo>
                  <a:pt x="2882189" y="2147698"/>
                  <a:pt x="2847181" y="2140767"/>
                  <a:pt x="2832847" y="2133600"/>
                </a:cubicBezTo>
                <a:cubicBezTo>
                  <a:pt x="2823210" y="2128781"/>
                  <a:pt x="2814917" y="2121647"/>
                  <a:pt x="2805952" y="2115670"/>
                </a:cubicBezTo>
                <a:cubicBezTo>
                  <a:pt x="2799976" y="2106705"/>
                  <a:pt x="2793368" y="2098131"/>
                  <a:pt x="2788023" y="2088776"/>
                </a:cubicBezTo>
                <a:cubicBezTo>
                  <a:pt x="2781393" y="2077173"/>
                  <a:pt x="2777507" y="2064037"/>
                  <a:pt x="2770094" y="2052918"/>
                </a:cubicBezTo>
                <a:cubicBezTo>
                  <a:pt x="2765405" y="2045885"/>
                  <a:pt x="2757575" y="2041481"/>
                  <a:pt x="2752164" y="2034988"/>
                </a:cubicBezTo>
                <a:cubicBezTo>
                  <a:pt x="2742599" y="2023510"/>
                  <a:pt x="2734235" y="2011082"/>
                  <a:pt x="2725270" y="1999129"/>
                </a:cubicBezTo>
                <a:cubicBezTo>
                  <a:pt x="2708194" y="1947902"/>
                  <a:pt x="2730392" y="1990591"/>
                  <a:pt x="2689411" y="1963270"/>
                </a:cubicBezTo>
                <a:cubicBezTo>
                  <a:pt x="2678862" y="1956237"/>
                  <a:pt x="2672257" y="1944492"/>
                  <a:pt x="2662517" y="1936376"/>
                </a:cubicBezTo>
                <a:cubicBezTo>
                  <a:pt x="2654240" y="1929479"/>
                  <a:pt x="2644588" y="1924423"/>
                  <a:pt x="2635623" y="1918447"/>
                </a:cubicBezTo>
                <a:cubicBezTo>
                  <a:pt x="2632635" y="1909482"/>
                  <a:pt x="2631520" y="1899656"/>
                  <a:pt x="2626658" y="1891553"/>
                </a:cubicBezTo>
                <a:cubicBezTo>
                  <a:pt x="2618141" y="1877357"/>
                  <a:pt x="2594053" y="1863839"/>
                  <a:pt x="2581835" y="1855694"/>
                </a:cubicBezTo>
                <a:cubicBezTo>
                  <a:pt x="2551952" y="1810871"/>
                  <a:pt x="2572869" y="1834776"/>
                  <a:pt x="2510117" y="1792941"/>
                </a:cubicBezTo>
                <a:lnTo>
                  <a:pt x="2483223" y="1775012"/>
                </a:lnTo>
                <a:cubicBezTo>
                  <a:pt x="2476615" y="1755186"/>
                  <a:pt x="2472400" y="1715812"/>
                  <a:pt x="2447364" y="1703294"/>
                </a:cubicBezTo>
                <a:cubicBezTo>
                  <a:pt x="2436344" y="1697784"/>
                  <a:pt x="2423458" y="1697317"/>
                  <a:pt x="2411505" y="1694329"/>
                </a:cubicBezTo>
                <a:cubicBezTo>
                  <a:pt x="2343987" y="1649318"/>
                  <a:pt x="2429797" y="1702168"/>
                  <a:pt x="2348752" y="1667435"/>
                </a:cubicBezTo>
                <a:cubicBezTo>
                  <a:pt x="2338849" y="1663191"/>
                  <a:pt x="2331213" y="1654852"/>
                  <a:pt x="2321858" y="1649506"/>
                </a:cubicBezTo>
                <a:cubicBezTo>
                  <a:pt x="2290835" y="1631778"/>
                  <a:pt x="2289282" y="1632670"/>
                  <a:pt x="2259105" y="1622612"/>
                </a:cubicBezTo>
                <a:cubicBezTo>
                  <a:pt x="2241176" y="1634565"/>
                  <a:pt x="2224590" y="1648833"/>
                  <a:pt x="2205317" y="1658470"/>
                </a:cubicBezTo>
                <a:cubicBezTo>
                  <a:pt x="2169973" y="1676143"/>
                  <a:pt x="2164633" y="1676140"/>
                  <a:pt x="2133600" y="1703294"/>
                </a:cubicBezTo>
                <a:cubicBezTo>
                  <a:pt x="2120878" y="1714425"/>
                  <a:pt x="2109694" y="1727200"/>
                  <a:pt x="2097741" y="1739153"/>
                </a:cubicBezTo>
                <a:lnTo>
                  <a:pt x="2079811" y="1757082"/>
                </a:lnTo>
                <a:lnTo>
                  <a:pt x="2061882" y="1775012"/>
                </a:lnTo>
                <a:cubicBezTo>
                  <a:pt x="2055905" y="1792941"/>
                  <a:pt x="2059677" y="1818317"/>
                  <a:pt x="2043952" y="1828800"/>
                </a:cubicBezTo>
                <a:cubicBezTo>
                  <a:pt x="1961176" y="1883983"/>
                  <a:pt x="2062998" y="1813563"/>
                  <a:pt x="1999129" y="1864659"/>
                </a:cubicBezTo>
                <a:cubicBezTo>
                  <a:pt x="1990716" y="1871390"/>
                  <a:pt x="1980648" y="1875857"/>
                  <a:pt x="1972235" y="1882588"/>
                </a:cubicBezTo>
                <a:cubicBezTo>
                  <a:pt x="1944440" y="1904824"/>
                  <a:pt x="1964202" y="1900052"/>
                  <a:pt x="1927411" y="1918447"/>
                </a:cubicBezTo>
                <a:cubicBezTo>
                  <a:pt x="1823617" y="1970343"/>
                  <a:pt x="1898335" y="1922890"/>
                  <a:pt x="1837764" y="1963270"/>
                </a:cubicBezTo>
                <a:cubicBezTo>
                  <a:pt x="1809349" y="2005894"/>
                  <a:pt x="1834463" y="1986515"/>
                  <a:pt x="1783976" y="1981200"/>
                </a:cubicBezTo>
                <a:cubicBezTo>
                  <a:pt x="1739300" y="1976497"/>
                  <a:pt x="1694273" y="1975966"/>
                  <a:pt x="1649505" y="1972235"/>
                </a:cubicBezTo>
                <a:cubicBezTo>
                  <a:pt x="1583681" y="1966749"/>
                  <a:pt x="1573399" y="1964033"/>
                  <a:pt x="1515035" y="1954306"/>
                </a:cubicBezTo>
                <a:cubicBezTo>
                  <a:pt x="1466981" y="1938288"/>
                  <a:pt x="1508218" y="1950798"/>
                  <a:pt x="1443317" y="1936376"/>
                </a:cubicBezTo>
                <a:cubicBezTo>
                  <a:pt x="1393705" y="1925352"/>
                  <a:pt x="1413885" y="1925974"/>
                  <a:pt x="1353670" y="1918447"/>
                </a:cubicBezTo>
                <a:cubicBezTo>
                  <a:pt x="1323871" y="1914722"/>
                  <a:pt x="1293905" y="1912470"/>
                  <a:pt x="1264023" y="1909482"/>
                </a:cubicBezTo>
                <a:cubicBezTo>
                  <a:pt x="1213752" y="1892726"/>
                  <a:pt x="1246296" y="1902810"/>
                  <a:pt x="1165411" y="1882588"/>
                </a:cubicBezTo>
                <a:cubicBezTo>
                  <a:pt x="1153458" y="1879600"/>
                  <a:pt x="1141241" y="1877519"/>
                  <a:pt x="1129552" y="1873623"/>
                </a:cubicBezTo>
                <a:lnTo>
                  <a:pt x="1075764" y="1855694"/>
                </a:lnTo>
                <a:cubicBezTo>
                  <a:pt x="1066799" y="1852706"/>
                  <a:pt x="1056733" y="1851971"/>
                  <a:pt x="1048870" y="1846729"/>
                </a:cubicBezTo>
                <a:cubicBezTo>
                  <a:pt x="1028220" y="1832963"/>
                  <a:pt x="1019825" y="1823959"/>
                  <a:pt x="995082" y="1819835"/>
                </a:cubicBezTo>
                <a:cubicBezTo>
                  <a:pt x="968391" y="1815386"/>
                  <a:pt x="941294" y="1813858"/>
                  <a:pt x="914400" y="1810870"/>
                </a:cubicBezTo>
                <a:cubicBezTo>
                  <a:pt x="896470" y="1804894"/>
                  <a:pt x="878783" y="1798133"/>
                  <a:pt x="860611" y="1792941"/>
                </a:cubicBezTo>
                <a:cubicBezTo>
                  <a:pt x="836918" y="1786172"/>
                  <a:pt x="788894" y="1775012"/>
                  <a:pt x="788894" y="1775012"/>
                </a:cubicBezTo>
                <a:cubicBezTo>
                  <a:pt x="770964" y="1763059"/>
                  <a:pt x="750342" y="1754390"/>
                  <a:pt x="735105" y="1739153"/>
                </a:cubicBezTo>
                <a:lnTo>
                  <a:pt x="690282" y="1694329"/>
                </a:lnTo>
                <a:cubicBezTo>
                  <a:pt x="687294" y="1682376"/>
                  <a:pt x="688151" y="1668722"/>
                  <a:pt x="681317" y="1658470"/>
                </a:cubicBezTo>
                <a:cubicBezTo>
                  <a:pt x="671552" y="1643822"/>
                  <a:pt x="618846" y="1626310"/>
                  <a:pt x="609600" y="1622612"/>
                </a:cubicBezTo>
                <a:cubicBezTo>
                  <a:pt x="588263" y="1558602"/>
                  <a:pt x="581186" y="1584548"/>
                  <a:pt x="609600" y="1541929"/>
                </a:cubicBezTo>
                <a:cubicBezTo>
                  <a:pt x="537425" y="1469757"/>
                  <a:pt x="645419" y="1576123"/>
                  <a:pt x="528917" y="1470212"/>
                </a:cubicBezTo>
                <a:cubicBezTo>
                  <a:pt x="513282" y="1455998"/>
                  <a:pt x="499996" y="1439302"/>
                  <a:pt x="484094" y="1425388"/>
                </a:cubicBezTo>
                <a:cubicBezTo>
                  <a:pt x="449842" y="1395417"/>
                  <a:pt x="466979" y="1416830"/>
                  <a:pt x="430305" y="1398494"/>
                </a:cubicBezTo>
                <a:cubicBezTo>
                  <a:pt x="420668" y="1393676"/>
                  <a:pt x="413048" y="1385383"/>
                  <a:pt x="403411" y="1380565"/>
                </a:cubicBezTo>
                <a:cubicBezTo>
                  <a:pt x="394959" y="1376339"/>
                  <a:pt x="384969" y="1375826"/>
                  <a:pt x="376517" y="1371600"/>
                </a:cubicBezTo>
                <a:cubicBezTo>
                  <a:pt x="360932" y="1363808"/>
                  <a:pt x="347556" y="1351916"/>
                  <a:pt x="331694" y="1344706"/>
                </a:cubicBezTo>
                <a:cubicBezTo>
                  <a:pt x="314488" y="1336885"/>
                  <a:pt x="277905" y="1326776"/>
                  <a:pt x="277905" y="1326776"/>
                </a:cubicBezTo>
                <a:cubicBezTo>
                  <a:pt x="261625" y="1302355"/>
                  <a:pt x="241375" y="1268171"/>
                  <a:pt x="215152" y="1255059"/>
                </a:cubicBezTo>
                <a:cubicBezTo>
                  <a:pt x="197223" y="1246094"/>
                  <a:pt x="178679" y="1238265"/>
                  <a:pt x="161364" y="1228165"/>
                </a:cubicBezTo>
                <a:cubicBezTo>
                  <a:pt x="78669" y="1179926"/>
                  <a:pt x="140458" y="1197786"/>
                  <a:pt x="53788" y="1183341"/>
                </a:cubicBezTo>
                <a:cubicBezTo>
                  <a:pt x="27406" y="1156960"/>
                  <a:pt x="44310" y="1165412"/>
                  <a:pt x="0" y="116541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dannysdesktop.themesunlimited.com/Files/nasa/LouisianaMississippiRiverDelta.jpg"/>
          <p:cNvPicPr>
            <a:picLocks noChangeAspect="1" noChangeArrowheads="1"/>
          </p:cNvPicPr>
          <p:nvPr/>
        </p:nvPicPr>
        <p:blipFill>
          <a:blip r:embed="rId3"/>
          <a:srcRect r="8636"/>
          <a:stretch>
            <a:fillRect/>
          </a:stretch>
        </p:blipFill>
        <p:spPr bwMode="auto">
          <a:xfrm>
            <a:off x="179512" y="2859768"/>
            <a:ext cx="4786314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http://veimages.gsfc.nasa.gov/1650/modis_mississippi_sed_lr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052736"/>
            <a:ext cx="5004094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67544" y="195447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4000" b="1" dirty="0" smtClean="0"/>
              <a:t>שפך נהר המיסיסיפי – ראו את סחף</a:t>
            </a:r>
            <a:endParaRPr lang="he-IL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סוגי דלתאות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763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b="1" u="sng" dirty="0" smtClean="0"/>
              <a:t>מבחינת צורתן מתחלקות הדלתות ל: </a:t>
            </a:r>
          </a:p>
          <a:p>
            <a:pPr>
              <a:buNone/>
            </a:pPr>
            <a:r>
              <a:rPr lang="he-IL" dirty="0" smtClean="0"/>
              <a:t>4. דלתא ישרה/מיושרת - יוצרת קו ישיר עם החוף (דלתת הגנגס)</a:t>
            </a:r>
          </a:p>
          <a:p>
            <a:endParaRPr lang="he-IL" dirty="0"/>
          </a:p>
        </p:txBody>
      </p:sp>
      <p:pic>
        <p:nvPicPr>
          <p:cNvPr id="4" name="Picture 4" descr="תמונה:River delta.pn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/>
          <a:srcRect l="44712" b="56124"/>
          <a:stretch/>
        </p:blipFill>
        <p:spPr bwMode="auto">
          <a:xfrm>
            <a:off x="755575" y="3140968"/>
            <a:ext cx="7524851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816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הנושאים בהם נעסוק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sz="3600" b="1" dirty="0" smtClean="0"/>
              <a:t>עיצוב נוף ע"י מים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סוגי שפך נהר: דלתא, </a:t>
            </a:r>
            <a:r>
              <a:rPr lang="he-IL" dirty="0" err="1" smtClean="0"/>
              <a:t>אסטאור</a:t>
            </a:r>
            <a:r>
              <a:rPr lang="he-IL" dirty="0" smtClean="0"/>
              <a:t> </a:t>
            </a:r>
          </a:p>
          <a:p>
            <a:pPr marL="0" indent="0">
              <a:buNone/>
            </a:pPr>
            <a:endParaRPr lang="he-IL" b="1" u="sng" dirty="0" smtClean="0"/>
          </a:p>
          <a:p>
            <a:pPr marL="0" indent="0">
              <a:buNone/>
            </a:pPr>
            <a:r>
              <a:rPr lang="he-IL" sz="3600" b="1" dirty="0" smtClean="0"/>
              <a:t>עיצוב נוף ע"י קרחונים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חופים מפורצים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פיורדים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עמקי </a:t>
            </a:r>
            <a:r>
              <a:rPr lang="en-US" dirty="0" smtClean="0"/>
              <a:t>u</a:t>
            </a:r>
            <a:r>
              <a:rPr lang="he-IL" dirty="0" smtClean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אגמים וימות</a:t>
            </a:r>
          </a:p>
          <a:p>
            <a:pPr marL="0" indent="0">
              <a:buNone/>
            </a:pPr>
            <a:endParaRPr lang="he-IL" b="1" u="sng" dirty="0" smtClean="0"/>
          </a:p>
          <a:p>
            <a:pPr marL="0" indent="0">
              <a:buNone/>
            </a:pPr>
            <a:r>
              <a:rPr lang="he-IL" sz="3600" b="1" dirty="0" smtClean="0"/>
              <a:t>עיצוב נוף אופיני למדבר</a:t>
            </a:r>
            <a:endParaRPr lang="he-IL" sz="3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דיונות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he-IL" dirty="0" smtClean="0"/>
              <a:t>מלחות</a:t>
            </a:r>
          </a:p>
          <a:p>
            <a:pPr marL="514350" indent="-514350">
              <a:buNone/>
            </a:pPr>
            <a:endParaRPr lang="he-IL" dirty="0"/>
          </a:p>
        </p:txBody>
      </p:sp>
      <p:pic>
        <p:nvPicPr>
          <p:cNvPr id="1028" name="Picture 4" descr="http://www.mitpatim-store.co.il/userfiles/image/8-25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3528392" cy="2440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xn--7dbadpc3az.co.il/wp-content/uploads/%D7%9E%D7%93%D7%91%D7%A8-54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37112"/>
            <a:ext cx="3816424" cy="21202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דלתא מיושרת - הגנגס בהודו</a:t>
            </a:r>
            <a:endParaRPr lang="he-IL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dirty="0" smtClean="0"/>
              <a:t>כאשר הנהר נשפך אל חוף ים התחום בין שני רכסי הרים, הדלתא אינה יכולה להתרחב לצדדים, לכן צורתה מיושרת! דלתא זו נוצרת במקומות רבים בהם הנהר משקיע סחף לתוך </a:t>
            </a:r>
            <a:r>
              <a:rPr lang="he-IL" sz="2800" dirty="0" err="1" smtClean="0"/>
              <a:t>אסטואר</a:t>
            </a:r>
            <a:r>
              <a:rPr lang="he-IL" sz="2800" dirty="0" smtClean="0"/>
              <a:t>. </a:t>
            </a:r>
            <a:endParaRPr lang="he-IL" sz="3600" dirty="0"/>
          </a:p>
        </p:txBody>
      </p:sp>
      <p:pic>
        <p:nvPicPr>
          <p:cNvPr id="4" name="Picture 2" descr="http://www.ynet.co.il/PicServer2/01082004/585874/ganges-river.gif"/>
          <p:cNvPicPr>
            <a:picLocks noChangeAspect="1" noChangeArrowheads="1"/>
          </p:cNvPicPr>
          <p:nvPr/>
        </p:nvPicPr>
        <p:blipFill>
          <a:blip r:embed="rId2"/>
          <a:srcRect l="15625" t="26607"/>
          <a:stretch>
            <a:fillRect/>
          </a:stretch>
        </p:blipFill>
        <p:spPr bwMode="auto">
          <a:xfrm>
            <a:off x="254061" y="2852936"/>
            <a:ext cx="4533963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http://upload.wikimedia.org/wikipedia/commons/thumb/b/b9/Varanasiganga.jpg/350px-Varanasigang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2852936"/>
            <a:ext cx="3996548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יתרונות ומגבלות הדלתא לאדם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e-IL" sz="4000" b="1" dirty="0" smtClean="0"/>
          </a:p>
          <a:p>
            <a:pPr marL="0" indent="0" algn="ctr">
              <a:buNone/>
            </a:pPr>
            <a:r>
              <a:rPr lang="he-IL" sz="4000" b="1" dirty="0" smtClean="0"/>
              <a:t>קשיים ומגבלות</a:t>
            </a:r>
          </a:p>
          <a:p>
            <a:pPr marL="0" indent="0" algn="ctr">
              <a:buNone/>
            </a:pPr>
            <a:endParaRPr lang="he-IL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קושי תחבורתי 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גאות ושפל 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ערבוב מי הים המלוחים עם המים המתוקים של הנהר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קושי בבניית נמל</a:t>
            </a:r>
            <a:endParaRPr lang="he-IL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he-IL" sz="4000" b="1" dirty="0" smtClean="0"/>
          </a:p>
          <a:p>
            <a:pPr marL="0" indent="0" algn="ctr">
              <a:buNone/>
            </a:pPr>
            <a:r>
              <a:rPr lang="he-IL" sz="4000" b="1" dirty="0" smtClean="0"/>
              <a:t>יתרונות</a:t>
            </a:r>
          </a:p>
          <a:p>
            <a:pPr marL="0" indent="0" algn="ctr">
              <a:buNone/>
            </a:pPr>
            <a:endParaRPr lang="he-IL" sz="4000" b="1" dirty="0" smtClean="0"/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שפע מים מתוקים לכל הצרכים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אדמת  הסחף  הפורייה  משמשת לחקלאות (גידולי  אורז, כותנה,  קנה סוכר)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אזורי דיג עשירים</a:t>
            </a:r>
          </a:p>
          <a:p>
            <a:pPr marL="514350" indent="-514350">
              <a:buFont typeface="+mj-lt"/>
              <a:buAutoNum type="arabicPeriod"/>
            </a:pPr>
            <a:r>
              <a:rPr lang="he-IL" sz="4000" dirty="0" smtClean="0"/>
              <a:t>התיישבות צפופה של אוכלוסייה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arthweb.tau.ac.il/.upload/marine_nurseries/Lenar_Delta(30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3" y="950071"/>
            <a:ext cx="5616624" cy="5817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611560" y="128826"/>
            <a:ext cx="8280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/>
              <a:t>דלתת נהר לנה </a:t>
            </a:r>
            <a:r>
              <a:rPr lang="he-IL" sz="4000" b="1" dirty="0" smtClean="0"/>
              <a:t>סיביר - צילום מהחלל </a:t>
            </a:r>
            <a:endParaRPr lang="he-IL" sz="4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Danube delta Landsat 20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026448"/>
            <a:ext cx="7992888" cy="5650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7"/>
          <p:cNvSpPr/>
          <p:nvPr/>
        </p:nvSpPr>
        <p:spPr>
          <a:xfrm>
            <a:off x="611560" y="163116"/>
            <a:ext cx="82809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4000" b="1" dirty="0"/>
              <a:t>דלתת </a:t>
            </a:r>
            <a:r>
              <a:rPr lang="he-IL" sz="4000" b="1" dirty="0" err="1" smtClean="0"/>
              <a:t>הדונבה</a:t>
            </a:r>
            <a:r>
              <a:rPr lang="he-IL" sz="4000" b="1" dirty="0" smtClean="0"/>
              <a:t> רומניה - צילום מהחלל </a:t>
            </a:r>
            <a:endParaRPr lang="he-IL" sz="4000" b="1" dirty="0"/>
          </a:p>
        </p:txBody>
      </p:sp>
    </p:spTree>
    <p:extLst>
      <p:ext uri="{BB962C8B-B14F-4D97-AF65-F5344CB8AC3E}">
        <p14:creationId xmlns:p14="http://schemas.microsoft.com/office/powerpoint/2010/main" val="659778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www.ofek-olami.co.il/files/images/356.JPG"/>
          <p:cNvPicPr>
            <a:picLocks noChangeAspect="1" noChangeArrowheads="1"/>
          </p:cNvPicPr>
          <p:nvPr/>
        </p:nvPicPr>
        <p:blipFill>
          <a:blip r:embed="rId3"/>
          <a:srcRect l="12633" r="10158"/>
          <a:stretch>
            <a:fillRect/>
          </a:stretch>
        </p:blipFill>
        <p:spPr bwMode="auto">
          <a:xfrm>
            <a:off x="5927742" y="1210447"/>
            <a:ext cx="2748714" cy="24345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8" descr="http://upload.wikimedia.org/wikipedia/commons/c/cc/Nile_delta_landsat_false_col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2204864"/>
            <a:ext cx="5002932" cy="3752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rilattpd4finalproject.wikispaces.com/file/view/nile_river.jpg"/>
          <p:cNvPicPr>
            <a:picLocks noChangeAspect="1" noChangeArrowheads="1"/>
          </p:cNvPicPr>
          <p:nvPr/>
        </p:nvPicPr>
        <p:blipFill>
          <a:blip r:embed="rId5"/>
          <a:srcRect b="22137"/>
          <a:stretch>
            <a:fillRect/>
          </a:stretch>
        </p:blipFill>
        <p:spPr bwMode="auto">
          <a:xfrm>
            <a:off x="5940152" y="4067143"/>
            <a:ext cx="2735421" cy="2689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611560" y="154350"/>
            <a:ext cx="8074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sz="4000" b="1" dirty="0" smtClean="0"/>
              <a:t>דלתת הנילוס במצרים בשלושה מבטים</a:t>
            </a:r>
            <a:endParaRPr lang="he-IL" sz="4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16754" y="3656454"/>
            <a:ext cx="1944216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/>
              <a:t>צילום אוויר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40152" y="798537"/>
            <a:ext cx="17281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מפה</a:t>
            </a:r>
            <a:endParaRPr lang="he-IL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95736" y="1700808"/>
            <a:ext cx="216024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צילום מהחלל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http://demo.ort.org.il/clickit2/pictures/txt/719296044/553141564130783.jpg"/>
          <p:cNvPicPr>
            <a:picLocks noChangeAspect="1" noChangeArrowheads="1"/>
          </p:cNvPicPr>
          <p:nvPr/>
        </p:nvPicPr>
        <p:blipFill rotWithShape="1">
          <a:blip r:embed="rId2"/>
          <a:srcRect t="10555"/>
          <a:stretch/>
        </p:blipFill>
        <p:spPr bwMode="auto">
          <a:xfrm>
            <a:off x="323528" y="548680"/>
            <a:ext cx="8546352" cy="5733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חץ ימינה 1"/>
          <p:cNvSpPr/>
          <p:nvPr/>
        </p:nvSpPr>
        <p:spPr>
          <a:xfrm>
            <a:off x="6444208" y="4077072"/>
            <a:ext cx="978408" cy="2686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חץ ימינה 3"/>
          <p:cNvSpPr/>
          <p:nvPr/>
        </p:nvSpPr>
        <p:spPr>
          <a:xfrm rot="5400000">
            <a:off x="3948492" y="3855908"/>
            <a:ext cx="978408" cy="268608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TextBox 2"/>
          <p:cNvSpPr txBox="1"/>
          <p:nvPr/>
        </p:nvSpPr>
        <p:spPr>
          <a:xfrm>
            <a:off x="3275856" y="3427854"/>
            <a:ext cx="109954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דלתת הנילוס</a:t>
            </a:r>
            <a:endParaRPr lang="he-IL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5618" y="4222806"/>
            <a:ext cx="109954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ישראל</a:t>
            </a:r>
            <a:endParaRPr lang="he-IL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90872" y="1412776"/>
            <a:ext cx="8229600" cy="1584176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עיצוב נוף על ידי מים –</a:t>
            </a:r>
            <a:br>
              <a:rPr lang="he-IL" b="1" dirty="0" smtClean="0">
                <a:cs typeface="+mn-cs"/>
              </a:rPr>
            </a:br>
            <a:r>
              <a:rPr lang="he-IL" b="1" dirty="0" smtClean="0">
                <a:cs typeface="+mn-cs"/>
              </a:rPr>
              <a:t>סוגי שפך נהר: </a:t>
            </a:r>
            <a:r>
              <a:rPr lang="he-IL" b="1" dirty="0" err="1" smtClean="0">
                <a:cs typeface="+mn-cs"/>
              </a:rPr>
              <a:t>אסטואר</a:t>
            </a:r>
            <a:endParaRPr lang="he-IL" b="1" dirty="0">
              <a:cs typeface="+mn-cs"/>
            </a:endParaRPr>
          </a:p>
        </p:txBody>
      </p:sp>
      <p:pic>
        <p:nvPicPr>
          <p:cNvPr id="8" name="Picture 2" descr="estu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140968"/>
            <a:ext cx="4637391" cy="3431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743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err="1" smtClean="0">
                <a:cs typeface="+mn-cs"/>
              </a:rPr>
              <a:t>אסטואר</a:t>
            </a:r>
            <a:r>
              <a:rPr lang="he-IL" b="1" dirty="0" smtClean="0">
                <a:cs typeface="+mn-cs"/>
              </a:rPr>
              <a:t> (חוף משפך) - הגדרה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>
            <a:normAutofit/>
          </a:bodyPr>
          <a:lstStyle/>
          <a:p>
            <a:r>
              <a:rPr lang="he-IL" dirty="0" smtClean="0"/>
              <a:t>שפך של נהר דמוי משפך שקודקודו מתקדם לכיוון מעלה הנהר ואליו חודרים מי הים.</a:t>
            </a:r>
            <a:endParaRPr lang="he-IL" b="1" dirty="0" smtClean="0"/>
          </a:p>
          <a:p>
            <a:r>
              <a:rPr lang="he-IL" dirty="0" err="1" smtClean="0"/>
              <a:t>לאסטואר</a:t>
            </a:r>
            <a:r>
              <a:rPr lang="he-IL" dirty="0" smtClean="0"/>
              <a:t> צורת משפך שקודקודו לכיוון פנים היבשה, והוא הולך ומתרחב לכיוון הים.</a:t>
            </a:r>
            <a:endParaRPr lang="en-US" dirty="0" smtClean="0"/>
          </a:p>
          <a:p>
            <a:endParaRPr lang="he-IL" dirty="0"/>
          </a:p>
        </p:txBody>
      </p:sp>
      <p:pic>
        <p:nvPicPr>
          <p:cNvPr id="5" name="Picture 2" descr="estua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140968"/>
            <a:ext cx="4637391" cy="3431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winetours.co.uk/img/uploads/cognac_bordeaux_d89768b082e3e372eb4943211ddd7589.jpg"/>
          <p:cNvPicPr>
            <a:picLocks noChangeAspect="1" noChangeArrowheads="1"/>
          </p:cNvPicPr>
          <p:nvPr/>
        </p:nvPicPr>
        <p:blipFill rotWithShape="1">
          <a:blip r:embed="rId3"/>
          <a:srcRect l="17867"/>
          <a:stretch/>
        </p:blipFill>
        <p:spPr bwMode="auto">
          <a:xfrm>
            <a:off x="4572000" y="945802"/>
            <a:ext cx="4400550" cy="4643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4" descr="http://www.linkparis.com/images/western-loire-map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504" y="937814"/>
            <a:ext cx="4500562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043608" y="162352"/>
            <a:ext cx="68018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dirty="0" err="1" smtClean="0"/>
              <a:t>אסטוארים</a:t>
            </a:r>
            <a:r>
              <a:rPr lang="he-IL" sz="4000" dirty="0" smtClean="0"/>
              <a:t> בצרפת: נהר גרון ולואר</a:t>
            </a:r>
            <a:endParaRPr lang="he-IL" sz="4000" dirty="0"/>
          </a:p>
        </p:txBody>
      </p:sp>
      <p:pic>
        <p:nvPicPr>
          <p:cNvPr id="1026" name="Picture 2" descr="http://www.oilspillsolutions.org/estua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653136"/>
            <a:ext cx="3227110" cy="20795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אליפסה 7"/>
          <p:cNvSpPr/>
          <p:nvPr/>
        </p:nvSpPr>
        <p:spPr>
          <a:xfrm>
            <a:off x="467544" y="2393727"/>
            <a:ext cx="864096" cy="74724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0000"/>
              </a:solidFill>
            </a:endParaRPr>
          </a:p>
        </p:txBody>
      </p:sp>
      <p:sp>
        <p:nvSpPr>
          <p:cNvPr id="9" name="אליפסה 8"/>
          <p:cNvSpPr/>
          <p:nvPr/>
        </p:nvSpPr>
        <p:spPr>
          <a:xfrm rot="18788971">
            <a:off x="5231849" y="1828627"/>
            <a:ext cx="663225" cy="158417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ln w="57150">
                <a:solidFill>
                  <a:srgbClr val="FF0000"/>
                </a:solidFill>
              </a:ln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היווצרות </a:t>
            </a:r>
            <a:r>
              <a:rPr lang="he-IL" b="1" dirty="0" err="1" smtClean="0">
                <a:cs typeface="+mn-cs"/>
              </a:rPr>
              <a:t>האסטואר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6106"/>
            <a:ext cx="8229600" cy="2735510"/>
          </a:xfrm>
        </p:spPr>
        <p:txBody>
          <a:bodyPr>
            <a:noAutofit/>
          </a:bodyPr>
          <a:lstStyle/>
          <a:p>
            <a:r>
              <a:rPr lang="he-IL" sz="2800" dirty="0" smtClean="0"/>
              <a:t>זרם הים חזק מזרם הנהר.</a:t>
            </a:r>
          </a:p>
          <a:p>
            <a:r>
              <a:rPr lang="he-IL" sz="2800" dirty="0" smtClean="0"/>
              <a:t>הים והנהר שוחקים את גדות הנהר הקרובות אל אזור השפך ומרחיבים אותו לצורה של משפך.</a:t>
            </a:r>
          </a:p>
          <a:p>
            <a:r>
              <a:rPr lang="he-IL" sz="2800" dirty="0" smtClean="0"/>
              <a:t>התהליך מתרחש באזורים בהם הגאות והשפל חזקים. </a:t>
            </a:r>
          </a:p>
          <a:p>
            <a:r>
              <a:rPr lang="he-IL" sz="2800" dirty="0" smtClean="0"/>
              <a:t>בתהליך זה הנהר לא מספק מספיק סחף ליצירת דלתא.</a:t>
            </a:r>
            <a:endParaRPr lang="he-IL" dirty="0" smtClean="0"/>
          </a:p>
          <a:p>
            <a:endParaRPr lang="he-IL" dirty="0" smtClean="0"/>
          </a:p>
          <a:p>
            <a:pPr marL="533400" indent="-533400">
              <a:buFontTx/>
              <a:buNone/>
            </a:pPr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גיאומורפולוגיה – </a:t>
            </a:r>
            <a:br>
              <a:rPr lang="he-IL" b="1" dirty="0" smtClean="0">
                <a:cs typeface="+mn-cs"/>
              </a:rPr>
            </a:br>
            <a:r>
              <a:rPr lang="he-IL" b="1" dirty="0" smtClean="0">
                <a:cs typeface="+mn-cs"/>
              </a:rPr>
              <a:t>עיצוב הנוף על פני כדור הארץ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056" y="2215405"/>
            <a:ext cx="8229600" cy="20056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b="1" dirty="0" err="1" smtClean="0"/>
              <a:t>גיאו</a:t>
            </a:r>
            <a:r>
              <a:rPr lang="he-IL" b="1" dirty="0" smtClean="0"/>
              <a:t> = אדמה</a:t>
            </a:r>
          </a:p>
          <a:p>
            <a:pPr marL="0" indent="0" algn="ctr">
              <a:buNone/>
            </a:pPr>
            <a:r>
              <a:rPr lang="he-IL" b="1" dirty="0" smtClean="0"/>
              <a:t>מורפו = צורה</a:t>
            </a:r>
          </a:p>
          <a:p>
            <a:pPr marL="0" indent="0" algn="ctr">
              <a:buNone/>
            </a:pPr>
            <a:r>
              <a:rPr lang="he-IL" b="1" dirty="0" smtClean="0"/>
              <a:t>לוגיה = תורה </a:t>
            </a:r>
          </a:p>
          <a:p>
            <a:endParaRPr lang="he-IL" dirty="0"/>
          </a:p>
        </p:txBody>
      </p:sp>
      <p:sp>
        <p:nvSpPr>
          <p:cNvPr id="4" name="סוגר מסולסל שמאלי 3"/>
          <p:cNvSpPr/>
          <p:nvPr/>
        </p:nvSpPr>
        <p:spPr>
          <a:xfrm>
            <a:off x="5004048" y="2348880"/>
            <a:ext cx="216024" cy="1645643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extBox 4"/>
          <p:cNvSpPr txBox="1"/>
          <p:nvPr/>
        </p:nvSpPr>
        <p:spPr>
          <a:xfrm>
            <a:off x="1403648" y="2561084"/>
            <a:ext cx="3563888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/>
              <a:t>גיאומורפולוגיה = תורת </a:t>
            </a:r>
            <a:r>
              <a:rPr lang="he-IL" sz="3200" b="1" dirty="0"/>
              <a:t>צורות האדמה</a:t>
            </a:r>
          </a:p>
        </p:txBody>
      </p:sp>
      <p:sp>
        <p:nvSpPr>
          <p:cNvPr id="7" name="מלבן מעוגל 6"/>
          <p:cNvSpPr/>
          <p:nvPr/>
        </p:nvSpPr>
        <p:spPr>
          <a:xfrm>
            <a:off x="1187624" y="5033833"/>
            <a:ext cx="6984776" cy="1433438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1907704" y="5171127"/>
            <a:ext cx="5256584" cy="13542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/>
              <a:t>המדע שעוסק בצורות הנוף שעל פני כדור הארץ ועיצובן.</a:t>
            </a:r>
            <a:endParaRPr lang="en-US" sz="3200" b="1" dirty="0"/>
          </a:p>
          <a:p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7934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היווצרות </a:t>
            </a:r>
            <a:r>
              <a:rPr lang="he-IL" b="1" dirty="0" err="1" smtClean="0">
                <a:cs typeface="+mn-cs"/>
              </a:rPr>
              <a:t>האסטואר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340" y="1340768"/>
            <a:ext cx="879532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הנמלים הגדולים בעולם </a:t>
            </a:r>
            <a:r>
              <a:rPr lang="he-IL" dirty="0" smtClean="0"/>
              <a:t>התפתחו </a:t>
            </a:r>
            <a:r>
              <a:rPr lang="he-IL" dirty="0" err="1" smtClean="0"/>
              <a:t>באסטוארים</a:t>
            </a:r>
            <a:r>
              <a:rPr lang="he-IL" dirty="0"/>
              <a:t>.      </a:t>
            </a:r>
            <a:endParaRPr lang="he-IL" dirty="0" smtClean="0"/>
          </a:p>
          <a:p>
            <a:pPr marL="533400" indent="-533400">
              <a:buNone/>
            </a:pPr>
            <a:r>
              <a:rPr lang="he-IL" dirty="0"/>
              <a:t>מפרץ סנט </a:t>
            </a:r>
            <a:r>
              <a:rPr lang="he-IL" dirty="0" smtClean="0"/>
              <a:t>לורנס בקנדה </a:t>
            </a:r>
            <a:r>
              <a:rPr lang="he-IL" dirty="0"/>
              <a:t>הוא </a:t>
            </a:r>
            <a:r>
              <a:rPr lang="he-IL" dirty="0" err="1"/>
              <a:t>האסטואר</a:t>
            </a:r>
            <a:r>
              <a:rPr lang="he-IL" dirty="0"/>
              <a:t> הגדול </a:t>
            </a:r>
            <a:r>
              <a:rPr lang="he-IL" dirty="0" smtClean="0"/>
              <a:t>בעולם. </a:t>
            </a:r>
          </a:p>
          <a:p>
            <a:pPr marL="533400" indent="-533400">
              <a:buNone/>
            </a:pPr>
            <a:endParaRPr lang="he-IL" dirty="0"/>
          </a:p>
          <a:p>
            <a:endParaRPr lang="he-IL" dirty="0"/>
          </a:p>
        </p:txBody>
      </p:sp>
      <p:pic>
        <p:nvPicPr>
          <p:cNvPr id="2050" name="Picture 2" descr="http://upload.wikimedia.org/wikipedia/commons/5/50/Grlakes_lawrence_map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84984"/>
            <a:ext cx="3840361" cy="31202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whereisitlocated.net/wp-content/uploads/2011/10/Gulf-of-Saint-Lawrence-locat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02" y="3284984"/>
            <a:ext cx="4475910" cy="3063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1610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340768"/>
            <a:ext cx="7854044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/>
              <a:t>הנמלים הגדולים בעולם </a:t>
            </a:r>
            <a:r>
              <a:rPr lang="he-IL" dirty="0" smtClean="0"/>
              <a:t>התפתחו </a:t>
            </a:r>
            <a:r>
              <a:rPr lang="he-IL" dirty="0" err="1" smtClean="0"/>
              <a:t>באסטוארים</a:t>
            </a:r>
            <a:r>
              <a:rPr lang="he-IL" dirty="0"/>
              <a:t>.      </a:t>
            </a:r>
          </a:p>
          <a:p>
            <a:pPr marL="533400" indent="-533400">
              <a:buNone/>
            </a:pPr>
            <a:r>
              <a:rPr lang="he-IL" dirty="0" smtClean="0"/>
              <a:t>מפרץ </a:t>
            </a:r>
            <a:r>
              <a:rPr lang="he-IL" dirty="0"/>
              <a:t>דה לה </a:t>
            </a:r>
            <a:r>
              <a:rPr lang="he-IL" dirty="0" smtClean="0"/>
              <a:t>פלטה </a:t>
            </a:r>
            <a:r>
              <a:rPr lang="he-IL" dirty="0" err="1" smtClean="0"/>
              <a:t>בארגטינה</a:t>
            </a:r>
            <a:r>
              <a:rPr lang="he-IL" dirty="0" smtClean="0"/>
              <a:t> </a:t>
            </a:r>
            <a:r>
              <a:rPr lang="he-IL" dirty="0"/>
              <a:t>הוא </a:t>
            </a:r>
            <a:r>
              <a:rPr lang="he-IL" dirty="0" err="1" smtClean="0"/>
              <a:t>האסטואר</a:t>
            </a:r>
            <a:endParaRPr lang="he-IL" dirty="0"/>
          </a:p>
          <a:p>
            <a:pPr marL="533400" indent="-533400">
              <a:buNone/>
            </a:pPr>
            <a:r>
              <a:rPr lang="he-IL" dirty="0" smtClean="0"/>
              <a:t>הרחב בעולם</a:t>
            </a:r>
            <a:r>
              <a:rPr lang="he-IL" dirty="0"/>
              <a:t>.</a:t>
            </a:r>
          </a:p>
          <a:p>
            <a:pPr marL="0" indent="0">
              <a:buNone/>
            </a:pPr>
            <a:endParaRPr lang="he-IL" dirty="0" smtClean="0"/>
          </a:p>
          <a:p>
            <a:endParaRPr lang="he-IL" dirty="0"/>
          </a:p>
        </p:txBody>
      </p:sp>
      <p:pic>
        <p:nvPicPr>
          <p:cNvPr id="4" name="Picture 2" descr="http://upload.wikimedia.org/wikipedia/commons/thumb/0/0b/Rio_de_la_Plata_BA_2.JPG/250px-Rio_de_la_Plata_B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723" y="3356991"/>
            <a:ext cx="4173327" cy="2980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lapshin.org/cultivar/N19/PIC/Rio-de-la-Pl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591" y="3356992"/>
            <a:ext cx="4032889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היווצרות </a:t>
            </a:r>
            <a:r>
              <a:rPr lang="he-IL" b="1" dirty="0" err="1" smtClean="0">
                <a:cs typeface="+mn-cs"/>
              </a:rPr>
              <a:t>האסטואר</a:t>
            </a:r>
            <a:endParaRPr lang="he-IL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32104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0264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יתרונות ומגבלות האסטואר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125538"/>
            <a:ext cx="4114800" cy="5000625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3200" b="1" dirty="0" smtClean="0"/>
          </a:p>
          <a:p>
            <a:pPr marL="0" indent="0" algn="ctr">
              <a:buNone/>
            </a:pPr>
            <a:r>
              <a:rPr lang="he-IL" sz="3200" b="1" dirty="0" smtClean="0"/>
              <a:t>חסרונות </a:t>
            </a:r>
          </a:p>
          <a:p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גאות ושפל.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המתקת מי הים והמלחת מי הנהר.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הסתגלות מערכת החיים המצויה בשפך.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6" y="1125538"/>
            <a:ext cx="4100264" cy="5000625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e-IL" sz="3200" b="1" dirty="0" smtClean="0"/>
          </a:p>
          <a:p>
            <a:pPr marL="0" indent="0" algn="ctr">
              <a:buNone/>
            </a:pPr>
            <a:r>
              <a:rPr lang="he-IL" sz="3200" b="1" dirty="0" smtClean="0"/>
              <a:t>יתרונות</a:t>
            </a:r>
          </a:p>
          <a:p>
            <a:endParaRPr lang="he-IL" dirty="0" smtClean="0"/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מיקום אידיאלי להקמת נמל פנימי מוגן מסערות.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נגישות קלה לנמל.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שפע מקום למתקני נמל. 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הובלה פנימית.</a:t>
            </a:r>
          </a:p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תעסוקה.</a:t>
            </a:r>
            <a:endParaRPr lang="en-US" dirty="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323528" y="1700808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עיצוב נוף על ידי קרחונים</a:t>
            </a:r>
            <a:endParaRPr lang="he-IL" b="1" dirty="0">
              <a:cs typeface="+mn-cs"/>
            </a:endParaRPr>
          </a:p>
        </p:txBody>
      </p:sp>
      <p:pic>
        <p:nvPicPr>
          <p:cNvPr id="3" name="Picture 9" descr="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996952"/>
            <a:ext cx="4752528" cy="3263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852726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10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תקופת הקרח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93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sz="2800" dirty="0" smtClean="0"/>
              <a:t>מתייחסת לאזורים בין קווי רוחב 40-90 משני צידי המשווה.</a:t>
            </a:r>
            <a:endParaRPr lang="en-US" sz="2800" dirty="0" smtClean="0"/>
          </a:p>
          <a:p>
            <a:endParaRPr lang="he-IL" dirty="0"/>
          </a:p>
        </p:txBody>
      </p:sp>
      <p:grpSp>
        <p:nvGrpSpPr>
          <p:cNvPr id="24" name="קבוצה 23"/>
          <p:cNvGrpSpPr/>
          <p:nvPr/>
        </p:nvGrpSpPr>
        <p:grpSpPr>
          <a:xfrm>
            <a:off x="395536" y="1484784"/>
            <a:ext cx="8020560" cy="5245184"/>
            <a:chOff x="1194018" y="2000240"/>
            <a:chExt cx="6357982" cy="4335284"/>
          </a:xfrm>
        </p:grpSpPr>
        <p:grpSp>
          <p:nvGrpSpPr>
            <p:cNvPr id="5" name="Group 2"/>
            <p:cNvGrpSpPr>
              <a:grpSpLocks/>
            </p:cNvGrpSpPr>
            <p:nvPr/>
          </p:nvGrpSpPr>
          <p:grpSpPr bwMode="auto">
            <a:xfrm>
              <a:off x="1194018" y="2000240"/>
              <a:ext cx="6357982" cy="4335284"/>
              <a:chOff x="1949" y="2610"/>
              <a:chExt cx="7908" cy="4816"/>
            </a:xfrm>
          </p:grpSpPr>
          <p:grpSp>
            <p:nvGrpSpPr>
              <p:cNvPr id="6" name="Group 14"/>
              <p:cNvGrpSpPr>
                <a:grpSpLocks/>
              </p:cNvGrpSpPr>
              <p:nvPr/>
            </p:nvGrpSpPr>
            <p:grpSpPr bwMode="auto">
              <a:xfrm>
                <a:off x="2210" y="2610"/>
                <a:ext cx="7479" cy="4816"/>
                <a:chOff x="2498" y="3006"/>
                <a:chExt cx="7479" cy="4816"/>
              </a:xfrm>
            </p:grpSpPr>
            <p:sp>
              <p:nvSpPr>
                <p:cNvPr id="16" name="Oval 21"/>
                <p:cNvSpPr>
                  <a:spLocks noChangeArrowheads="1"/>
                </p:cNvSpPr>
                <p:nvPr/>
              </p:nvSpPr>
              <p:spPr bwMode="auto">
                <a:xfrm>
                  <a:off x="3629" y="3006"/>
                  <a:ext cx="5495" cy="4816"/>
                </a:xfrm>
                <a:prstGeom prst="ellips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7" name="AutoShape 20"/>
                <p:cNvSpPr>
                  <a:spLocks noChangeShapeType="1"/>
                </p:cNvSpPr>
                <p:nvPr/>
              </p:nvSpPr>
              <p:spPr bwMode="auto">
                <a:xfrm>
                  <a:off x="2534" y="4827"/>
                  <a:ext cx="743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8" name="AutoShape 19"/>
                <p:cNvSpPr>
                  <a:spLocks noChangeShapeType="1"/>
                </p:cNvSpPr>
                <p:nvPr/>
              </p:nvSpPr>
              <p:spPr bwMode="auto">
                <a:xfrm>
                  <a:off x="2522" y="6087"/>
                  <a:ext cx="743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19" name="AutoShape 18"/>
                <p:cNvSpPr>
                  <a:spLocks noChangeShapeType="1"/>
                </p:cNvSpPr>
                <p:nvPr/>
              </p:nvSpPr>
              <p:spPr bwMode="auto">
                <a:xfrm>
                  <a:off x="2498" y="6603"/>
                  <a:ext cx="743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0" name="AutoShape 17"/>
                <p:cNvSpPr>
                  <a:spLocks noChangeShapeType="1"/>
                </p:cNvSpPr>
                <p:nvPr/>
              </p:nvSpPr>
              <p:spPr bwMode="auto">
                <a:xfrm>
                  <a:off x="2522" y="7119"/>
                  <a:ext cx="743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1" name="AutoShape 16"/>
                <p:cNvSpPr>
                  <a:spLocks noChangeShapeType="1"/>
                </p:cNvSpPr>
                <p:nvPr/>
              </p:nvSpPr>
              <p:spPr bwMode="auto">
                <a:xfrm>
                  <a:off x="2522" y="3771"/>
                  <a:ext cx="743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  <p:sp>
              <p:nvSpPr>
                <p:cNvPr id="22" name="AutoShape 15"/>
                <p:cNvSpPr>
                  <a:spLocks noChangeShapeType="1"/>
                </p:cNvSpPr>
                <p:nvPr/>
              </p:nvSpPr>
              <p:spPr bwMode="auto">
                <a:xfrm>
                  <a:off x="2546" y="4287"/>
                  <a:ext cx="7431" cy="0"/>
                </a:xfrm>
                <a:prstGeom prst="straightConnector1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he-IL"/>
                </a:p>
              </p:txBody>
            </p:sp>
          </p:grpSp>
          <p:sp>
            <p:nvSpPr>
              <p:cNvPr id="7" name="Text Box 13"/>
              <p:cNvSpPr txBox="1">
                <a:spLocks noChangeArrowheads="1"/>
              </p:cNvSpPr>
              <p:nvPr/>
            </p:nvSpPr>
            <p:spPr bwMode="auto">
              <a:xfrm>
                <a:off x="1949" y="4182"/>
                <a:ext cx="122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1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he-IL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David" pitchFamily="2" charset="-79"/>
                  </a:rPr>
                  <a:t/>
                </a:r>
                <a:br>
                  <a:rPr kumimoji="0" lang="he-IL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David" pitchFamily="2" charset="-79"/>
                  </a:rPr>
                </a:br>
                <a:r>
                  <a:rPr kumimoji="0" lang="he-IL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David" pitchFamily="2" charset="-79"/>
                  </a:rPr>
                  <a:t/>
                </a:r>
                <a:br>
                  <a:rPr kumimoji="0" lang="he-IL" sz="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Calibri" pitchFamily="34" charset="0"/>
                    <a:cs typeface="David" pitchFamily="2" charset="-79"/>
                  </a:rPr>
                </a:br>
                <a:endParaRPr kumimoji="0" lang="he-IL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8" name="Group 3"/>
              <p:cNvGrpSpPr>
                <a:grpSpLocks/>
              </p:cNvGrpSpPr>
              <p:nvPr/>
            </p:nvGrpSpPr>
            <p:grpSpPr bwMode="auto">
              <a:xfrm>
                <a:off x="7793" y="3088"/>
                <a:ext cx="2064" cy="4013"/>
                <a:chOff x="7793" y="3088"/>
                <a:chExt cx="2064" cy="4013"/>
              </a:xfrm>
            </p:grpSpPr>
            <p:sp>
              <p:nvSpPr>
                <p:cNvPr id="9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8564" y="4180"/>
                  <a:ext cx="125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רוחב 30</a:t>
                  </a: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8540" y="3619"/>
                  <a:ext cx="125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רוחב 40</a:t>
                  </a: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8540" y="3088"/>
                  <a:ext cx="125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רוחב 60</a:t>
                  </a: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8540" y="5644"/>
                  <a:ext cx="125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רוחב 30</a:t>
                  </a: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8545" y="6153"/>
                  <a:ext cx="125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רוחב 40</a:t>
                  </a:r>
                  <a:endParaRPr kumimoji="0" lang="he-IL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4" name="Text Box 5"/>
                <p:cNvSpPr txBox="1">
                  <a:spLocks noChangeArrowheads="1"/>
                </p:cNvSpPr>
                <p:nvPr/>
              </p:nvSpPr>
              <p:spPr bwMode="auto">
                <a:xfrm>
                  <a:off x="8540" y="6683"/>
                  <a:ext cx="1257" cy="4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רוחב 60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7793" y="4817"/>
                  <a:ext cx="2064" cy="33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r" defTabSz="914400" rtl="1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he-IL" sz="10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ea typeface="Calibri" pitchFamily="34" charset="0"/>
                      <a:cs typeface="David" pitchFamily="2" charset="-79"/>
                    </a:rPr>
                    <a:t>קו המשווה – קו רוחב 0</a:t>
                  </a:r>
                  <a:endParaRPr kumimoji="0" lang="he-IL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4" name="מלבן 3"/>
            <p:cNvSpPr/>
            <p:nvPr/>
          </p:nvSpPr>
          <p:spPr>
            <a:xfrm>
              <a:off x="3248952" y="2341667"/>
              <a:ext cx="2454503" cy="2798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he-IL" sz="1600" dirty="0"/>
                <a:t>כיסוי קרחונים בתקופת הקרח</a:t>
              </a:r>
            </a:p>
          </p:txBody>
        </p:sp>
        <p:sp>
          <p:nvSpPr>
            <p:cNvPr id="23" name="מלבן 22"/>
            <p:cNvSpPr/>
            <p:nvPr/>
          </p:nvSpPr>
          <p:spPr>
            <a:xfrm>
              <a:off x="2906463" y="2727332"/>
              <a:ext cx="3253645" cy="33070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he-IL" sz="2000" dirty="0"/>
                <a:t>כיסוי קרחונים בתקופת הקרח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10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תופעות של אזורים שעברו קרחון</a:t>
            </a:r>
            <a:endParaRPr lang="he-IL" sz="4000" b="1" dirty="0">
              <a:cs typeface="+mn-cs"/>
            </a:endParaRPr>
          </a:p>
        </p:txBody>
      </p:sp>
      <p:pic>
        <p:nvPicPr>
          <p:cNvPr id="5" name="Picture 2" descr="http://www.longpassages.org/images/Snow%20covered%20u%20shaped%20val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6270" y="4725144"/>
            <a:ext cx="4139952" cy="1845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Lysefjorden_fj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4149080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תמונה 4" descr="מורינת צד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5222" y="1769388"/>
            <a:ext cx="3571327" cy="1412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upload.wikimedia.org/wikipedia/commons/thumb/5/5d/RoshHanikra04_ST_07.JPG/135px-RoshHanikra04_ST_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60032" y="1700808"/>
            <a:ext cx="3712513" cy="1450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436096" y="1124744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חופים מפורצים</a:t>
            </a:r>
            <a:endParaRPr lang="he-IL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53952" y="1133236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אגמים וימות</a:t>
            </a:r>
            <a:endParaRPr lang="he-IL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3501008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עמקי </a:t>
            </a:r>
            <a:r>
              <a:rPr lang="en-US" sz="2800" b="1" dirty="0" smtClean="0"/>
              <a:t>u</a:t>
            </a:r>
            <a:endParaRPr lang="he-IL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16224" y="3502669"/>
            <a:ext cx="23762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 smtClean="0"/>
              <a:t>פיורדים</a:t>
            </a:r>
            <a:endParaRPr lang="he-IL" sz="2800" b="1" dirty="0"/>
          </a:p>
        </p:txBody>
      </p:sp>
    </p:spTree>
    <p:extLst>
      <p:ext uri="{BB962C8B-B14F-4D97-AF65-F5344CB8AC3E}">
        <p14:creationId xmlns:p14="http://schemas.microsoft.com/office/powerpoint/2010/main" val="240594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8266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חופים מפורצים</a:t>
            </a:r>
            <a:endParaRPr lang="he-IL" sz="4000" b="1" dirty="0"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8066" y="908720"/>
            <a:ext cx="86078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e-IL" sz="2800" b="1" dirty="0" smtClean="0"/>
              <a:t>שקיעת חופים ויצירת חופים מפורצים – </a:t>
            </a:r>
          </a:p>
          <a:p>
            <a:pPr lvl="0"/>
            <a:r>
              <a:rPr lang="he-IL" sz="2800" dirty="0" smtClean="0"/>
              <a:t>גושי הקרח הגדולים נעו והגיעו לחופים, שם שקעו וגרמו לשקיעת חלקי החופים ויצירת מפרצים. </a:t>
            </a:r>
          </a:p>
          <a:p>
            <a:pPr lvl="0"/>
            <a:r>
              <a:rPr lang="he-IL" sz="2800" dirty="0" smtClean="0"/>
              <a:t>חשיבות המפרצים: ערי נמל, אזורי דיג של מאכלי ים/סרטנים, צדפות.</a:t>
            </a:r>
            <a:endParaRPr lang="en-US" sz="2800" dirty="0" smtClean="0"/>
          </a:p>
        </p:txBody>
      </p:sp>
      <p:pic>
        <p:nvPicPr>
          <p:cNvPr id="1026" name="Picture 2" descr="http://www.magazin.org.il/userfiles/dor_bea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3672408" cy="36418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406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אגמים וימות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08720"/>
            <a:ext cx="8229600" cy="13681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e-IL" sz="2800" b="1" dirty="0" smtClean="0"/>
              <a:t>"אגמי/ימות אצבע"</a:t>
            </a:r>
            <a:r>
              <a:rPr lang="he-IL" sz="2800" dirty="0" smtClean="0"/>
              <a:t> - ימות קטנות שרובן צרות ואורכיות/ מעוגלות, שהופשרו בעמקים שהיו מכוסים בקרח. </a:t>
            </a:r>
          </a:p>
          <a:p>
            <a:pPr>
              <a:buNone/>
            </a:pPr>
            <a:r>
              <a:rPr lang="he-IL" sz="2800" b="1" dirty="0" smtClean="0"/>
              <a:t>יתרון האגמים </a:t>
            </a:r>
            <a:r>
              <a:rPr lang="he-IL" sz="2800" dirty="0" smtClean="0"/>
              <a:t>- מים מתוקים לצרכים: ביתיים, חקלאות, דייג, תיירות, הפקת חשמל הידרואלקטרי.</a:t>
            </a:r>
          </a:p>
        </p:txBody>
      </p:sp>
      <p:pic>
        <p:nvPicPr>
          <p:cNvPr id="4" name="תמונה 4" descr="מורינת צד.jpg"/>
          <p:cNvPicPr>
            <a:picLocks noChangeAspect="1"/>
          </p:cNvPicPr>
          <p:nvPr/>
        </p:nvPicPr>
        <p:blipFill rotWithShape="1">
          <a:blip r:embed="rId2"/>
          <a:srcRect l="17713" r="19288"/>
          <a:stretch/>
        </p:blipFill>
        <p:spPr bwMode="auto">
          <a:xfrm>
            <a:off x="4592548" y="3356992"/>
            <a:ext cx="4108345" cy="3326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מציין מיקום תוכן 3" descr="finland-map.jpg"/>
          <p:cNvPicPr>
            <a:picLocks noChangeAspect="1"/>
          </p:cNvPicPr>
          <p:nvPr/>
        </p:nvPicPr>
        <p:blipFill rotWithShape="1">
          <a:blip r:embed="rId3"/>
          <a:srcRect l="35038" t="49389" r="12988" b="8877"/>
          <a:stretch/>
        </p:blipFill>
        <p:spPr>
          <a:xfrm>
            <a:off x="395536" y="3356992"/>
            <a:ext cx="3851920" cy="3367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102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עמק </a:t>
            </a:r>
            <a:r>
              <a:rPr lang="en-US" b="1" dirty="0" smtClean="0">
                <a:cs typeface="+mn-cs"/>
              </a:rPr>
              <a:t>u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5853"/>
            <a:ext cx="8229600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b="1" dirty="0" smtClean="0"/>
              <a:t>עמק</a:t>
            </a:r>
            <a:r>
              <a:rPr lang="en-US" sz="2800" b="1" dirty="0" smtClean="0"/>
              <a:t>  U</a:t>
            </a:r>
            <a:r>
              <a:rPr lang="en-US" sz="2800" dirty="0" smtClean="0"/>
              <a:t> </a:t>
            </a:r>
            <a:r>
              <a:rPr lang="he-IL" sz="2800" dirty="0" smtClean="0"/>
              <a:t>- צורה זו מתקבלת כאשר קרחון מרחיב את העמק הצר בו הוא נע בצורת האות האנגלית</a:t>
            </a:r>
            <a:r>
              <a:rPr lang="en-US" sz="2800" dirty="0" smtClean="0"/>
              <a:t>U </a:t>
            </a:r>
            <a:r>
              <a:rPr lang="he-IL" sz="2800" dirty="0" smtClean="0"/>
              <a:t>.</a:t>
            </a:r>
          </a:p>
          <a:p>
            <a:pPr marL="0" indent="0">
              <a:buNone/>
            </a:pPr>
            <a:r>
              <a:rPr lang="he-IL" sz="2800" dirty="0" smtClean="0"/>
              <a:t>העמק פורה, משמש לגידולים חקלאיים</a:t>
            </a:r>
            <a:r>
              <a:rPr lang="he-IL" sz="2800" dirty="0"/>
              <a:t>,</a:t>
            </a:r>
            <a:r>
              <a:rPr lang="he-IL" sz="2800" dirty="0" smtClean="0"/>
              <a:t> קל  ונוח למעבר.</a:t>
            </a:r>
            <a:endParaRPr lang="en-US" sz="2800" dirty="0" smtClean="0"/>
          </a:p>
          <a:p>
            <a:pPr>
              <a:buNone/>
            </a:pP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   </a:t>
            </a:r>
            <a:endParaRPr lang="he-IL" dirty="0"/>
          </a:p>
        </p:txBody>
      </p:sp>
      <p:pic>
        <p:nvPicPr>
          <p:cNvPr id="4" name="Picture 2" descr="http://www.longpassages.org/images/Snow%20covered%20u%20shaped%20valle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80928"/>
            <a:ext cx="9144000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צורה חופשית 4"/>
          <p:cNvSpPr/>
          <p:nvPr/>
        </p:nvSpPr>
        <p:spPr>
          <a:xfrm>
            <a:off x="403412" y="5217459"/>
            <a:ext cx="5432612" cy="1299882"/>
          </a:xfrm>
          <a:custGeom>
            <a:avLst/>
            <a:gdLst>
              <a:gd name="connsiteX0" fmla="*/ 0 w 5432612"/>
              <a:gd name="connsiteY0" fmla="*/ 0 h 1299882"/>
              <a:gd name="connsiteX1" fmla="*/ 44823 w 5432612"/>
              <a:gd name="connsiteY1" fmla="*/ 26894 h 1299882"/>
              <a:gd name="connsiteX2" fmla="*/ 53788 w 5432612"/>
              <a:gd name="connsiteY2" fmla="*/ 53788 h 1299882"/>
              <a:gd name="connsiteX3" fmla="*/ 89647 w 5432612"/>
              <a:gd name="connsiteY3" fmla="*/ 98612 h 1299882"/>
              <a:gd name="connsiteX4" fmla="*/ 116541 w 5432612"/>
              <a:gd name="connsiteY4" fmla="*/ 107576 h 1299882"/>
              <a:gd name="connsiteX5" fmla="*/ 125506 w 5432612"/>
              <a:gd name="connsiteY5" fmla="*/ 134470 h 1299882"/>
              <a:gd name="connsiteX6" fmla="*/ 152400 w 5432612"/>
              <a:gd name="connsiteY6" fmla="*/ 152400 h 1299882"/>
              <a:gd name="connsiteX7" fmla="*/ 179294 w 5432612"/>
              <a:gd name="connsiteY7" fmla="*/ 179294 h 1299882"/>
              <a:gd name="connsiteX8" fmla="*/ 206188 w 5432612"/>
              <a:gd name="connsiteY8" fmla="*/ 197223 h 1299882"/>
              <a:gd name="connsiteX9" fmla="*/ 242047 w 5432612"/>
              <a:gd name="connsiteY9" fmla="*/ 233082 h 1299882"/>
              <a:gd name="connsiteX10" fmla="*/ 259976 w 5432612"/>
              <a:gd name="connsiteY10" fmla="*/ 251012 h 1299882"/>
              <a:gd name="connsiteX11" fmla="*/ 286870 w 5432612"/>
              <a:gd name="connsiteY11" fmla="*/ 268941 h 1299882"/>
              <a:gd name="connsiteX12" fmla="*/ 349623 w 5432612"/>
              <a:gd name="connsiteY12" fmla="*/ 313765 h 1299882"/>
              <a:gd name="connsiteX13" fmla="*/ 376517 w 5432612"/>
              <a:gd name="connsiteY13" fmla="*/ 331694 h 1299882"/>
              <a:gd name="connsiteX14" fmla="*/ 448235 w 5432612"/>
              <a:gd name="connsiteY14" fmla="*/ 367553 h 1299882"/>
              <a:gd name="connsiteX15" fmla="*/ 484094 w 5432612"/>
              <a:gd name="connsiteY15" fmla="*/ 385482 h 1299882"/>
              <a:gd name="connsiteX16" fmla="*/ 510988 w 5432612"/>
              <a:gd name="connsiteY16" fmla="*/ 394447 h 1299882"/>
              <a:gd name="connsiteX17" fmla="*/ 555812 w 5432612"/>
              <a:gd name="connsiteY17" fmla="*/ 430306 h 1299882"/>
              <a:gd name="connsiteX18" fmla="*/ 582706 w 5432612"/>
              <a:gd name="connsiteY18" fmla="*/ 439270 h 1299882"/>
              <a:gd name="connsiteX19" fmla="*/ 600635 w 5432612"/>
              <a:gd name="connsiteY19" fmla="*/ 466165 h 1299882"/>
              <a:gd name="connsiteX20" fmla="*/ 672353 w 5432612"/>
              <a:gd name="connsiteY20" fmla="*/ 502023 h 1299882"/>
              <a:gd name="connsiteX21" fmla="*/ 708212 w 5432612"/>
              <a:gd name="connsiteY21" fmla="*/ 537882 h 1299882"/>
              <a:gd name="connsiteX22" fmla="*/ 726141 w 5432612"/>
              <a:gd name="connsiteY22" fmla="*/ 564776 h 1299882"/>
              <a:gd name="connsiteX23" fmla="*/ 762000 w 5432612"/>
              <a:gd name="connsiteY23" fmla="*/ 618565 h 1299882"/>
              <a:gd name="connsiteX24" fmla="*/ 788894 w 5432612"/>
              <a:gd name="connsiteY24" fmla="*/ 627529 h 1299882"/>
              <a:gd name="connsiteX25" fmla="*/ 824753 w 5432612"/>
              <a:gd name="connsiteY25" fmla="*/ 663388 h 1299882"/>
              <a:gd name="connsiteX26" fmla="*/ 905435 w 5432612"/>
              <a:gd name="connsiteY26" fmla="*/ 708212 h 1299882"/>
              <a:gd name="connsiteX27" fmla="*/ 932329 w 5432612"/>
              <a:gd name="connsiteY27" fmla="*/ 726141 h 1299882"/>
              <a:gd name="connsiteX28" fmla="*/ 959223 w 5432612"/>
              <a:gd name="connsiteY28" fmla="*/ 753035 h 1299882"/>
              <a:gd name="connsiteX29" fmla="*/ 995082 w 5432612"/>
              <a:gd name="connsiteY29" fmla="*/ 770965 h 1299882"/>
              <a:gd name="connsiteX30" fmla="*/ 1030941 w 5432612"/>
              <a:gd name="connsiteY30" fmla="*/ 806823 h 1299882"/>
              <a:gd name="connsiteX31" fmla="*/ 1048870 w 5432612"/>
              <a:gd name="connsiteY31" fmla="*/ 824753 h 1299882"/>
              <a:gd name="connsiteX32" fmla="*/ 1129553 w 5432612"/>
              <a:gd name="connsiteY32" fmla="*/ 860612 h 1299882"/>
              <a:gd name="connsiteX33" fmla="*/ 1165412 w 5432612"/>
              <a:gd name="connsiteY33" fmla="*/ 878541 h 1299882"/>
              <a:gd name="connsiteX34" fmla="*/ 1174376 w 5432612"/>
              <a:gd name="connsiteY34" fmla="*/ 905435 h 1299882"/>
              <a:gd name="connsiteX35" fmla="*/ 1237129 w 5432612"/>
              <a:gd name="connsiteY35" fmla="*/ 932329 h 1299882"/>
              <a:gd name="connsiteX36" fmla="*/ 1246094 w 5432612"/>
              <a:gd name="connsiteY36" fmla="*/ 959223 h 1299882"/>
              <a:gd name="connsiteX37" fmla="*/ 1317812 w 5432612"/>
              <a:gd name="connsiteY37" fmla="*/ 995082 h 1299882"/>
              <a:gd name="connsiteX38" fmla="*/ 1344706 w 5432612"/>
              <a:gd name="connsiteY38" fmla="*/ 1004047 h 1299882"/>
              <a:gd name="connsiteX39" fmla="*/ 1362635 w 5432612"/>
              <a:gd name="connsiteY39" fmla="*/ 1030941 h 1299882"/>
              <a:gd name="connsiteX40" fmla="*/ 1443317 w 5432612"/>
              <a:gd name="connsiteY40" fmla="*/ 1057835 h 1299882"/>
              <a:gd name="connsiteX41" fmla="*/ 1479176 w 5432612"/>
              <a:gd name="connsiteY41" fmla="*/ 1066800 h 1299882"/>
              <a:gd name="connsiteX42" fmla="*/ 1550894 w 5432612"/>
              <a:gd name="connsiteY42" fmla="*/ 1102659 h 1299882"/>
              <a:gd name="connsiteX43" fmla="*/ 1604682 w 5432612"/>
              <a:gd name="connsiteY43" fmla="*/ 1120588 h 1299882"/>
              <a:gd name="connsiteX44" fmla="*/ 1694329 w 5432612"/>
              <a:gd name="connsiteY44" fmla="*/ 1129553 h 1299882"/>
              <a:gd name="connsiteX45" fmla="*/ 1757082 w 5432612"/>
              <a:gd name="connsiteY45" fmla="*/ 1147482 h 1299882"/>
              <a:gd name="connsiteX46" fmla="*/ 1801906 w 5432612"/>
              <a:gd name="connsiteY46" fmla="*/ 1156447 h 1299882"/>
              <a:gd name="connsiteX47" fmla="*/ 1882588 w 5432612"/>
              <a:gd name="connsiteY47" fmla="*/ 1183341 h 1299882"/>
              <a:gd name="connsiteX48" fmla="*/ 1909482 w 5432612"/>
              <a:gd name="connsiteY48" fmla="*/ 1201270 h 1299882"/>
              <a:gd name="connsiteX49" fmla="*/ 1981200 w 5432612"/>
              <a:gd name="connsiteY49" fmla="*/ 1219200 h 1299882"/>
              <a:gd name="connsiteX50" fmla="*/ 2008094 w 5432612"/>
              <a:gd name="connsiteY50" fmla="*/ 1228165 h 1299882"/>
              <a:gd name="connsiteX51" fmla="*/ 2124635 w 5432612"/>
              <a:gd name="connsiteY51" fmla="*/ 1237129 h 1299882"/>
              <a:gd name="connsiteX52" fmla="*/ 2286000 w 5432612"/>
              <a:gd name="connsiteY52" fmla="*/ 1255059 h 1299882"/>
              <a:gd name="connsiteX53" fmla="*/ 2330823 w 5432612"/>
              <a:gd name="connsiteY53" fmla="*/ 1264023 h 1299882"/>
              <a:gd name="connsiteX54" fmla="*/ 2662517 w 5432612"/>
              <a:gd name="connsiteY54" fmla="*/ 1299882 h 1299882"/>
              <a:gd name="connsiteX55" fmla="*/ 2743200 w 5432612"/>
              <a:gd name="connsiteY55" fmla="*/ 1281953 h 1299882"/>
              <a:gd name="connsiteX56" fmla="*/ 2788023 w 5432612"/>
              <a:gd name="connsiteY56" fmla="*/ 1272988 h 1299882"/>
              <a:gd name="connsiteX57" fmla="*/ 2814917 w 5432612"/>
              <a:gd name="connsiteY57" fmla="*/ 1264023 h 1299882"/>
              <a:gd name="connsiteX58" fmla="*/ 2859741 w 5432612"/>
              <a:gd name="connsiteY58" fmla="*/ 1255059 h 1299882"/>
              <a:gd name="connsiteX59" fmla="*/ 2886635 w 5432612"/>
              <a:gd name="connsiteY59" fmla="*/ 1246094 h 1299882"/>
              <a:gd name="connsiteX60" fmla="*/ 2931459 w 5432612"/>
              <a:gd name="connsiteY60" fmla="*/ 1237129 h 1299882"/>
              <a:gd name="connsiteX61" fmla="*/ 3056964 w 5432612"/>
              <a:gd name="connsiteY61" fmla="*/ 1201270 h 1299882"/>
              <a:gd name="connsiteX62" fmla="*/ 3101788 w 5432612"/>
              <a:gd name="connsiteY62" fmla="*/ 1192306 h 1299882"/>
              <a:gd name="connsiteX63" fmla="*/ 3164541 w 5432612"/>
              <a:gd name="connsiteY63" fmla="*/ 1165412 h 1299882"/>
              <a:gd name="connsiteX64" fmla="*/ 3218329 w 5432612"/>
              <a:gd name="connsiteY64" fmla="*/ 1147482 h 1299882"/>
              <a:gd name="connsiteX65" fmla="*/ 3290047 w 5432612"/>
              <a:gd name="connsiteY65" fmla="*/ 1129553 h 1299882"/>
              <a:gd name="connsiteX66" fmla="*/ 3316941 w 5432612"/>
              <a:gd name="connsiteY66" fmla="*/ 1120588 h 1299882"/>
              <a:gd name="connsiteX67" fmla="*/ 3352800 w 5432612"/>
              <a:gd name="connsiteY67" fmla="*/ 1111623 h 1299882"/>
              <a:gd name="connsiteX68" fmla="*/ 3379694 w 5432612"/>
              <a:gd name="connsiteY68" fmla="*/ 1102659 h 1299882"/>
              <a:gd name="connsiteX69" fmla="*/ 3460376 w 5432612"/>
              <a:gd name="connsiteY69" fmla="*/ 1084729 h 1299882"/>
              <a:gd name="connsiteX70" fmla="*/ 3487270 w 5432612"/>
              <a:gd name="connsiteY70" fmla="*/ 1075765 h 1299882"/>
              <a:gd name="connsiteX71" fmla="*/ 3532094 w 5432612"/>
              <a:gd name="connsiteY71" fmla="*/ 1066800 h 1299882"/>
              <a:gd name="connsiteX72" fmla="*/ 3558988 w 5432612"/>
              <a:gd name="connsiteY72" fmla="*/ 1057835 h 1299882"/>
              <a:gd name="connsiteX73" fmla="*/ 3603812 w 5432612"/>
              <a:gd name="connsiteY73" fmla="*/ 1048870 h 1299882"/>
              <a:gd name="connsiteX74" fmla="*/ 3639670 w 5432612"/>
              <a:gd name="connsiteY74" fmla="*/ 1039906 h 1299882"/>
              <a:gd name="connsiteX75" fmla="*/ 3684494 w 5432612"/>
              <a:gd name="connsiteY75" fmla="*/ 1030941 h 1299882"/>
              <a:gd name="connsiteX76" fmla="*/ 3729317 w 5432612"/>
              <a:gd name="connsiteY76" fmla="*/ 1013012 h 1299882"/>
              <a:gd name="connsiteX77" fmla="*/ 3908612 w 5432612"/>
              <a:gd name="connsiteY77" fmla="*/ 995082 h 1299882"/>
              <a:gd name="connsiteX78" fmla="*/ 4007223 w 5432612"/>
              <a:gd name="connsiteY78" fmla="*/ 968188 h 1299882"/>
              <a:gd name="connsiteX79" fmla="*/ 4061012 w 5432612"/>
              <a:gd name="connsiteY79" fmla="*/ 941294 h 1299882"/>
              <a:gd name="connsiteX80" fmla="*/ 4096870 w 5432612"/>
              <a:gd name="connsiteY80" fmla="*/ 932329 h 1299882"/>
              <a:gd name="connsiteX81" fmla="*/ 4159623 w 5432612"/>
              <a:gd name="connsiteY81" fmla="*/ 905435 h 1299882"/>
              <a:gd name="connsiteX82" fmla="*/ 4186517 w 5432612"/>
              <a:gd name="connsiteY82" fmla="*/ 896470 h 1299882"/>
              <a:gd name="connsiteX83" fmla="*/ 4213412 w 5432612"/>
              <a:gd name="connsiteY83" fmla="*/ 878541 h 1299882"/>
              <a:gd name="connsiteX84" fmla="*/ 4249270 w 5432612"/>
              <a:gd name="connsiteY84" fmla="*/ 860612 h 1299882"/>
              <a:gd name="connsiteX85" fmla="*/ 4285129 w 5432612"/>
              <a:gd name="connsiteY85" fmla="*/ 833717 h 1299882"/>
              <a:gd name="connsiteX86" fmla="*/ 4347882 w 5432612"/>
              <a:gd name="connsiteY86" fmla="*/ 806823 h 1299882"/>
              <a:gd name="connsiteX87" fmla="*/ 4419600 w 5432612"/>
              <a:gd name="connsiteY87" fmla="*/ 770965 h 1299882"/>
              <a:gd name="connsiteX88" fmla="*/ 4500282 w 5432612"/>
              <a:gd name="connsiteY88" fmla="*/ 717176 h 1299882"/>
              <a:gd name="connsiteX89" fmla="*/ 4527176 w 5432612"/>
              <a:gd name="connsiteY89" fmla="*/ 708212 h 1299882"/>
              <a:gd name="connsiteX90" fmla="*/ 4572000 w 5432612"/>
              <a:gd name="connsiteY90" fmla="*/ 672353 h 1299882"/>
              <a:gd name="connsiteX91" fmla="*/ 4589929 w 5432612"/>
              <a:gd name="connsiteY91" fmla="*/ 654423 h 1299882"/>
              <a:gd name="connsiteX92" fmla="*/ 4643717 w 5432612"/>
              <a:gd name="connsiteY92" fmla="*/ 636494 h 1299882"/>
              <a:gd name="connsiteX93" fmla="*/ 4688541 w 5432612"/>
              <a:gd name="connsiteY93" fmla="*/ 609600 h 1299882"/>
              <a:gd name="connsiteX94" fmla="*/ 4715435 w 5432612"/>
              <a:gd name="connsiteY94" fmla="*/ 582706 h 1299882"/>
              <a:gd name="connsiteX95" fmla="*/ 4769223 w 5432612"/>
              <a:gd name="connsiteY95" fmla="*/ 555812 h 1299882"/>
              <a:gd name="connsiteX96" fmla="*/ 4814047 w 5432612"/>
              <a:gd name="connsiteY96" fmla="*/ 519953 h 1299882"/>
              <a:gd name="connsiteX97" fmla="*/ 4831976 w 5432612"/>
              <a:gd name="connsiteY97" fmla="*/ 502023 h 1299882"/>
              <a:gd name="connsiteX98" fmla="*/ 4912659 w 5432612"/>
              <a:gd name="connsiteY98" fmla="*/ 466165 h 1299882"/>
              <a:gd name="connsiteX99" fmla="*/ 4966447 w 5432612"/>
              <a:gd name="connsiteY99" fmla="*/ 430306 h 1299882"/>
              <a:gd name="connsiteX100" fmla="*/ 5011270 w 5432612"/>
              <a:gd name="connsiteY100" fmla="*/ 385482 h 1299882"/>
              <a:gd name="connsiteX101" fmla="*/ 5065059 w 5432612"/>
              <a:gd name="connsiteY101" fmla="*/ 367553 h 1299882"/>
              <a:gd name="connsiteX102" fmla="*/ 5145741 w 5432612"/>
              <a:gd name="connsiteY102" fmla="*/ 304800 h 1299882"/>
              <a:gd name="connsiteX103" fmla="*/ 5172635 w 5432612"/>
              <a:gd name="connsiteY103" fmla="*/ 286870 h 1299882"/>
              <a:gd name="connsiteX104" fmla="*/ 5226423 w 5432612"/>
              <a:gd name="connsiteY104" fmla="*/ 251012 h 1299882"/>
              <a:gd name="connsiteX105" fmla="*/ 5289176 w 5432612"/>
              <a:gd name="connsiteY105" fmla="*/ 197223 h 1299882"/>
              <a:gd name="connsiteX106" fmla="*/ 5351929 w 5432612"/>
              <a:gd name="connsiteY106" fmla="*/ 152400 h 1299882"/>
              <a:gd name="connsiteX107" fmla="*/ 5405717 w 5432612"/>
              <a:gd name="connsiteY107" fmla="*/ 107576 h 1299882"/>
              <a:gd name="connsiteX108" fmla="*/ 5432612 w 5432612"/>
              <a:gd name="connsiteY108" fmla="*/ 80682 h 1299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</a:cxnLst>
            <a:rect l="l" t="t" r="r" b="b"/>
            <a:pathLst>
              <a:path w="5432612" h="1299882">
                <a:moveTo>
                  <a:pt x="0" y="0"/>
                </a:moveTo>
                <a:cubicBezTo>
                  <a:pt x="14941" y="8965"/>
                  <a:pt x="32502" y="14573"/>
                  <a:pt x="44823" y="26894"/>
                </a:cubicBezTo>
                <a:cubicBezTo>
                  <a:pt x="51505" y="33576"/>
                  <a:pt x="49562" y="45336"/>
                  <a:pt x="53788" y="53788"/>
                </a:cubicBezTo>
                <a:cubicBezTo>
                  <a:pt x="59023" y="64259"/>
                  <a:pt x="77735" y="91465"/>
                  <a:pt x="89647" y="98612"/>
                </a:cubicBezTo>
                <a:cubicBezTo>
                  <a:pt x="97750" y="103474"/>
                  <a:pt x="107576" y="104588"/>
                  <a:pt x="116541" y="107576"/>
                </a:cubicBezTo>
                <a:cubicBezTo>
                  <a:pt x="119529" y="116541"/>
                  <a:pt x="119603" y="127091"/>
                  <a:pt x="125506" y="134470"/>
                </a:cubicBezTo>
                <a:cubicBezTo>
                  <a:pt x="132237" y="142883"/>
                  <a:pt x="144123" y="145502"/>
                  <a:pt x="152400" y="152400"/>
                </a:cubicBezTo>
                <a:cubicBezTo>
                  <a:pt x="162139" y="160516"/>
                  <a:pt x="169554" y="171178"/>
                  <a:pt x="179294" y="179294"/>
                </a:cubicBezTo>
                <a:cubicBezTo>
                  <a:pt x="187571" y="186191"/>
                  <a:pt x="198008" y="190211"/>
                  <a:pt x="206188" y="197223"/>
                </a:cubicBezTo>
                <a:cubicBezTo>
                  <a:pt x="219023" y="208224"/>
                  <a:pt x="230094" y="221129"/>
                  <a:pt x="242047" y="233082"/>
                </a:cubicBezTo>
                <a:cubicBezTo>
                  <a:pt x="248023" y="239059"/>
                  <a:pt x="252943" y="246324"/>
                  <a:pt x="259976" y="251012"/>
                </a:cubicBezTo>
                <a:lnTo>
                  <a:pt x="286870" y="268941"/>
                </a:lnTo>
                <a:cubicBezTo>
                  <a:pt x="317086" y="329371"/>
                  <a:pt x="285457" y="289703"/>
                  <a:pt x="349623" y="313765"/>
                </a:cubicBezTo>
                <a:cubicBezTo>
                  <a:pt x="359711" y="317548"/>
                  <a:pt x="367058" y="326535"/>
                  <a:pt x="376517" y="331694"/>
                </a:cubicBezTo>
                <a:cubicBezTo>
                  <a:pt x="399981" y="344493"/>
                  <a:pt x="424329" y="355600"/>
                  <a:pt x="448235" y="367553"/>
                </a:cubicBezTo>
                <a:cubicBezTo>
                  <a:pt x="460188" y="373529"/>
                  <a:pt x="471416" y="381256"/>
                  <a:pt x="484094" y="385482"/>
                </a:cubicBezTo>
                <a:cubicBezTo>
                  <a:pt x="493059" y="388470"/>
                  <a:pt x="502536" y="390221"/>
                  <a:pt x="510988" y="394447"/>
                </a:cubicBezTo>
                <a:cubicBezTo>
                  <a:pt x="618650" y="448278"/>
                  <a:pt x="472418" y="380270"/>
                  <a:pt x="555812" y="430306"/>
                </a:cubicBezTo>
                <a:cubicBezTo>
                  <a:pt x="563915" y="435168"/>
                  <a:pt x="573741" y="436282"/>
                  <a:pt x="582706" y="439270"/>
                </a:cubicBezTo>
                <a:cubicBezTo>
                  <a:pt x="588682" y="448235"/>
                  <a:pt x="591808" y="459986"/>
                  <a:pt x="600635" y="466165"/>
                </a:cubicBezTo>
                <a:cubicBezTo>
                  <a:pt x="622531" y="481492"/>
                  <a:pt x="672353" y="502023"/>
                  <a:pt x="672353" y="502023"/>
                </a:cubicBezTo>
                <a:cubicBezTo>
                  <a:pt x="684306" y="513976"/>
                  <a:pt x="698835" y="523817"/>
                  <a:pt x="708212" y="537882"/>
                </a:cubicBezTo>
                <a:cubicBezTo>
                  <a:pt x="714188" y="546847"/>
                  <a:pt x="720796" y="555421"/>
                  <a:pt x="726141" y="564776"/>
                </a:cubicBezTo>
                <a:cubicBezTo>
                  <a:pt x="737512" y="584676"/>
                  <a:pt x="741159" y="606060"/>
                  <a:pt x="762000" y="618565"/>
                </a:cubicBezTo>
                <a:cubicBezTo>
                  <a:pt x="770103" y="623427"/>
                  <a:pt x="779929" y="624541"/>
                  <a:pt x="788894" y="627529"/>
                </a:cubicBezTo>
                <a:cubicBezTo>
                  <a:pt x="800847" y="639482"/>
                  <a:pt x="808716" y="658042"/>
                  <a:pt x="824753" y="663388"/>
                </a:cubicBezTo>
                <a:cubicBezTo>
                  <a:pt x="872090" y="679168"/>
                  <a:pt x="843783" y="667111"/>
                  <a:pt x="905435" y="708212"/>
                </a:cubicBezTo>
                <a:cubicBezTo>
                  <a:pt x="914400" y="714188"/>
                  <a:pt x="924711" y="718523"/>
                  <a:pt x="932329" y="726141"/>
                </a:cubicBezTo>
                <a:cubicBezTo>
                  <a:pt x="941294" y="735106"/>
                  <a:pt x="948907" y="745666"/>
                  <a:pt x="959223" y="753035"/>
                </a:cubicBezTo>
                <a:cubicBezTo>
                  <a:pt x="970098" y="760803"/>
                  <a:pt x="983129" y="764988"/>
                  <a:pt x="995082" y="770965"/>
                </a:cubicBezTo>
                <a:cubicBezTo>
                  <a:pt x="1011020" y="818778"/>
                  <a:pt x="991097" y="782917"/>
                  <a:pt x="1030941" y="806823"/>
                </a:cubicBezTo>
                <a:cubicBezTo>
                  <a:pt x="1038189" y="811172"/>
                  <a:pt x="1041837" y="820065"/>
                  <a:pt x="1048870" y="824753"/>
                </a:cubicBezTo>
                <a:cubicBezTo>
                  <a:pt x="1070933" y="839462"/>
                  <a:pt x="1106266" y="850262"/>
                  <a:pt x="1129553" y="860612"/>
                </a:cubicBezTo>
                <a:cubicBezTo>
                  <a:pt x="1141765" y="866040"/>
                  <a:pt x="1153459" y="872565"/>
                  <a:pt x="1165412" y="878541"/>
                </a:cubicBezTo>
                <a:cubicBezTo>
                  <a:pt x="1168400" y="887506"/>
                  <a:pt x="1167694" y="898753"/>
                  <a:pt x="1174376" y="905435"/>
                </a:cubicBezTo>
                <a:cubicBezTo>
                  <a:pt x="1185456" y="916515"/>
                  <a:pt x="1221054" y="926971"/>
                  <a:pt x="1237129" y="932329"/>
                </a:cubicBezTo>
                <a:cubicBezTo>
                  <a:pt x="1240117" y="941294"/>
                  <a:pt x="1241232" y="951120"/>
                  <a:pt x="1246094" y="959223"/>
                </a:cubicBezTo>
                <a:cubicBezTo>
                  <a:pt x="1261742" y="985303"/>
                  <a:pt x="1290988" y="986141"/>
                  <a:pt x="1317812" y="995082"/>
                </a:cubicBezTo>
                <a:lnTo>
                  <a:pt x="1344706" y="1004047"/>
                </a:lnTo>
                <a:cubicBezTo>
                  <a:pt x="1350682" y="1013012"/>
                  <a:pt x="1354358" y="1024044"/>
                  <a:pt x="1362635" y="1030941"/>
                </a:cubicBezTo>
                <a:cubicBezTo>
                  <a:pt x="1386975" y="1051225"/>
                  <a:pt x="1414061" y="1051334"/>
                  <a:pt x="1443317" y="1057835"/>
                </a:cubicBezTo>
                <a:cubicBezTo>
                  <a:pt x="1455344" y="1060508"/>
                  <a:pt x="1467223" y="1063812"/>
                  <a:pt x="1479176" y="1066800"/>
                </a:cubicBezTo>
                <a:cubicBezTo>
                  <a:pt x="1515054" y="1090718"/>
                  <a:pt x="1502648" y="1085115"/>
                  <a:pt x="1550894" y="1102659"/>
                </a:cubicBezTo>
                <a:cubicBezTo>
                  <a:pt x="1568655" y="1109118"/>
                  <a:pt x="1586107" y="1117105"/>
                  <a:pt x="1604682" y="1120588"/>
                </a:cubicBezTo>
                <a:cubicBezTo>
                  <a:pt x="1634199" y="1126122"/>
                  <a:pt x="1664447" y="1126565"/>
                  <a:pt x="1694329" y="1129553"/>
                </a:cubicBezTo>
                <a:cubicBezTo>
                  <a:pt x="1715247" y="1135529"/>
                  <a:pt x="1735977" y="1142206"/>
                  <a:pt x="1757082" y="1147482"/>
                </a:cubicBezTo>
                <a:cubicBezTo>
                  <a:pt x="1771864" y="1151178"/>
                  <a:pt x="1787451" y="1151629"/>
                  <a:pt x="1801906" y="1156447"/>
                </a:cubicBezTo>
                <a:cubicBezTo>
                  <a:pt x="1913253" y="1193563"/>
                  <a:pt x="1754126" y="1157648"/>
                  <a:pt x="1882588" y="1183341"/>
                </a:cubicBezTo>
                <a:cubicBezTo>
                  <a:pt x="1891553" y="1189317"/>
                  <a:pt x="1899357" y="1197588"/>
                  <a:pt x="1909482" y="1201270"/>
                </a:cubicBezTo>
                <a:cubicBezTo>
                  <a:pt x="1932640" y="1209691"/>
                  <a:pt x="1957823" y="1211407"/>
                  <a:pt x="1981200" y="1219200"/>
                </a:cubicBezTo>
                <a:cubicBezTo>
                  <a:pt x="1990165" y="1222188"/>
                  <a:pt x="1998717" y="1226993"/>
                  <a:pt x="2008094" y="1228165"/>
                </a:cubicBezTo>
                <a:cubicBezTo>
                  <a:pt x="2046755" y="1232998"/>
                  <a:pt x="2085788" y="1234141"/>
                  <a:pt x="2124635" y="1237129"/>
                </a:cubicBezTo>
                <a:cubicBezTo>
                  <a:pt x="2198470" y="1261742"/>
                  <a:pt x="2121547" y="1238614"/>
                  <a:pt x="2286000" y="1255059"/>
                </a:cubicBezTo>
                <a:cubicBezTo>
                  <a:pt x="2301161" y="1256575"/>
                  <a:pt x="2315693" y="1262222"/>
                  <a:pt x="2330823" y="1264023"/>
                </a:cubicBezTo>
                <a:cubicBezTo>
                  <a:pt x="2441252" y="1277169"/>
                  <a:pt x="2551952" y="1287929"/>
                  <a:pt x="2662517" y="1299882"/>
                </a:cubicBezTo>
                <a:cubicBezTo>
                  <a:pt x="2810516" y="1275215"/>
                  <a:pt x="2654931" y="1304020"/>
                  <a:pt x="2743200" y="1281953"/>
                </a:cubicBezTo>
                <a:cubicBezTo>
                  <a:pt x="2757982" y="1278258"/>
                  <a:pt x="2773241" y="1276684"/>
                  <a:pt x="2788023" y="1272988"/>
                </a:cubicBezTo>
                <a:cubicBezTo>
                  <a:pt x="2797190" y="1270696"/>
                  <a:pt x="2805750" y="1266315"/>
                  <a:pt x="2814917" y="1264023"/>
                </a:cubicBezTo>
                <a:cubicBezTo>
                  <a:pt x="2829699" y="1260328"/>
                  <a:pt x="2844959" y="1258754"/>
                  <a:pt x="2859741" y="1255059"/>
                </a:cubicBezTo>
                <a:cubicBezTo>
                  <a:pt x="2868908" y="1252767"/>
                  <a:pt x="2877468" y="1248386"/>
                  <a:pt x="2886635" y="1246094"/>
                </a:cubicBezTo>
                <a:cubicBezTo>
                  <a:pt x="2901417" y="1242398"/>
                  <a:pt x="2916723" y="1241007"/>
                  <a:pt x="2931459" y="1237129"/>
                </a:cubicBezTo>
                <a:cubicBezTo>
                  <a:pt x="2973536" y="1226056"/>
                  <a:pt x="3014887" y="1212343"/>
                  <a:pt x="3056964" y="1201270"/>
                </a:cubicBezTo>
                <a:cubicBezTo>
                  <a:pt x="3071699" y="1197392"/>
                  <a:pt x="3087006" y="1196001"/>
                  <a:pt x="3101788" y="1192306"/>
                </a:cubicBezTo>
                <a:cubicBezTo>
                  <a:pt x="3140256" y="1182689"/>
                  <a:pt x="3121792" y="1182512"/>
                  <a:pt x="3164541" y="1165412"/>
                </a:cubicBezTo>
                <a:cubicBezTo>
                  <a:pt x="3182088" y="1158393"/>
                  <a:pt x="3199994" y="1152066"/>
                  <a:pt x="3218329" y="1147482"/>
                </a:cubicBezTo>
                <a:cubicBezTo>
                  <a:pt x="3242235" y="1141506"/>
                  <a:pt x="3266670" y="1137346"/>
                  <a:pt x="3290047" y="1129553"/>
                </a:cubicBezTo>
                <a:cubicBezTo>
                  <a:pt x="3299012" y="1126565"/>
                  <a:pt x="3307855" y="1123184"/>
                  <a:pt x="3316941" y="1120588"/>
                </a:cubicBezTo>
                <a:cubicBezTo>
                  <a:pt x="3328788" y="1117203"/>
                  <a:pt x="3340953" y="1115008"/>
                  <a:pt x="3352800" y="1111623"/>
                </a:cubicBezTo>
                <a:cubicBezTo>
                  <a:pt x="3361886" y="1109027"/>
                  <a:pt x="3370608" y="1105255"/>
                  <a:pt x="3379694" y="1102659"/>
                </a:cubicBezTo>
                <a:cubicBezTo>
                  <a:pt x="3444119" y="1084252"/>
                  <a:pt x="3386425" y="1103216"/>
                  <a:pt x="3460376" y="1084729"/>
                </a:cubicBezTo>
                <a:cubicBezTo>
                  <a:pt x="3469543" y="1082437"/>
                  <a:pt x="3478103" y="1078057"/>
                  <a:pt x="3487270" y="1075765"/>
                </a:cubicBezTo>
                <a:cubicBezTo>
                  <a:pt x="3502052" y="1072070"/>
                  <a:pt x="3517312" y="1070496"/>
                  <a:pt x="3532094" y="1066800"/>
                </a:cubicBezTo>
                <a:cubicBezTo>
                  <a:pt x="3541261" y="1064508"/>
                  <a:pt x="3549821" y="1060127"/>
                  <a:pt x="3558988" y="1057835"/>
                </a:cubicBezTo>
                <a:cubicBezTo>
                  <a:pt x="3573770" y="1054139"/>
                  <a:pt x="3588938" y="1052175"/>
                  <a:pt x="3603812" y="1048870"/>
                </a:cubicBezTo>
                <a:cubicBezTo>
                  <a:pt x="3615839" y="1046197"/>
                  <a:pt x="3627643" y="1042579"/>
                  <a:pt x="3639670" y="1039906"/>
                </a:cubicBezTo>
                <a:cubicBezTo>
                  <a:pt x="3654544" y="1036601"/>
                  <a:pt x="3669899" y="1035319"/>
                  <a:pt x="3684494" y="1030941"/>
                </a:cubicBezTo>
                <a:cubicBezTo>
                  <a:pt x="3699907" y="1026317"/>
                  <a:pt x="3713427" y="1015554"/>
                  <a:pt x="3729317" y="1013012"/>
                </a:cubicBezTo>
                <a:cubicBezTo>
                  <a:pt x="3788626" y="1003523"/>
                  <a:pt x="3908612" y="995082"/>
                  <a:pt x="3908612" y="995082"/>
                </a:cubicBezTo>
                <a:cubicBezTo>
                  <a:pt x="3941400" y="988524"/>
                  <a:pt x="3976894" y="983352"/>
                  <a:pt x="4007223" y="968188"/>
                </a:cubicBezTo>
                <a:cubicBezTo>
                  <a:pt x="4025153" y="959223"/>
                  <a:pt x="4042400" y="948739"/>
                  <a:pt x="4061012" y="941294"/>
                </a:cubicBezTo>
                <a:cubicBezTo>
                  <a:pt x="4072451" y="936718"/>
                  <a:pt x="4085023" y="935714"/>
                  <a:pt x="4096870" y="932329"/>
                </a:cubicBezTo>
                <a:cubicBezTo>
                  <a:pt x="4138923" y="920314"/>
                  <a:pt x="4111803" y="925930"/>
                  <a:pt x="4159623" y="905435"/>
                </a:cubicBezTo>
                <a:cubicBezTo>
                  <a:pt x="4168309" y="901713"/>
                  <a:pt x="4178065" y="900696"/>
                  <a:pt x="4186517" y="896470"/>
                </a:cubicBezTo>
                <a:cubicBezTo>
                  <a:pt x="4196154" y="891652"/>
                  <a:pt x="4204057" y="883887"/>
                  <a:pt x="4213412" y="878541"/>
                </a:cubicBezTo>
                <a:cubicBezTo>
                  <a:pt x="4225015" y="871911"/>
                  <a:pt x="4237938" y="867695"/>
                  <a:pt x="4249270" y="860612"/>
                </a:cubicBezTo>
                <a:cubicBezTo>
                  <a:pt x="4261940" y="852693"/>
                  <a:pt x="4272459" y="841636"/>
                  <a:pt x="4285129" y="833717"/>
                </a:cubicBezTo>
                <a:cubicBezTo>
                  <a:pt x="4310446" y="817894"/>
                  <a:pt x="4321741" y="815537"/>
                  <a:pt x="4347882" y="806823"/>
                </a:cubicBezTo>
                <a:cubicBezTo>
                  <a:pt x="4385320" y="769387"/>
                  <a:pt x="4344056" y="805304"/>
                  <a:pt x="4419600" y="770965"/>
                </a:cubicBezTo>
                <a:cubicBezTo>
                  <a:pt x="4494234" y="737040"/>
                  <a:pt x="4435907" y="753961"/>
                  <a:pt x="4500282" y="717176"/>
                </a:cubicBezTo>
                <a:cubicBezTo>
                  <a:pt x="4508487" y="712488"/>
                  <a:pt x="4518211" y="711200"/>
                  <a:pt x="4527176" y="708212"/>
                </a:cubicBezTo>
                <a:cubicBezTo>
                  <a:pt x="4570473" y="664915"/>
                  <a:pt x="4515450" y="717594"/>
                  <a:pt x="4572000" y="672353"/>
                </a:cubicBezTo>
                <a:cubicBezTo>
                  <a:pt x="4578600" y="667073"/>
                  <a:pt x="4582369" y="658203"/>
                  <a:pt x="4589929" y="654423"/>
                </a:cubicBezTo>
                <a:cubicBezTo>
                  <a:pt x="4606833" y="645971"/>
                  <a:pt x="4643717" y="636494"/>
                  <a:pt x="4643717" y="636494"/>
                </a:cubicBezTo>
                <a:cubicBezTo>
                  <a:pt x="4699561" y="580653"/>
                  <a:pt x="4618711" y="656154"/>
                  <a:pt x="4688541" y="609600"/>
                </a:cubicBezTo>
                <a:cubicBezTo>
                  <a:pt x="4699090" y="602567"/>
                  <a:pt x="4705696" y="590822"/>
                  <a:pt x="4715435" y="582706"/>
                </a:cubicBezTo>
                <a:cubicBezTo>
                  <a:pt x="4738608" y="563395"/>
                  <a:pt x="4742267" y="564797"/>
                  <a:pt x="4769223" y="555812"/>
                </a:cubicBezTo>
                <a:cubicBezTo>
                  <a:pt x="4812520" y="512515"/>
                  <a:pt x="4757497" y="565194"/>
                  <a:pt x="4814047" y="519953"/>
                </a:cubicBezTo>
                <a:cubicBezTo>
                  <a:pt x="4820647" y="514673"/>
                  <a:pt x="4824943" y="506711"/>
                  <a:pt x="4831976" y="502023"/>
                </a:cubicBezTo>
                <a:cubicBezTo>
                  <a:pt x="4850819" y="489461"/>
                  <a:pt x="4893249" y="473929"/>
                  <a:pt x="4912659" y="466165"/>
                </a:cubicBezTo>
                <a:cubicBezTo>
                  <a:pt x="4974357" y="404463"/>
                  <a:pt x="4868764" y="506282"/>
                  <a:pt x="4966447" y="430306"/>
                </a:cubicBezTo>
                <a:cubicBezTo>
                  <a:pt x="4983126" y="417333"/>
                  <a:pt x="4991224" y="392164"/>
                  <a:pt x="5011270" y="385482"/>
                </a:cubicBezTo>
                <a:lnTo>
                  <a:pt x="5065059" y="367553"/>
                </a:lnTo>
                <a:cubicBezTo>
                  <a:pt x="5200997" y="276927"/>
                  <a:pt x="5061484" y="375016"/>
                  <a:pt x="5145741" y="304800"/>
                </a:cubicBezTo>
                <a:cubicBezTo>
                  <a:pt x="5154018" y="297902"/>
                  <a:pt x="5164358" y="293768"/>
                  <a:pt x="5172635" y="286870"/>
                </a:cubicBezTo>
                <a:cubicBezTo>
                  <a:pt x="5217401" y="249564"/>
                  <a:pt x="5179161" y="266765"/>
                  <a:pt x="5226423" y="251012"/>
                </a:cubicBezTo>
                <a:cubicBezTo>
                  <a:pt x="5260704" y="199590"/>
                  <a:pt x="5224301" y="245879"/>
                  <a:pt x="5289176" y="197223"/>
                </a:cubicBezTo>
                <a:cubicBezTo>
                  <a:pt x="5361860" y="142710"/>
                  <a:pt x="5266424" y="195151"/>
                  <a:pt x="5351929" y="152400"/>
                </a:cubicBezTo>
                <a:cubicBezTo>
                  <a:pt x="5392476" y="111853"/>
                  <a:pt x="5341793" y="160845"/>
                  <a:pt x="5405717" y="107576"/>
                </a:cubicBezTo>
                <a:cubicBezTo>
                  <a:pt x="5405724" y="107570"/>
                  <a:pt x="5428127" y="85167"/>
                  <a:pt x="5432612" y="80682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10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פיורדים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7861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e-IL" sz="2400" b="1" dirty="0" smtClean="0"/>
              <a:t>פיורד</a:t>
            </a:r>
            <a:r>
              <a:rPr lang="he-IL" sz="2400" dirty="0" smtClean="0"/>
              <a:t>  -  מפרץ  צר  עמוק  וארוך. החל כעמק </a:t>
            </a:r>
            <a:r>
              <a:rPr lang="en-US" sz="2400" dirty="0" smtClean="0"/>
              <a:t>U</a:t>
            </a:r>
            <a:r>
              <a:rPr lang="he-IL" sz="2400" dirty="0" smtClean="0"/>
              <a:t>,  שקרקעיתו  נשחקה  וקרסה  בשל  משקלו  הכבד  של  הקרחון. כאשר נמס הקרחון, מי  הים חדרו פנימה ונוצר מעין מפרץ. </a:t>
            </a:r>
          </a:p>
          <a:p>
            <a:pPr>
              <a:buNone/>
            </a:pPr>
            <a:r>
              <a:rPr lang="he-IL" sz="2400" dirty="0" smtClean="0"/>
              <a:t>פיורדים נפוצים בחופי נורבגיה, ניו זילנד ובצ'ילה.</a:t>
            </a:r>
            <a:r>
              <a:rPr lang="he-IL" sz="2400" b="1" u="sng" dirty="0" smtClean="0"/>
              <a:t> </a:t>
            </a:r>
            <a:endParaRPr lang="he-IL" sz="2400" dirty="0"/>
          </a:p>
        </p:txBody>
      </p:sp>
      <p:pic>
        <p:nvPicPr>
          <p:cNvPr id="4" name="תמונה 3" descr="fiordo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96952"/>
            <a:ext cx="9144000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>
                <a:cs typeface="+mn-cs"/>
              </a:rPr>
              <a:t>עיצוב פני הנוף בכדור הארץ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6145"/>
            <a:ext cx="8229600" cy="604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dirty="0" smtClean="0"/>
              <a:t>קיימים שני כוחות מרכזיים שמעצבים את הנוף:</a:t>
            </a:r>
          </a:p>
        </p:txBody>
      </p:sp>
      <p:pic>
        <p:nvPicPr>
          <p:cNvPr id="1028" name="Picture 4" descr="http://www.ofek-olami.co.il/files/Mag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45" y="3284984"/>
            <a:ext cx="3940619" cy="295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2080" y="2273261"/>
            <a:ext cx="259228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כוחות פנימיים - גיאולוגיה</a:t>
            </a:r>
            <a:endParaRPr lang="he-IL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276872"/>
            <a:ext cx="3312368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כוחות חיצוניים - גיאומורפולוגיה</a:t>
            </a:r>
            <a:endParaRPr lang="he-IL" sz="2800" b="1" dirty="0"/>
          </a:p>
        </p:txBody>
      </p:sp>
      <p:pic>
        <p:nvPicPr>
          <p:cNvPr id="1030" name="Picture 6" descr="http://upload.wikimedia.org/wikipedia/commons/thumb/e/ee/Keshet_neal_island_india.jpg/1280px-Keshet_neal_island_indi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284984"/>
            <a:ext cx="3940618" cy="2955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10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יתרונות וחסרונות הפיורדים</a:t>
            </a:r>
            <a:endParaRPr lang="he-IL" sz="4000" b="1" dirty="0">
              <a:cs typeface="+mn-cs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23528" y="1125538"/>
            <a:ext cx="4114800" cy="525579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e-IL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he-IL" sz="3500" b="1" dirty="0" smtClean="0"/>
              <a:t>חסרונות</a:t>
            </a:r>
            <a:r>
              <a:rPr lang="he-IL" b="1" dirty="0" smtClean="0"/>
              <a:t> </a:t>
            </a:r>
          </a:p>
          <a:p>
            <a:pPr marL="0" indent="0" algn="ctr">
              <a:buFont typeface="Arial" pitchFamily="34" charset="0"/>
              <a:buNone/>
            </a:pPr>
            <a:endParaRPr lang="he-IL" dirty="0" smtClean="0"/>
          </a:p>
          <a:p>
            <a:r>
              <a:rPr lang="he-IL" sz="2800" dirty="0" smtClean="0"/>
              <a:t>קושי להקמת </a:t>
            </a:r>
            <a:r>
              <a:rPr lang="he-IL" sz="2800" dirty="0"/>
              <a:t>נמל גדול, בשל מדרונות </a:t>
            </a:r>
            <a:r>
              <a:rPr lang="he-IL" sz="2800" dirty="0" smtClean="0"/>
              <a:t>הרריים תלולים. </a:t>
            </a:r>
            <a:endParaRPr lang="he-IL" sz="2800" dirty="0"/>
          </a:p>
          <a:p>
            <a:r>
              <a:rPr lang="he-IL" sz="2800" dirty="0" smtClean="0"/>
              <a:t>היעדר קרקע </a:t>
            </a:r>
            <a:r>
              <a:rPr lang="he-IL" sz="2800" dirty="0"/>
              <a:t>מישורית </a:t>
            </a:r>
            <a:r>
              <a:rPr lang="he-IL" sz="2800" dirty="0" smtClean="0"/>
              <a:t>להתרחבות. </a:t>
            </a:r>
            <a:endParaRPr lang="he-IL" sz="2800" dirty="0"/>
          </a:p>
          <a:p>
            <a:r>
              <a:rPr lang="he-IL" sz="2800" dirty="0" smtClean="0"/>
              <a:t>קושי </a:t>
            </a:r>
            <a:r>
              <a:rPr lang="he-IL" sz="2800" dirty="0"/>
              <a:t>מעבר מצד לצד של  הפיורד, </a:t>
            </a:r>
            <a:r>
              <a:rPr lang="he-IL" sz="2800" dirty="0" smtClean="0"/>
              <a:t>השקעה בגשרים.</a:t>
            </a:r>
            <a:endParaRPr lang="en-US" sz="2800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92216" y="1125538"/>
            <a:ext cx="4100264" cy="525579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he-IL" b="1" dirty="0" smtClean="0"/>
          </a:p>
          <a:p>
            <a:pPr marL="0" indent="0" algn="ctr">
              <a:buFont typeface="Arial" pitchFamily="34" charset="0"/>
              <a:buNone/>
            </a:pPr>
            <a:r>
              <a:rPr lang="he-IL" b="1" dirty="0" smtClean="0"/>
              <a:t>יתרונות</a:t>
            </a:r>
          </a:p>
          <a:p>
            <a:endParaRPr lang="he-IL" dirty="0" smtClean="0"/>
          </a:p>
          <a:p>
            <a:r>
              <a:rPr lang="he-IL" sz="2800" dirty="0"/>
              <a:t>תיירות</a:t>
            </a:r>
          </a:p>
          <a:p>
            <a:r>
              <a:rPr lang="he-IL" sz="2800" dirty="0" smtClean="0"/>
              <a:t>אזור דייג </a:t>
            </a:r>
            <a:r>
              <a:rPr lang="he-IL" sz="2800" dirty="0"/>
              <a:t>עשיר </a:t>
            </a:r>
          </a:p>
          <a:p>
            <a:r>
              <a:rPr lang="he-IL" sz="2800" dirty="0" smtClean="0"/>
              <a:t>מפרץ נוח </a:t>
            </a:r>
            <a:r>
              <a:rPr lang="he-IL" sz="2800" dirty="0"/>
              <a:t>לעגינה  שמוגן </a:t>
            </a:r>
            <a:r>
              <a:rPr lang="he-IL" sz="2800" dirty="0" smtClean="0"/>
              <a:t>מסערות וגלים</a:t>
            </a:r>
            <a:r>
              <a:rPr lang="he-IL" sz="2800" dirty="0"/>
              <a:t>.</a:t>
            </a:r>
            <a:endParaRPr lang="en-US" sz="2800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ysefjorden_fjo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601" y="78906"/>
            <a:ext cx="8947378" cy="6710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ripi.co.il/images/maps/602959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1124744"/>
            <a:ext cx="3678155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6" descr="http://www.ynet.co.il/PicServer2/20122005/927237/71449351_w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8106" y="1124744"/>
            <a:ext cx="3735626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195736" y="150922"/>
            <a:ext cx="432048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4000" b="1" dirty="0" smtClean="0"/>
              <a:t>פיורדים בנורבגיה</a:t>
            </a:r>
            <a:endParaRPr lang="he-IL" sz="4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עיצוב נוף אופייני למדבר</a:t>
            </a:r>
            <a:endParaRPr lang="he-IL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392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510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עיצוב נוף במדבר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e-IL" dirty="0" smtClean="0"/>
              <a:t>דיונות</a:t>
            </a:r>
          </a:p>
          <a:p>
            <a:pPr marL="514350" indent="-514350">
              <a:buAutoNum type="arabicPeriod" startAt="2"/>
            </a:pPr>
            <a:r>
              <a:rPr lang="he-IL" dirty="0" smtClean="0"/>
              <a:t>ימות מלח, </a:t>
            </a:r>
          </a:p>
          <a:p>
            <a:pPr marL="514350" indent="-514350">
              <a:buAutoNum type="arabicPeriod" startAt="2"/>
            </a:pPr>
            <a:r>
              <a:rPr lang="he-IL" dirty="0" smtClean="0"/>
              <a:t>מלחות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4" name="Picture 3" descr="http://www.ophirgeo.co.il/images/uploaded/gallery/%D7%9E%D7%A8%D7%95%D7%A7%D7%95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492896"/>
            <a:ext cx="6232206" cy="4150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63976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דיונות חול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he-IL" b="1" dirty="0" smtClean="0"/>
          </a:p>
          <a:p>
            <a:r>
              <a:rPr lang="he-IL" b="1" dirty="0" smtClean="0"/>
              <a:t>הגדרה- דיונות </a:t>
            </a:r>
            <a:r>
              <a:rPr lang="he-IL" dirty="0" smtClean="0"/>
              <a:t>נוצרות </a:t>
            </a:r>
            <a:r>
              <a:rPr lang="he-IL" dirty="0"/>
              <a:t>על ידי הרוח. אלה הם גבעות חוליות בצורה מסודרת וקבועה המתקדמות לאט בעזרת הרוח. </a:t>
            </a:r>
          </a:p>
          <a:p>
            <a:r>
              <a:rPr lang="he-IL" dirty="0" smtClean="0"/>
              <a:t>החולות נסחפו, הוסעו והובלו על ידי הרוח מחופי הים אל פנים היבשת והם שקעו בתהליך הרבדה ארוך. </a:t>
            </a:r>
          </a:p>
          <a:p>
            <a:r>
              <a:rPr lang="he-IL" dirty="0" smtClean="0"/>
              <a:t>נוצרו דיונות חול ענקיות, המתקדמות ונעות עם הרוח. </a:t>
            </a:r>
          </a:p>
          <a:p>
            <a:endParaRPr lang="he-IL" dirty="0"/>
          </a:p>
          <a:p>
            <a:pPr marL="0" indent="0">
              <a:buNone/>
            </a:pPr>
            <a:r>
              <a:rPr lang="he-IL" dirty="0" smtClean="0"/>
              <a:t>לדוגמא הדיונות של מדבר סהרה.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880" y="-6510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דיונות חול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087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e-IL" sz="2800" b="1" dirty="0" smtClean="0"/>
              <a:t>מגבלות וקשיי מחיה באזורי דיונות החול </a:t>
            </a:r>
            <a:r>
              <a:rPr lang="he-IL" sz="2800" dirty="0" smtClean="0"/>
              <a:t>– </a:t>
            </a:r>
          </a:p>
          <a:p>
            <a:pPr marL="0" indent="0">
              <a:buNone/>
            </a:pPr>
            <a:r>
              <a:rPr lang="he-IL" sz="2800" dirty="0" smtClean="0"/>
              <a:t>באזורים אלה קשה לחיות, </a:t>
            </a:r>
          </a:p>
          <a:p>
            <a:pPr marL="0" indent="0">
              <a:buNone/>
            </a:pPr>
            <a:r>
              <a:rPr lang="he-IL" sz="2800" dirty="0" smtClean="0"/>
              <a:t>סופות חול ואבק בתדירות גבוהה. </a:t>
            </a:r>
          </a:p>
          <a:p>
            <a:pPr marL="0" indent="0">
              <a:buNone/>
            </a:pPr>
            <a:r>
              <a:rPr lang="he-IL" sz="2800" dirty="0" smtClean="0"/>
              <a:t>כיסוי השטחים החקלאיים בחולות. </a:t>
            </a:r>
          </a:p>
          <a:p>
            <a:pPr marL="0" indent="0">
              <a:buNone/>
            </a:pPr>
            <a:r>
              <a:rPr lang="he-IL" sz="2800" dirty="0" smtClean="0"/>
              <a:t>האוכלוסייה החיה במקומות אלה היא נוודית. </a:t>
            </a:r>
          </a:p>
          <a:p>
            <a:endParaRPr lang="he-IL" sz="2800" dirty="0" smtClean="0"/>
          </a:p>
          <a:p>
            <a:pPr marL="0" indent="0">
              <a:buNone/>
            </a:pPr>
            <a:r>
              <a:rPr lang="he-IL" sz="2800" dirty="0" smtClean="0"/>
              <a:t>חוליות מסומנות במפה בנקודות קטנות שחורות צפופות.</a:t>
            </a:r>
            <a:endParaRPr lang="en-US" sz="2800" dirty="0" smtClean="0"/>
          </a:p>
          <a:p>
            <a:endParaRPr lang="he-I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rojects.math.arizona.edu/~sp2007/dunesPi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88640"/>
            <a:ext cx="8604447" cy="6453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406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ימות מלח ומלחות/מדבריות מלח</a:t>
            </a:r>
            <a:endParaRPr lang="he-IL" sz="4000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832" y="908720"/>
            <a:ext cx="8733656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dirty="0" smtClean="0"/>
              <a:t> </a:t>
            </a:r>
            <a:endParaRPr lang="he-IL" sz="2800" b="1" dirty="0" smtClean="0"/>
          </a:p>
          <a:p>
            <a:pPr marL="0" indent="0">
              <a:buNone/>
            </a:pPr>
            <a:r>
              <a:rPr lang="he-IL" sz="2800" b="1" dirty="0" smtClean="0"/>
              <a:t>ימות </a:t>
            </a:r>
            <a:r>
              <a:rPr lang="he-IL" sz="2800" b="1" dirty="0"/>
              <a:t>מלח </a:t>
            </a:r>
          </a:p>
          <a:p>
            <a:pPr marL="0" indent="0">
              <a:buNone/>
            </a:pPr>
            <a:r>
              <a:rPr lang="he-IL" sz="2800" dirty="0" smtClean="0"/>
              <a:t>מצויות במדבריות</a:t>
            </a:r>
          </a:p>
          <a:p>
            <a:pPr marL="0" indent="0">
              <a:buNone/>
            </a:pPr>
            <a:r>
              <a:rPr lang="he-IL" sz="2800" dirty="0" smtClean="0"/>
              <a:t>ימות פנימיות ללא ניקוז, </a:t>
            </a:r>
          </a:p>
          <a:p>
            <a:pPr marL="0" indent="0">
              <a:buNone/>
            </a:pPr>
            <a:r>
              <a:rPr lang="he-IL" sz="2800" dirty="0" smtClean="0"/>
              <a:t>מכילות ריכוז גבוה של מלח</a:t>
            </a:r>
          </a:p>
          <a:p>
            <a:pPr marL="0" indent="0">
              <a:buNone/>
            </a:pPr>
            <a:r>
              <a:rPr lang="he-IL" sz="2800" dirty="0" smtClean="0"/>
              <a:t>קצב </a:t>
            </a:r>
            <a:r>
              <a:rPr lang="he-IL" sz="2800" dirty="0"/>
              <a:t>התאדות מהיר יותר מקצב </a:t>
            </a:r>
            <a:r>
              <a:rPr lang="he-IL" sz="2800" dirty="0" smtClean="0"/>
              <a:t>כניסת מים לימה. </a:t>
            </a:r>
          </a:p>
          <a:p>
            <a:pPr marL="0" indent="0">
              <a:buNone/>
            </a:pPr>
            <a:endParaRPr lang="he-IL" sz="2800" dirty="0" smtClean="0"/>
          </a:p>
          <a:p>
            <a:pPr marL="0" indent="0">
              <a:buNone/>
            </a:pPr>
            <a:r>
              <a:rPr lang="he-IL" sz="2800" b="1" dirty="0" smtClean="0"/>
              <a:t>דוגמא:</a:t>
            </a:r>
            <a:r>
              <a:rPr lang="he-IL" sz="2800" dirty="0" smtClean="0"/>
              <a:t> ימת המלח הגדולה בארה"ב, ים המלח</a:t>
            </a:r>
          </a:p>
          <a:p>
            <a:endParaRPr lang="he-IL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g.mako.co.il/2013/03/14/154400019_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125538"/>
            <a:ext cx="4968552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tatic.israeltraveler.co.il/Images/Resource/Article/dead-sea-daytrips/dead-sea-daytrips_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6410144" cy="33032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3779912" y="162352"/>
            <a:ext cx="19896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b="1" dirty="0"/>
              <a:t>ים המלח</a:t>
            </a:r>
          </a:p>
        </p:txBody>
      </p:sp>
    </p:spTree>
    <p:extLst>
      <p:ext uri="{BB962C8B-B14F-4D97-AF65-F5344CB8AC3E}">
        <p14:creationId xmlns:p14="http://schemas.microsoft.com/office/powerpoint/2010/main" val="168570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>
            <a:normAutofit/>
          </a:bodyPr>
          <a:lstStyle/>
          <a:p>
            <a:r>
              <a:rPr lang="he-IL" b="1" dirty="0" smtClean="0">
                <a:cs typeface="+mn-cs"/>
              </a:rPr>
              <a:t>עיצוב פני הנוף בכדור הארץ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007540"/>
            <a:ext cx="7859216" cy="3895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e-IL" sz="3000" dirty="0" smtClean="0"/>
              <a:t>ארבעה תהליכים מרכזיים מעצבים </a:t>
            </a:r>
            <a:r>
              <a:rPr lang="he-IL" sz="3000" dirty="0"/>
              <a:t>את הנוף:</a:t>
            </a:r>
          </a:p>
          <a:p>
            <a:pPr marL="0" indent="0">
              <a:buNone/>
            </a:pPr>
            <a:r>
              <a:rPr lang="he-IL" sz="3000" dirty="0"/>
              <a:t>בלייה, סחיפה, הסעה והשקעה.</a:t>
            </a:r>
          </a:p>
          <a:p>
            <a:pPr marL="0" indent="0">
              <a:buNone/>
            </a:pPr>
            <a:r>
              <a:rPr lang="he-IL" sz="3000" b="1" dirty="0" smtClean="0"/>
              <a:t>השותפים לתהליכים הללו</a:t>
            </a:r>
            <a:r>
              <a:rPr lang="he-IL" sz="3000" dirty="0" smtClean="0"/>
              <a:t>:</a:t>
            </a:r>
          </a:p>
          <a:p>
            <a:r>
              <a:rPr lang="he-IL" sz="3000" dirty="0" smtClean="0"/>
              <a:t>קרח</a:t>
            </a:r>
          </a:p>
          <a:p>
            <a:r>
              <a:rPr lang="he-IL" sz="3000" dirty="0" smtClean="0"/>
              <a:t>מים</a:t>
            </a:r>
          </a:p>
          <a:p>
            <a:r>
              <a:rPr lang="he-IL" sz="3000" dirty="0" smtClean="0"/>
              <a:t>רוח</a:t>
            </a:r>
          </a:p>
          <a:p>
            <a:r>
              <a:rPr lang="he-IL" sz="3000" dirty="0" smtClean="0"/>
              <a:t>גשם</a:t>
            </a:r>
          </a:p>
          <a:p>
            <a:r>
              <a:rPr lang="he-IL" sz="3000" dirty="0" smtClean="0"/>
              <a:t>חול</a:t>
            </a:r>
          </a:p>
          <a:p>
            <a:r>
              <a:rPr lang="he-IL" sz="3000" dirty="0" smtClean="0"/>
              <a:t>ים</a:t>
            </a:r>
          </a:p>
          <a:p>
            <a:r>
              <a:rPr lang="he-IL" sz="3000" dirty="0" smtClean="0"/>
              <a:t>צמחייה</a:t>
            </a:r>
            <a:endParaRPr lang="he-IL" sz="3000" dirty="0"/>
          </a:p>
          <a:p>
            <a:pPr marL="0" indent="0">
              <a:buNone/>
            </a:pPr>
            <a:endParaRPr lang="he-IL" sz="3000" dirty="0"/>
          </a:p>
        </p:txBody>
      </p:sp>
      <p:pic>
        <p:nvPicPr>
          <p:cNvPr id="11" name="Picture 9" descr="1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1932" y="4523339"/>
            <a:ext cx="2313376" cy="14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12368"/>
            <a:ext cx="2493087" cy="155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תמונה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3804" y="2873463"/>
            <a:ext cx="2175846" cy="168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תמונה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6181" y="4838266"/>
            <a:ext cx="2152132" cy="1423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תמונה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4259" y="2710394"/>
            <a:ext cx="2025164" cy="1829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2" descr="http://upload.wikimedia.org/wikipedia/commons/thumb/5/5d/RoshHanikra04_ST_07.JPG/135px-RoshHanikra04_ST_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81820" y="4320118"/>
            <a:ext cx="1761932" cy="2349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66088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0/0b/Great_Salt_Lake_ISS_2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052736"/>
            <a:ext cx="5652628" cy="5539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886431" y="188640"/>
            <a:ext cx="7285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e-IL" sz="4000" b="1" dirty="0"/>
              <a:t>ימת המלח הגדולה בארצות הברית</a:t>
            </a:r>
          </a:p>
        </p:txBody>
      </p:sp>
    </p:spTree>
    <p:extLst>
      <p:ext uri="{BB962C8B-B14F-4D97-AF65-F5344CB8AC3E}">
        <p14:creationId xmlns:p14="http://schemas.microsoft.com/office/powerpoint/2010/main" val="1409682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מלחות /מדבריות מלח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e-IL" dirty="0" smtClean="0"/>
              <a:t>אזורים מישוריים</a:t>
            </a:r>
          </a:p>
          <a:p>
            <a:r>
              <a:rPr lang="he-IL" dirty="0" smtClean="0"/>
              <a:t>מכוסים במלח ומינרלים</a:t>
            </a:r>
          </a:p>
          <a:p>
            <a:r>
              <a:rPr lang="he-IL" dirty="0" smtClean="0"/>
              <a:t>צבע המלח לבן והמדבר נראה כמו מכוסה שלג</a:t>
            </a:r>
          </a:p>
          <a:p>
            <a:r>
              <a:rPr lang="he-IL" dirty="0" smtClean="0"/>
              <a:t>קצב ההתאדות גבוה בהרבה מקצב כניסת מים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161134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350px-Salar_de_Uyuni_4">
            <a:hlinkClick r:id="rId2" tooltip="Salar de Uyuni 4.jpg"/>
          </p:cNvPr>
          <p:cNvPicPr>
            <a:picLocks noChangeAspect="1" noChangeArrowheads="1"/>
          </p:cNvPicPr>
          <p:nvPr/>
        </p:nvPicPr>
        <p:blipFill rotWithShape="1">
          <a:blip r:embed="rId3"/>
          <a:srcRect b="18148"/>
          <a:stretch/>
        </p:blipFill>
        <p:spPr bwMode="auto">
          <a:xfrm>
            <a:off x="5148064" y="1556792"/>
            <a:ext cx="3902497" cy="4443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475656" y="128826"/>
            <a:ext cx="6120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e-IL" sz="4000" b="1" dirty="0" err="1" smtClean="0"/>
              <a:t>סלאר</a:t>
            </a:r>
            <a:r>
              <a:rPr lang="he-IL" sz="4000" b="1" dirty="0" smtClean="0"/>
              <a:t> דה </a:t>
            </a:r>
            <a:r>
              <a:rPr lang="he-IL" sz="4000" b="1" dirty="0" err="1" smtClean="0"/>
              <a:t>אויוני</a:t>
            </a:r>
            <a:r>
              <a:rPr lang="he-IL" sz="4000" b="1" dirty="0" smtClean="0"/>
              <a:t>, בבוליביה</a:t>
            </a:r>
            <a:endParaRPr lang="en-US" sz="4000" b="1" dirty="0"/>
          </a:p>
        </p:txBody>
      </p:sp>
      <p:pic>
        <p:nvPicPr>
          <p:cNvPr id="4098" name="Picture 2" descr="http://blog.tapuz.co.il/mangaba/images/2346567_2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24536" cy="44730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b="1" dirty="0" smtClean="0">
                <a:cs typeface="+mn-cs"/>
              </a:rPr>
              <a:t>דוגמאות לשאלות מבחינות 12 ובגרות</a:t>
            </a:r>
            <a:endParaRPr lang="he-IL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965436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55576" y="-9939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קנדה</a:t>
            </a:r>
            <a:endParaRPr lang="he-IL" sz="4000" b="1" dirty="0">
              <a:cs typeface="+mn-cs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-180528" y="908720"/>
            <a:ext cx="9217024" cy="4525963"/>
          </a:xfrm>
        </p:spPr>
        <p:txBody>
          <a:bodyPr/>
          <a:lstStyle/>
          <a:p>
            <a:r>
              <a:rPr lang="he-IL" dirty="0" smtClean="0"/>
              <a:t>המדינה היא קנדה</a:t>
            </a:r>
          </a:p>
          <a:p>
            <a:r>
              <a:rPr lang="he-IL" dirty="0" smtClean="0"/>
              <a:t>מהו התהליך הגיאומורפולוגי העיקרי שעיצב את הנוף במרכז קנדה ומזרחה?</a:t>
            </a:r>
          </a:p>
          <a:p>
            <a:r>
              <a:rPr lang="he-IL" dirty="0" smtClean="0"/>
              <a:t>הצג שתי דוגמאות לצורות נוף שעוצבו בתהליך שציינת.</a:t>
            </a:r>
          </a:p>
          <a:p>
            <a:r>
              <a:rPr lang="he-IL" dirty="0" smtClean="0"/>
              <a:t>ציין שימוש כלכלי אחד לכל אחת</a:t>
            </a:r>
          </a:p>
          <a:p>
            <a:pPr marL="0" indent="0">
              <a:buNone/>
            </a:pPr>
            <a:r>
              <a:rPr lang="he-IL" dirty="0"/>
              <a:t> </a:t>
            </a:r>
            <a:r>
              <a:rPr lang="he-IL" dirty="0" smtClean="0"/>
              <a:t> </a:t>
            </a:r>
            <a:r>
              <a:rPr lang="he-IL" dirty="0"/>
              <a:t> </a:t>
            </a:r>
            <a:r>
              <a:rPr lang="he-IL" dirty="0" smtClean="0"/>
              <a:t>מצורות הנוף שתיארת. </a:t>
            </a:r>
            <a:endParaRPr lang="he-IL" dirty="0"/>
          </a:p>
        </p:txBody>
      </p:sp>
      <p:pic>
        <p:nvPicPr>
          <p:cNvPr id="2050" name="Picture 2" descr="http://www.masa.co.il/_content/images/830fdf17ec24b334ceca716217e5e0b7_canad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8756" r="11468" b="1403"/>
          <a:stretch/>
        </p:blipFill>
        <p:spPr bwMode="auto">
          <a:xfrm>
            <a:off x="611560" y="3827448"/>
            <a:ext cx="4104456" cy="2879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5564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donau-info.org/Images/Donau-info-deutsch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03648" y="2708920"/>
            <a:ext cx="6768752" cy="3629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87524" y="908720"/>
            <a:ext cx="8568952" cy="2160240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ציין </a:t>
            </a:r>
            <a:r>
              <a:rPr lang="he-IL" sz="2800" dirty="0"/>
              <a:t>שמות של ערי בירה והמדינות הממוקמות </a:t>
            </a:r>
            <a:r>
              <a:rPr lang="he-IL" sz="2800" dirty="0" smtClean="0"/>
              <a:t>לאורכו.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תאר </a:t>
            </a:r>
            <a:r>
              <a:rPr lang="he-IL" sz="2800" dirty="0"/>
              <a:t>והסבר שתי בעיות הקשורות לתחבורה לאורך </a:t>
            </a:r>
            <a:r>
              <a:rPr lang="he-IL" sz="2800" dirty="0" smtClean="0"/>
              <a:t>הנהר.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הסבר </a:t>
            </a:r>
            <a:r>
              <a:rPr lang="he-IL" sz="2800" dirty="0"/>
              <a:t>מדוע לא הוקמה עיר נמל גדולה בשפך הנהר? </a:t>
            </a:r>
            <a:endParaRPr lang="he-IL" sz="2800" b="1" dirty="0" smtClean="0"/>
          </a:p>
        </p:txBody>
      </p:sp>
      <p:sp>
        <p:nvSpPr>
          <p:cNvPr id="5" name="כותרת 1"/>
          <p:cNvSpPr>
            <a:spLocks noGrp="1"/>
          </p:cNvSpPr>
          <p:nvPr>
            <p:ph type="title"/>
          </p:nvPr>
        </p:nvSpPr>
        <p:spPr>
          <a:xfrm>
            <a:off x="611560" y="-99392"/>
            <a:ext cx="8229600" cy="1143000"/>
          </a:xfrm>
        </p:spPr>
        <p:txBody>
          <a:bodyPr>
            <a:normAutofit/>
          </a:bodyPr>
          <a:lstStyle/>
          <a:p>
            <a:r>
              <a:rPr lang="he-IL" sz="4000" b="1" dirty="0" smtClean="0">
                <a:cs typeface="+mn-cs"/>
              </a:rPr>
              <a:t>נהר הדנובה</a:t>
            </a:r>
            <a:endParaRPr lang="he-IL" sz="4000" b="1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1716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finland-map.jpg"/>
          <p:cNvPicPr>
            <a:picLocks noGrp="1" noChangeAspect="1"/>
          </p:cNvPicPr>
          <p:nvPr>
            <p:ph idx="1"/>
          </p:nvPr>
        </p:nvPicPr>
        <p:blipFill>
          <a:blip r:embed="rId3"/>
          <a:srcRect b="8878"/>
          <a:stretch>
            <a:fillRect/>
          </a:stretch>
        </p:blipFill>
        <p:spPr>
          <a:xfrm>
            <a:off x="2771800" y="2852936"/>
            <a:ext cx="4176464" cy="380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755576" y="-993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4000" b="1" dirty="0" smtClean="0">
                <a:cs typeface="+mn-cs"/>
              </a:rPr>
              <a:t>פינלנד</a:t>
            </a:r>
            <a:endParaRPr lang="he-IL" sz="4000" b="1" dirty="0"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908720"/>
            <a:ext cx="6912768" cy="1583382"/>
          </a:xfrm>
          <a:prstGeom prst="rect">
            <a:avLst/>
          </a:prstGeom>
          <a:noFill/>
        </p:spPr>
        <p:txBody>
          <a:bodyPr vert="horz" wrap="square" lIns="91440" tIns="45720" rIns="91440" bIns="45720" rtlCol="1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/>
              <a:t>בדרום פינלנד בולטת תופעה גיאומורפולוגית ייחודית. ציין </a:t>
            </a:r>
            <a:r>
              <a:rPr lang="he-IL" sz="2800" dirty="0" smtClean="0"/>
              <a:t>מהי?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תאר </a:t>
            </a:r>
            <a:r>
              <a:rPr lang="he-IL" sz="2800" dirty="0"/>
              <a:t>את אופן </a:t>
            </a:r>
            <a:r>
              <a:rPr lang="he-IL" sz="2800" dirty="0" smtClean="0"/>
              <a:t>היווצרותה.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2800" dirty="0" smtClean="0"/>
              <a:t>הצג </a:t>
            </a:r>
            <a:r>
              <a:rPr lang="he-IL" sz="2800" dirty="0"/>
              <a:t>יתרון אחד וחיסרון אחד לתופעה שתיארת.</a:t>
            </a:r>
            <a:endParaRPr lang="he-IL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818220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251520" y="2636912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עיצוב נוף על ידי מים</a:t>
            </a:r>
            <a:endParaRPr lang="he-IL" b="1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16632" y="-28097"/>
            <a:ext cx="8229600" cy="1143000"/>
          </a:xfrm>
        </p:spPr>
        <p:txBody>
          <a:bodyPr/>
          <a:lstStyle/>
          <a:p>
            <a:pPr algn="r"/>
            <a:r>
              <a:rPr lang="he-IL" b="1" dirty="0" smtClean="0">
                <a:cs typeface="+mn-cs"/>
              </a:rPr>
              <a:t>עיצוב נוף על ידי מים</a:t>
            </a:r>
            <a:endParaRPr lang="he-IL" b="1" dirty="0">
              <a:cs typeface="+mn-cs"/>
            </a:endParaRPr>
          </a:p>
        </p:txBody>
      </p:sp>
      <p:pic>
        <p:nvPicPr>
          <p:cNvPr id="4" name="Picture 2" descr="http://dannysdesktop.themesunlimited.com/Files/nasa/LouisianaMississippiRiverDelt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168" y="1484784"/>
            <a:ext cx="2167211" cy="2590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://www.nrg.co.il/images/archive/300x225/1/029/5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648" y="1484784"/>
            <a:ext cx="3687263" cy="2438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 descr="http://albums.timg.co.il/userFolders/4/42997/429972008713930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5816" y="4509120"/>
            <a:ext cx="3312368" cy="222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5868144" y="1038438"/>
            <a:ext cx="2592288" cy="6330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סוגי שפך נהר</a:t>
            </a:r>
            <a:endParaRPr lang="he-IL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907704" y="1029127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מפלים</a:t>
            </a:r>
            <a:endParaRPr lang="he-IL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75856" y="4077072"/>
            <a:ext cx="25922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 smtClean="0"/>
              <a:t>ביצות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/>
          <p:cNvSpPr>
            <a:spLocks noGrp="1"/>
          </p:cNvSpPr>
          <p:nvPr>
            <p:ph type="title"/>
          </p:nvPr>
        </p:nvSpPr>
        <p:spPr>
          <a:xfrm>
            <a:off x="590872" y="764704"/>
            <a:ext cx="8229600" cy="1584176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עיצוב נוף על ידי מים –</a:t>
            </a:r>
            <a:br>
              <a:rPr lang="he-IL" b="1" dirty="0" smtClean="0">
                <a:cs typeface="+mn-cs"/>
              </a:rPr>
            </a:br>
            <a:r>
              <a:rPr lang="he-IL" b="1" dirty="0" smtClean="0">
                <a:cs typeface="+mn-cs"/>
              </a:rPr>
              <a:t>סוגי שפך נהר: דלתא</a:t>
            </a:r>
            <a:endParaRPr lang="he-IL" b="1" dirty="0">
              <a:cs typeface="+mn-cs"/>
            </a:endParaRPr>
          </a:p>
        </p:txBody>
      </p:sp>
      <p:pic>
        <p:nvPicPr>
          <p:cNvPr id="3" name="Picture 2" descr="http://dannysdesktop.themesunlimited.com/Files/nasa/LouisianaMississippiRiverDelt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1780" y="2708920"/>
            <a:ext cx="3960440" cy="3192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08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56"/>
            <a:ext cx="8229600" cy="1143000"/>
          </a:xfrm>
        </p:spPr>
        <p:txBody>
          <a:bodyPr/>
          <a:lstStyle/>
          <a:p>
            <a:r>
              <a:rPr lang="he-IL" b="1" dirty="0" smtClean="0">
                <a:cs typeface="+mn-cs"/>
              </a:rPr>
              <a:t>דלתא - הגדרה</a:t>
            </a:r>
            <a:endParaRPr lang="he-IL" b="1" dirty="0"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dirty="0" smtClean="0"/>
              <a:t>שטח </a:t>
            </a:r>
            <a:r>
              <a:rPr lang="he-IL" dirty="0"/>
              <a:t>יבשה שנוצר בשפך נהר </a:t>
            </a:r>
            <a:r>
              <a:rPr lang="he-IL" dirty="0" smtClean="0"/>
              <a:t>על ידי </a:t>
            </a:r>
            <a:r>
              <a:rPr lang="he-IL" dirty="0"/>
              <a:t>השקעות </a:t>
            </a:r>
            <a:r>
              <a:rPr lang="he-IL" dirty="0" smtClean="0"/>
              <a:t>כמות</a:t>
            </a:r>
          </a:p>
          <a:p>
            <a:pPr>
              <a:buNone/>
            </a:pPr>
            <a:r>
              <a:rPr lang="he-IL" dirty="0" smtClean="0"/>
              <a:t>גדולה </a:t>
            </a:r>
            <a:r>
              <a:rPr lang="he-IL" dirty="0"/>
              <a:t>של סחף.</a:t>
            </a:r>
          </a:p>
          <a:p>
            <a:pPr>
              <a:buNone/>
            </a:pPr>
            <a:r>
              <a:rPr lang="he-IL" dirty="0" smtClean="0"/>
              <a:t>מישור</a:t>
            </a:r>
            <a:r>
              <a:rPr lang="he-IL" dirty="0"/>
              <a:t> </a:t>
            </a:r>
            <a:r>
              <a:rPr lang="he-IL" dirty="0" smtClean="0"/>
              <a:t>סחף בשפך נהר </a:t>
            </a:r>
            <a:r>
              <a:rPr lang="he-IL" dirty="0"/>
              <a:t> </a:t>
            </a:r>
            <a:r>
              <a:rPr lang="he-IL" dirty="0" smtClean="0"/>
              <a:t>שצורתו משולשת, צורה</a:t>
            </a:r>
          </a:p>
          <a:p>
            <a:pPr>
              <a:buNone/>
            </a:pPr>
            <a:r>
              <a:rPr lang="he-IL" dirty="0" smtClean="0"/>
              <a:t>שדומה </a:t>
            </a:r>
            <a:r>
              <a:rPr lang="he-IL" dirty="0"/>
              <a:t>לאות היוונית </a:t>
            </a:r>
            <a:r>
              <a:rPr lang="he-IL" dirty="0" smtClean="0"/>
              <a:t>דלתא</a:t>
            </a:r>
            <a:r>
              <a:rPr lang="el-GR" dirty="0" smtClean="0">
                <a:hlinkClick r:id="rId2" tooltip="דלתא (אות)"/>
              </a:rPr>
              <a:t>Δ</a:t>
            </a:r>
            <a:r>
              <a:rPr lang="el-GR" dirty="0" smtClean="0"/>
              <a:t> </a:t>
            </a:r>
            <a:r>
              <a:rPr lang="he-IL" dirty="0" smtClean="0"/>
              <a:t> ומכאן </a:t>
            </a:r>
            <a:r>
              <a:rPr lang="he-IL" dirty="0"/>
              <a:t>שמה. </a:t>
            </a:r>
          </a:p>
          <a:p>
            <a:pPr>
              <a:buNone/>
            </a:pPr>
            <a:endParaRPr lang="he-IL" b="1" dirty="0" smtClean="0"/>
          </a:p>
          <a:p>
            <a:pPr>
              <a:buNone/>
            </a:pPr>
            <a:r>
              <a:rPr lang="he-IL" dirty="0" smtClean="0"/>
              <a:t>ניתן לראות במפות את צורת הדלתא.</a:t>
            </a:r>
          </a:p>
          <a:p>
            <a:endParaRPr lang="he-IL" dirty="0" smtClean="0"/>
          </a:p>
          <a:p>
            <a:endParaRPr lang="he-IL" dirty="0" smtClean="0"/>
          </a:p>
          <a:p>
            <a:endParaRPr lang="he-IL" dirty="0" smtClean="0"/>
          </a:p>
          <a:p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2">
            <a:lumMod val="40000"/>
            <a:lumOff val="60000"/>
          </a:schemeClr>
        </a:solidFill>
      </a:spPr>
      <a:bodyPr vert="horz" lIns="91440" tIns="45720" rIns="91440" bIns="45720" rtlCol="1">
        <a:normAutofit fontScale="92500" lnSpcReduction="20000"/>
      </a:bodyPr>
      <a:lstStyle>
        <a:defPPr marL="0" indent="0" algn="ctr">
          <a:buFont typeface="Arial" pitchFamily="34" charset="0"/>
          <a:buNone/>
          <a:defRPr b="1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1165</Words>
  <Application>Microsoft Office PowerPoint</Application>
  <PresentationFormat>‫הצגה על המסך (4:3)</PresentationFormat>
  <Paragraphs>259</Paragraphs>
  <Slides>56</Slides>
  <Notes>9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56</vt:i4>
      </vt:variant>
    </vt:vector>
  </HeadingPairs>
  <TitlesOfParts>
    <vt:vector size="61" baseType="lpstr">
      <vt:lpstr>Arial</vt:lpstr>
      <vt:lpstr>Calibri</vt:lpstr>
      <vt:lpstr>David</vt:lpstr>
      <vt:lpstr>Times New Roman</vt:lpstr>
      <vt:lpstr>Office Theme</vt:lpstr>
      <vt:lpstr>נתי"ב/אנסין –  גיאומורפולוגיה - נושאים נבחרים</vt:lpstr>
      <vt:lpstr>הנושאים בהם נעסוק</vt:lpstr>
      <vt:lpstr>גיאומורפולוגיה –  עיצוב הנוף על פני כדור הארץ</vt:lpstr>
      <vt:lpstr>עיצוב פני הנוף בכדור הארץ</vt:lpstr>
      <vt:lpstr>עיצוב פני הנוף בכדור הארץ</vt:lpstr>
      <vt:lpstr>עיצוב נוף על ידי מים</vt:lpstr>
      <vt:lpstr>עיצוב נוף על ידי מים</vt:lpstr>
      <vt:lpstr>עיצוב נוף על ידי מים – סוגי שפך נהר: דלתא</vt:lpstr>
      <vt:lpstr>דלתא - הגדרה</vt:lpstr>
      <vt:lpstr>שני כוחות מעצבים את הדלתא –  הנהר והים</vt:lpstr>
      <vt:lpstr>סוגי דלתאות</vt:lpstr>
      <vt:lpstr>סוגי דלתאות</vt:lpstr>
      <vt:lpstr>דלתא משולשת - הנילוס במצרים  </vt:lpstr>
      <vt:lpstr>סוגי דלתאות</vt:lpstr>
      <vt:lpstr>דלתא קשתית- האברו בספרד</vt:lpstr>
      <vt:lpstr>סוגי דלתאות</vt:lpstr>
      <vt:lpstr>דלתת רגל ציפור – המיסיסיפי בארה"ב</vt:lpstr>
      <vt:lpstr>מצגת של PowerPoint‏</vt:lpstr>
      <vt:lpstr>סוגי דלתאות</vt:lpstr>
      <vt:lpstr>דלתא מיושרת - הגנגס בהודו</vt:lpstr>
      <vt:lpstr>יתרונות ומגבלות הדלתא לאדם</vt:lpstr>
      <vt:lpstr>מצגת של PowerPoint‏</vt:lpstr>
      <vt:lpstr>מצגת של PowerPoint‏</vt:lpstr>
      <vt:lpstr>מצגת של PowerPoint‏</vt:lpstr>
      <vt:lpstr>מצגת של PowerPoint‏</vt:lpstr>
      <vt:lpstr>עיצוב נוף על ידי מים – סוגי שפך נהר: אסטואר</vt:lpstr>
      <vt:lpstr>אסטואר (חוף משפך) - הגדרה</vt:lpstr>
      <vt:lpstr>מצגת של PowerPoint‏</vt:lpstr>
      <vt:lpstr>היווצרות האסטואר</vt:lpstr>
      <vt:lpstr>היווצרות האסטואר</vt:lpstr>
      <vt:lpstr>היווצרות האסטואר</vt:lpstr>
      <vt:lpstr>יתרונות ומגבלות האסטואר</vt:lpstr>
      <vt:lpstr>עיצוב נוף על ידי קרחונים</vt:lpstr>
      <vt:lpstr>תקופת הקרח</vt:lpstr>
      <vt:lpstr>תופעות של אזורים שעברו קרחון</vt:lpstr>
      <vt:lpstr>חופים מפורצים</vt:lpstr>
      <vt:lpstr>אגמים וימות</vt:lpstr>
      <vt:lpstr>עמק u</vt:lpstr>
      <vt:lpstr>פיורדים</vt:lpstr>
      <vt:lpstr>יתרונות וחסרונות הפיורדים</vt:lpstr>
      <vt:lpstr>מצגת של PowerPoint‏</vt:lpstr>
      <vt:lpstr>מצגת של PowerPoint‏</vt:lpstr>
      <vt:lpstr>עיצוב נוף אופייני למדבר</vt:lpstr>
      <vt:lpstr>עיצוב נוף במדבר</vt:lpstr>
      <vt:lpstr>דיונות חול</vt:lpstr>
      <vt:lpstr>דיונות חול</vt:lpstr>
      <vt:lpstr>מצגת של PowerPoint‏</vt:lpstr>
      <vt:lpstr>ימות מלח ומלחות/מדבריות מלח</vt:lpstr>
      <vt:lpstr>מצגת של PowerPoint‏</vt:lpstr>
      <vt:lpstr>מצגת של PowerPoint‏</vt:lpstr>
      <vt:lpstr>מלחות /מדבריות מלח</vt:lpstr>
      <vt:lpstr>מצגת של PowerPoint‏</vt:lpstr>
      <vt:lpstr>דוגמאות לשאלות מבחינות 12 ובגרות</vt:lpstr>
      <vt:lpstr>קנדה</vt:lpstr>
      <vt:lpstr>נהר הדנובה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גיאולוגיה גיאומורפולוגיה</dc:title>
  <dc:creator>eilat</dc:creator>
  <cp:lastModifiedBy>Eilat Katz</cp:lastModifiedBy>
  <cp:revision>117</cp:revision>
  <dcterms:created xsi:type="dcterms:W3CDTF">2014-03-13T08:29:57Z</dcterms:created>
  <dcterms:modified xsi:type="dcterms:W3CDTF">2019-03-15T06:52:31Z</dcterms:modified>
</cp:coreProperties>
</file>