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4"/>
  </p:notesMasterIdLst>
  <p:sldIdLst>
    <p:sldId id="256" r:id="rId2"/>
    <p:sldId id="268" r:id="rId3"/>
    <p:sldId id="258" r:id="rId4"/>
    <p:sldId id="269" r:id="rId5"/>
    <p:sldId id="262" r:id="rId6"/>
    <p:sldId id="266" r:id="rId7"/>
    <p:sldId id="263" r:id="rId8"/>
    <p:sldId id="270" r:id="rId9"/>
    <p:sldId id="264" r:id="rId10"/>
    <p:sldId id="267" r:id="rId11"/>
    <p:sldId id="273" r:id="rId12"/>
    <p:sldId id="272" r:id="rId13"/>
    <p:sldId id="30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3" r:id="rId22"/>
    <p:sldId id="300" r:id="rId23"/>
    <p:sldId id="302" r:id="rId24"/>
    <p:sldId id="284" r:id="rId25"/>
    <p:sldId id="285" r:id="rId26"/>
    <p:sldId id="286" r:id="rId27"/>
    <p:sldId id="289" r:id="rId28"/>
    <p:sldId id="290" r:id="rId29"/>
    <p:sldId id="291" r:id="rId30"/>
    <p:sldId id="288" r:id="rId31"/>
    <p:sldId id="301" r:id="rId32"/>
    <p:sldId id="292" r:id="rId33"/>
    <p:sldId id="287" r:id="rId34"/>
    <p:sldId id="294" r:id="rId35"/>
    <p:sldId id="295" r:id="rId36"/>
    <p:sldId id="304" r:id="rId37"/>
    <p:sldId id="299" r:id="rId38"/>
    <p:sldId id="296" r:id="rId39"/>
    <p:sldId id="297" r:id="rId40"/>
    <p:sldId id="298" r:id="rId41"/>
    <p:sldId id="265" r:id="rId42"/>
    <p:sldId id="261" r:id="rId4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B12"/>
    <a:srgbClr val="0A121C"/>
    <a:srgbClr val="F2F2F2"/>
    <a:srgbClr val="FFFFFF"/>
    <a:srgbClr val="D600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5571" autoAdjust="0"/>
    <p:restoredTop sz="94676" autoAdjust="0"/>
  </p:normalViewPr>
  <p:slideViewPr>
    <p:cSldViewPr>
      <p:cViewPr varScale="1">
        <p:scale>
          <a:sx n="69" d="100"/>
          <a:sy n="69" d="100"/>
        </p:scale>
        <p:origin x="7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7B3A005-BC7F-4214-82D9-927AD2E0A7D9}" type="datetimeFigureOut">
              <a:rPr lang="he-IL" smtClean="0"/>
              <a:t>כ"ו/תמוז/תשע"ח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6127B68-0C68-4B9A-BB5D-C8CE4E3D7E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2993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27B68-0C68-4B9A-BB5D-C8CE4E3D7E19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604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כ"ו/תמוז/תשע"ח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2495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כ"ו/תמוז/תשע"ח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75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כ"ו/תמוז/תשע"ח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74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כ"ו/תמוז/תשע"ח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777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כ"ו/תמוז/תשע"ח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258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כ"ו/תמוז/תשע"ח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1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כ"ו/תמוז/תשע"ח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34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כ"ו/תמוז/תשע"ח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670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כ"ו/תמוז/תשע"ח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591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כ"ו/תמוז/תשע"ח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66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כ"ו/תמוז/תשע"ח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231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21E74-4F5C-47A7-9439-00B986BE87E4}" type="datetimeFigureOut">
              <a:rPr lang="he-IL" smtClean="0"/>
              <a:t>כ"ו/תמוז/תשע"ח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מציין מיקום של כותרת תחתונה 2"/>
          <p:cNvSpPr txBox="1">
            <a:spLocks/>
          </p:cNvSpPr>
          <p:nvPr userDrawn="1"/>
        </p:nvSpPr>
        <p:spPr>
          <a:xfrm>
            <a:off x="2584450" y="6409258"/>
            <a:ext cx="3975100" cy="692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פיתוח אורי אלון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ארגז הכלים למורה המקוון</a:t>
            </a:r>
          </a:p>
          <a:p>
            <a:pPr algn="ctr">
              <a:defRPr/>
            </a:pPr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נייד- 052-8910507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8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428" y="-330886"/>
            <a:ext cx="9598956" cy="719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מלבן 4"/>
          <p:cNvSpPr/>
          <p:nvPr/>
        </p:nvSpPr>
        <p:spPr>
          <a:xfrm>
            <a:off x="7596336" y="6165304"/>
            <a:ext cx="1728192" cy="692696"/>
          </a:xfrm>
          <a:prstGeom prst="rect">
            <a:avLst/>
          </a:prstGeom>
          <a:solidFill>
            <a:srgbClr val="060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לחצן פעולה: קדימה או הבא 3">
            <a:hlinkClick r:id="" action="ppaction://hlinkshowjump?jump=nextslide" highlightClick="1"/>
          </p:cNvPr>
          <p:cNvSpPr/>
          <p:nvPr/>
        </p:nvSpPr>
        <p:spPr>
          <a:xfrm>
            <a:off x="8316416" y="6165304"/>
            <a:ext cx="707030" cy="50075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1691680" y="5342615"/>
            <a:ext cx="561662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chemeClr val="bg1"/>
                </a:solidFill>
              </a:rPr>
              <a:t>תבנית למבדק ידע</a:t>
            </a:r>
          </a:p>
          <a:p>
            <a:pPr algn="ctr"/>
            <a:r>
              <a:rPr lang="he-IL" sz="2800" dirty="0">
                <a:solidFill>
                  <a:schemeClr val="bg1"/>
                </a:solidFill>
              </a:rPr>
              <a:t> </a:t>
            </a:r>
            <a:r>
              <a:rPr lang="he-IL" sz="2000" dirty="0">
                <a:solidFill>
                  <a:schemeClr val="bg1"/>
                </a:solidFill>
              </a:rPr>
              <a:t>על פי השעשועון המפורסם </a:t>
            </a:r>
            <a:endParaRPr lang="he-IL" sz="2800" dirty="0">
              <a:solidFill>
                <a:schemeClr val="bg1"/>
              </a:solidFill>
            </a:endParaRPr>
          </a:p>
          <a:p>
            <a:pPr algn="ctr"/>
            <a:r>
              <a:rPr lang="he-IL" sz="2000" dirty="0">
                <a:solidFill>
                  <a:schemeClr val="bg1"/>
                </a:solidFill>
              </a:rPr>
              <a:t>מאת סהר ואורי אלון</a:t>
            </a:r>
          </a:p>
        </p:txBody>
      </p:sp>
    </p:spTree>
    <p:extLst>
      <p:ext uri="{BB962C8B-B14F-4D97-AF65-F5344CB8AC3E}">
        <p14:creationId xmlns:p14="http://schemas.microsoft.com/office/powerpoint/2010/main" val="983888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33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4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16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הסרת הגבלות על סחר במט"ח, הסרת מכסים והפרטה הם 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הגברת מעורבות המדינה בכלכלה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חוקים של הגלובליזציה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השפעות של הסחר העולמי על מדינות מתפתחות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שינויים שעשו מדינות שרצו להשתלב בגלובליזציה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8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2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42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5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15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כמה מדינות שמסכימות להסיר מכסים או מכסות יבוא יכולות להכריז על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יתרון יחסי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אזור סחר חופשי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קפיטליזם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קומוניזם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640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78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6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14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מצב בו חברה גדולה יכולה להוזיל את עליות הייצור שלה ניקרא: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הפרטה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יתרון יחסי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יתרון לגודל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אזור סחר חופשי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388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25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7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13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יתרון יחסי הוא מצב בו 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מדינה יכולה להתערב בכלכלה באופן יחסי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מדינה יכולה להוזיל עלויות בגלל יתרון או התמחות שיש לה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מדינה יכולה להגדיל עלויות בגלל יתרון שיש לה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מדינה יכולה לייבא ולייצא בלי הגבלות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449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0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8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12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הבנק העולמי הוא בנק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בנק בין לאומי המייצר את הכסף העולמי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בנק בין לאומי שכל אחד יכול לפתוח בו חשבון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בנק בין לאומי הנותן הלוואות ומענקים למדינות מפותחות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בנק בין לאומי הנותן הלוואות ומענקים למדינות מתפתחות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167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2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04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35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9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11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בתעשייה עתירת עבודה יעבדו בעיקר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182678" y="2513753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עובדים זרים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מומחים בעלי השכלה </a:t>
            </a:r>
          </a:p>
          <a:p>
            <a:pPr algn="ctr"/>
            <a:r>
              <a:rPr lang="he-IL" dirty="0"/>
              <a:t>(מהנדסים, חוקרים)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פועלים חסרי הכשרה מקצועית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פועלים מקצועיים (הנדסאים, מכונאים)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881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05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10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10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כשחברה עוסקת רק בתחום המומחיות שלה ומעבירה פעילויות אחרות לחברות קבלן זה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מיקור חוץ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תעשיה עתירת עבודה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הסרת מכסים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חברה רב לאומית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6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25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11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9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בעיר עולם / עיר גלובלית יהיו: 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הנהלות של בנקים גדולים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כל התשובות נכונות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הנהלות של חברות רב לאומיות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בורסות לניירות ערך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510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12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8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סדנת יזע – </a:t>
            </a:r>
            <a:r>
              <a:rPr lang="en-US" dirty="0"/>
              <a:t>sweat shop</a:t>
            </a:r>
            <a:r>
              <a:rPr lang="he-IL" dirty="0"/>
              <a:t> הוא כינוי 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אף תשובה אינה נכונה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חדר כושר 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למפעל שבו מקבלים שכר נמוך תמורת עבודה קשה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מפעל בו מקבלים שכר גבוה במיוחד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966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41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13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7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כלכלת שוק חופשי היא כינוי להתנהלות כלכלית בה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רק חברות רב לאומיות מנהלות את הכלכלה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הממשלה כמעט אינה מתערבת בפעילות כלכלית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המדינה מנהלת את כל הפעילות הכלכלית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רק משקיעים פרטיים מנהלים את הכלכלה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723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0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20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לתהליך שמאפשר תנועה מהירה של אנשים, מוצרים, הון, מידע ורעיונות ממדינה למדינה קוראים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האחדה תרבותית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הגלובליזציה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האמנציפציה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הגלוקליות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516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30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14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6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לתופעה בה הרבה אוכלוסיות מאמצות מאפיינים תרבותיים, חברתיים וכלכליים הנהוגים בארצות הברית קוראים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אינקוויזיציה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אתנוצנטריות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אמריקניזציה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אקולטורציה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589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61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15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5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תרבות הצריכה הוא מושג המתאר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מצב בו אנשים קונים ברשתות בין לאומיות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מצב בו אנשים מפסיקים לקנות מתוך מחאה חברתית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מצב בו אנשים קונים פחות ממה שהם צריכים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מצב בו אנשים קונים יותר ממה שהם צריכים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480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2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42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16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4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כשמערכות בין לאומיות פועלות בלי להתחשב במדינות ובתרבויות שונות זה יוצר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מיקור חוץ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הפרטה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חברות רב לאומיות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האחדה תרבותית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379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2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66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17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3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כשמתקיימים תהליכים מקומיים לשמירה על זהות לאומית מקומית זה מחזק את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הגירת ההמונים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הייחודיות התרבותית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האחדה תרבותית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הכפר הגלובאלי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342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21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18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2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עולמקומיות – גלוקליות </a:t>
            </a:r>
            <a:r>
              <a:rPr lang="en-US" dirty="0"/>
              <a:t>(</a:t>
            </a:r>
            <a:r>
              <a:rPr lang="en-US" dirty="0" err="1"/>
              <a:t>glocaly</a:t>
            </a:r>
            <a:r>
              <a:rPr lang="en-US" dirty="0"/>
              <a:t>)</a:t>
            </a:r>
            <a:r>
              <a:rPr lang="he-IL" dirty="0"/>
              <a:t> זה מצב בו יש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אמריקניזציה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תרבות ייחודית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איזון בין האחדה לייחודיות תרבותית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העלמות של תרבויות ייחודיות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758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24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19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כשאומרים שערכים הומניים מתפשטים בעולם בעקבות הגלובליזציה מתכוונים ל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כל התשובות נכונות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שוויון הזדמנויות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חופש ביטוי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חיזוק מעמד האישה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5301">
            <a:off x="6317229" y="-2065319"/>
            <a:ext cx="1774901" cy="201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5225">
            <a:off x="3507867" y="-2271126"/>
            <a:ext cx="1627692" cy="184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9637">
            <a:off x="8058242" y="-2003662"/>
            <a:ext cx="1325516" cy="150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5603">
            <a:off x="2159346" y="-2201984"/>
            <a:ext cx="1675333" cy="189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8403">
            <a:off x="4815539" y="-2006185"/>
            <a:ext cx="1513534" cy="171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9642">
            <a:off x="668837" y="-1893098"/>
            <a:ext cx="1599834" cy="181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1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42" presetClass="path" presetSubtype="0" ac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-0.14583 1.55741 " pathEditMode="relative" rAng="0" ptsTypes="AA">
                                      <p:cBhvr>
                                        <p:cTn id="86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7787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2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5E-6 1.11111E-6 L 0.02448 1.41296 " pathEditMode="relative" rAng="0" ptsTypes="AA">
                                      <p:cBhvr>
                                        <p:cTn id="88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70648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2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6 -1.85185E-6 L -0.32726 1.50486 " pathEditMode="relative" rAng="0" ptsTypes="AA">
                                      <p:cBhvr>
                                        <p:cTn id="90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72" y="7523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2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4.16667E-6 -2.59259E-6 L -0.0441 1.42801 " pathEditMode="relative" rAng="0" ptsTypes="AA">
                                      <p:cBhvr>
                                        <p:cTn id="92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7138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2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2.22222E-6 -2.59259E-6 L -0.1507 1.45949 " pathEditMode="relative" rAng="0" ptsTypes="AA">
                                      <p:cBhvr>
                                        <p:cTn id="94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7296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7 0 L -0.16059 1.34722 " pathEditMode="relative" rAng="0" ptsTypes="AA">
                                      <p:cBhvr>
                                        <p:cTn id="96" dur="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6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3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36"/>
          <a:stretch/>
        </p:blipFill>
        <p:spPr bwMode="auto">
          <a:xfrm>
            <a:off x="4056" y="692696"/>
            <a:ext cx="9139944" cy="518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לבן מעוגל 2"/>
          <p:cNvSpPr/>
          <p:nvPr/>
        </p:nvSpPr>
        <p:spPr>
          <a:xfrm rot="20565490">
            <a:off x="1679994" y="1470107"/>
            <a:ext cx="5819858" cy="3787831"/>
          </a:xfrm>
          <a:prstGeom prst="roundRect">
            <a:avLst>
              <a:gd name="adj" fmla="val 2809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כל הכבוד!</a:t>
            </a:r>
          </a:p>
          <a:p>
            <a:pPr algn="ctr"/>
            <a:r>
              <a:rPr lang="he-IL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זכית במיליון</a:t>
            </a:r>
          </a:p>
        </p:txBody>
      </p:sp>
    </p:spTree>
    <p:extLst>
      <p:ext uri="{BB962C8B-B14F-4D97-AF65-F5344CB8AC3E}">
        <p14:creationId xmlns:p14="http://schemas.microsoft.com/office/powerpoint/2010/main" val="3064813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19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הפער בין אוכלוסיות שיש להן גישה לטכנולוגיה דיגיטלית (אינטרנט, </a:t>
            </a:r>
            <a:r>
              <a:rPr lang="he-IL" dirty="0" err="1"/>
              <a:t>סלולאר</a:t>
            </a:r>
            <a:r>
              <a:rPr lang="he-IL" dirty="0"/>
              <a:t>) לבין אוכלוסיות שאין להן גישה וכישורי שימוש בטכנולוגיה ניקרא: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פער התקשורת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אף תשובה לא נכונה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פער הדורות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פער דיגיטלי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12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2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10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2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18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לתקשורת המונים - אנשים רבים המשתמשים באינטרנט, רדיו, עיתונים, ערוצי טלוויזיה</a:t>
            </a:r>
          </a:p>
          <a:p>
            <a:pPr algn="ctr"/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יש השפעה על התרבות רק במדינות המפותחות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יש השפע על התרבות רק במדינות המתפתחות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יש השפעה רבה על התרבות והחברה בעולם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אין השפעה כלל על התרבות בעולם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827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1" animBg="1"/>
      <p:bldP spid="2055" grpId="2" animBg="1"/>
      <p:bldP spid="2055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48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3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17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כשאומרים "נפילת הגוש המזרחי" מתכוונים ל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איחוד גרמניה המערבית והמזרחית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התפוררות המשטר הקומוניסטי בברית המועצות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היפרדות הלוחות בין היבשות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השתלטות רוסיה על מדינות מזרח אירופה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618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662</Words>
  <Application>Microsoft Office PowerPoint</Application>
  <PresentationFormat>‫הצגה על המסך (4:3)</PresentationFormat>
  <Paragraphs>187</Paragraphs>
  <Slides>42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42</vt:i4>
      </vt:variant>
    </vt:vector>
  </HeadingPairs>
  <TitlesOfParts>
    <vt:vector size="46" baseType="lpstr">
      <vt:lpstr>Arial</vt:lpstr>
      <vt:lpstr>Calibri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סהר</dc:creator>
  <cp:lastModifiedBy>‏‏משתמש Windows</cp:lastModifiedBy>
  <cp:revision>47</cp:revision>
  <dcterms:created xsi:type="dcterms:W3CDTF">2011-07-18T06:54:24Z</dcterms:created>
  <dcterms:modified xsi:type="dcterms:W3CDTF">2018-07-09T19:32:40Z</dcterms:modified>
</cp:coreProperties>
</file>