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998" r:id="rId5"/>
  </p:sldMasterIdLst>
  <p:notesMasterIdLst>
    <p:notesMasterId r:id="rId43"/>
  </p:notesMasterIdLst>
  <p:sldIdLst>
    <p:sldId id="303" r:id="rId6"/>
    <p:sldId id="267" r:id="rId7"/>
    <p:sldId id="257" r:id="rId8"/>
    <p:sldId id="258" r:id="rId9"/>
    <p:sldId id="305" r:id="rId10"/>
    <p:sldId id="259" r:id="rId11"/>
    <p:sldId id="260" r:id="rId12"/>
    <p:sldId id="292" r:id="rId13"/>
    <p:sldId id="261" r:id="rId14"/>
    <p:sldId id="262" r:id="rId15"/>
    <p:sldId id="263" r:id="rId16"/>
    <p:sldId id="264" r:id="rId17"/>
    <p:sldId id="265" r:id="rId18"/>
    <p:sldId id="291" r:id="rId19"/>
    <p:sldId id="269" r:id="rId20"/>
    <p:sldId id="268" r:id="rId21"/>
    <p:sldId id="276" r:id="rId22"/>
    <p:sldId id="311" r:id="rId23"/>
    <p:sldId id="273" r:id="rId24"/>
    <p:sldId id="274" r:id="rId25"/>
    <p:sldId id="283" r:id="rId26"/>
    <p:sldId id="284" r:id="rId27"/>
    <p:sldId id="285" r:id="rId28"/>
    <p:sldId id="308" r:id="rId29"/>
    <p:sldId id="309" r:id="rId30"/>
    <p:sldId id="290" r:id="rId31"/>
    <p:sldId id="289" r:id="rId32"/>
    <p:sldId id="281" r:id="rId33"/>
    <p:sldId id="310" r:id="rId34"/>
    <p:sldId id="293" r:id="rId35"/>
    <p:sldId id="294" r:id="rId36"/>
    <p:sldId id="307" r:id="rId37"/>
    <p:sldId id="295" r:id="rId38"/>
    <p:sldId id="298" r:id="rId39"/>
    <p:sldId id="297" r:id="rId40"/>
    <p:sldId id="299" r:id="rId41"/>
    <p:sldId id="300" r:id="rId4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F5"/>
    <a:srgbClr val="FF00FF"/>
    <a:srgbClr val="88F949"/>
    <a:srgbClr val="FFFF66"/>
    <a:srgbClr val="FFFF99"/>
    <a:srgbClr val="FF5050"/>
    <a:srgbClr val="A0F4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3431F5C4-1589-4B2F-BA98-20CD23357CA8}" type="datetimeFigureOut">
              <a:rPr lang="he-IL"/>
              <a:pPr>
                <a:defRPr/>
              </a:pPr>
              <a:t>ב'/חשון/תשע"ד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7DDCC7A5-58FB-4547-84B6-B68CBD58BA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50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6D648-99D1-465C-80FC-20CA6F41B8FD}" type="slidenum">
              <a:rPr lang="he-IL" smtClean="0"/>
              <a:pPr/>
              <a:t>2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1E67B-FA78-4C57-8B2E-442A4550F3FC}" type="slidenum">
              <a:rPr lang="he-IL" smtClean="0"/>
              <a:pPr/>
              <a:t>8</a:t>
            </a:fld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2AE9A-3362-4998-8504-0C898581D983}" type="slidenum">
              <a:rPr lang="he-IL" smtClean="0"/>
              <a:pPr/>
              <a:t>14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81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61C5A-5BC8-4E89-B4CE-3311702AEE0D}" type="slidenum">
              <a:rPr lang="he-IL" smtClean="0"/>
              <a:pPr/>
              <a:t>17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22907-7633-43A2-99F4-1C18ED420417}" type="slidenum">
              <a:rPr lang="he-IL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01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015D6-CC5A-4BD0-90F3-DBBEA8764B0A}" type="slidenum">
              <a:rPr lang="he-IL" smtClean="0"/>
              <a:pPr/>
              <a:t>19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28BD9-CA48-469B-8104-B3AFA5923D3B}" type="slidenum">
              <a:rPr lang="he-IL" smtClean="0"/>
              <a:pPr/>
              <a:t>20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22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BEF00E-B4BF-4B1C-B186-0BDF5BB982FE}" type="slidenum">
              <a:rPr lang="he-IL" smtClean="0"/>
              <a:pPr/>
              <a:t>26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325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CE8CA3-E66A-45C9-AB87-984CB7C85924}" type="slidenum">
              <a:rPr lang="he-IL" smtClean="0"/>
              <a:pPr/>
              <a:t>27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7FFF-6D09-4368-8E03-5C3C8F1A45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FB0C-FE58-4D6E-B03A-C3BA9D32D7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2232-C04F-42F4-8409-F234C1A515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0AD1D-DCAC-4231-B455-479611C172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BF33-0D32-4264-B9E1-30E5EE09AA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ADAD-7177-4764-BBE3-E46FF84A09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7F9C-971F-4226-843E-DA35D431DC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78AB-C408-40F5-BB9B-C8645E4AA5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74C3-696D-4ECB-B2EE-D04BE977DB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1E57-D5C7-4910-889E-E555BC162A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40E2-77C9-441F-AD79-31FDFF2083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ADC1-5D9F-4521-AFAA-F12C8D47B2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EFD3-EE06-4944-BD33-706FB9CF39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ADF1-F615-4CD0-A877-86C2D186FE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A388-365A-4080-A3A4-CC975EB443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92FB-C8CF-4B4B-A827-44F5641739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2FBC-45DC-49A6-A776-0A19718E02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E45D-37E5-4FFE-93EE-0898D33D7B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F48C-D38E-40C2-80C6-C43D9D14CA2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7F85-F090-4181-B71A-07C9F1BC6D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B693-D85C-45C0-AD3A-1F177F284C1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8612-066C-4075-8A53-627F656221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3D91-3CC9-48A7-B9E6-8D1EE98BDC6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ED8074-4E24-4050-A56B-0A2FCF502F6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4" r:id="rId2"/>
    <p:sldLayoutId id="2147484035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36" r:id="rId9"/>
    <p:sldLayoutId id="2147484020" r:id="rId10"/>
    <p:sldLayoutId id="214748402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2E26E6-58A7-4973-B112-8DD6F232E6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Office_Excel_97-2003_Worksheet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UN_Human_Development_Report_2007_(1)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928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sz="6600" dirty="0" smtClean="0">
                <a:solidFill>
                  <a:srgbClr val="FF0000"/>
                </a:solidFill>
              </a:rPr>
              <a:t> </a:t>
            </a:r>
            <a:endParaRPr lang="he-IL" sz="6600" dirty="0">
              <a:solidFill>
                <a:srgbClr val="FF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85875" y="2428875"/>
            <a:ext cx="7102475" cy="3500438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R="0">
              <a:buFont typeface="Arial" pitchFamily="34" charset="0"/>
              <a:buChar char="•"/>
              <a:defRPr/>
            </a:pPr>
            <a:r>
              <a:rPr lang="he-I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חברות רב-לאומיות</a:t>
            </a:r>
          </a:p>
          <a:p>
            <a:pPr marR="0">
              <a:buFont typeface="Arial" pitchFamily="34" charset="0"/>
              <a:buChar char="•"/>
              <a:defRPr/>
            </a:pPr>
            <a:r>
              <a:rPr lang="he-I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פיתוח אי – שוויוני</a:t>
            </a:r>
          </a:p>
          <a:p>
            <a:pPr marR="0">
              <a:buFont typeface="Arial" pitchFamily="34" charset="0"/>
              <a:buChar char="•"/>
              <a:defRPr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</a:p>
          <a:p>
            <a:pPr marR="0">
              <a:buFont typeface="Arial" pitchFamily="34" charset="0"/>
              <a:buChar char="•"/>
              <a:defRPr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ערך: דן זיו</a:t>
            </a:r>
            <a:endParaRPr lang="he-IL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R="0">
              <a:buFont typeface="Arial" pitchFamily="34" charset="0"/>
              <a:buChar char="•"/>
              <a:defRPr/>
            </a:pPr>
            <a:endParaRPr lang="he-IL" sz="48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marR="0">
              <a:defRPr/>
            </a:pPr>
            <a:endParaRPr lang="en-GB" sz="4800" b="1" dirty="0" smtClean="0">
              <a:solidFill>
                <a:srgbClr val="FFFF00"/>
              </a:solidFill>
              <a:cs typeface="David" pitchFamily="2" charset="-79"/>
            </a:endParaRPr>
          </a:p>
          <a:p>
            <a:pPr marR="0">
              <a:defRPr/>
            </a:pPr>
            <a:endParaRPr lang="he-IL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85852" y="1357298"/>
            <a:ext cx="7072362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e-IL" sz="6600" b="1" dirty="0">
                <a:solidFill>
                  <a:srgbClr val="FF0000"/>
                </a:solidFill>
              </a:rPr>
              <a:t> </a:t>
            </a:r>
            <a:r>
              <a:rPr lang="he-I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מדדי</a:t>
            </a:r>
            <a:r>
              <a:rPr lang="he-IL" sz="6600" b="1" dirty="0">
                <a:solidFill>
                  <a:srgbClr val="FF0000"/>
                </a:solidFill>
              </a:rPr>
              <a:t> </a:t>
            </a:r>
            <a:r>
              <a:rPr lang="he-I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פיתוח</a:t>
            </a:r>
            <a:endParaRPr lang="he-IL" sz="6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71562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latin typeface="Guttman Haim" pitchFamily="2" charset="-79"/>
                <a:cs typeface="+mn-cs"/>
              </a:rPr>
              <a:t>מדדים </a:t>
            </a:r>
            <a:r>
              <a:rPr lang="he-IL" b="1" dirty="0" err="1" smtClean="0">
                <a:latin typeface="Guttman Haim" pitchFamily="2" charset="-79"/>
                <a:cs typeface="+mn-cs"/>
              </a:rPr>
              <a:t>דמוגרפיים</a:t>
            </a:r>
            <a:r>
              <a:rPr lang="he-IL" b="1" dirty="0" smtClean="0">
                <a:latin typeface="Guttman Haim" pitchFamily="2" charset="-79"/>
                <a:cs typeface="+mn-cs"/>
              </a:rPr>
              <a:t> --שיעור ילודה</a:t>
            </a:r>
            <a:r>
              <a:rPr lang="he-IL" dirty="0" smtClean="0"/>
              <a:t>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5721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800" b="1" dirty="0" smtClean="0"/>
              <a:t>מספר התינוקות שנולדו באוכלוסייה בשנה מסוימת, לכל 1,000 נפש.</a:t>
            </a:r>
          </a:p>
          <a:p>
            <a:pPr eaLnBrk="1" hangingPunct="1">
              <a:defRPr/>
            </a:pPr>
            <a:r>
              <a:rPr lang="he-IL" sz="2400" dirty="0" smtClean="0"/>
              <a:t>מדד זה מושפע מהדת ,ממנהגי המקום ומהתרבות.</a:t>
            </a:r>
          </a:p>
          <a:p>
            <a:pPr eaLnBrk="1" hangingPunct="1">
              <a:defRPr/>
            </a:pPr>
            <a:r>
              <a:rPr lang="he-IL" sz="2400" dirty="0" smtClean="0"/>
              <a:t>מושפע גם מהשכלת הנשים , מעמד האישה בחברה וגיל הנישואין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he-IL" sz="2400" dirty="0" smtClean="0"/>
              <a:t>    וכן מתכנון המשפחה.</a:t>
            </a:r>
          </a:p>
          <a:p>
            <a:pPr eaLnBrk="1" hangingPunct="1">
              <a:defRPr/>
            </a:pPr>
            <a:r>
              <a:rPr lang="he-IL" sz="2400" b="1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תת מתפתחות – 36 לידות ל 1000 ( 3.6% )</a:t>
            </a:r>
          </a:p>
          <a:p>
            <a:pPr eaLnBrk="1" hangingPunct="1">
              <a:defRPr/>
            </a:pPr>
            <a:r>
              <a:rPr lang="he-IL" sz="2400" dirty="0" smtClean="0"/>
              <a:t>מתפתחות  -      23 ל 1000  ( 2.3% )</a:t>
            </a:r>
          </a:p>
          <a:p>
            <a:pPr eaLnBrk="1" hangingPunct="1">
              <a:defRPr/>
            </a:pPr>
            <a:r>
              <a:rPr lang="he-IL" sz="2400" dirty="0" smtClean="0"/>
              <a:t>מפותחות   -      12 ל 1000   ( 1.2% ולפעמים שלילי)</a:t>
            </a:r>
          </a:p>
          <a:p>
            <a:pPr eaLnBrk="1" hangingPunct="1">
              <a:defRPr/>
            </a:pPr>
            <a:r>
              <a:rPr lang="he-IL" sz="2400" dirty="0" smtClean="0"/>
              <a:t>ממוצע עולמי-     20 לידות ל 1000.</a:t>
            </a:r>
          </a:p>
          <a:p>
            <a:pPr eaLnBrk="1" hangingPunct="1">
              <a:defRPr/>
            </a:pPr>
            <a:r>
              <a:rPr lang="he-IL" sz="2400" dirty="0" smtClean="0"/>
              <a:t>ישראל </a:t>
            </a:r>
            <a:r>
              <a:rPr lang="he-IL" sz="2400" dirty="0" err="1" smtClean="0"/>
              <a:t>–יוצאת</a:t>
            </a:r>
            <a:r>
              <a:rPr lang="he-IL" sz="2400" dirty="0" smtClean="0"/>
              <a:t> דופן </a:t>
            </a:r>
            <a:r>
              <a:rPr lang="he-IL" sz="2400" dirty="0" err="1" smtClean="0"/>
              <a:t>–רמת</a:t>
            </a:r>
            <a:r>
              <a:rPr lang="he-IL" sz="2400" dirty="0" smtClean="0"/>
              <a:t> פיתוח גבוהה ,אך גם הילודה גבוהה כמו במתפתחות ( בשל חרדים וערבים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mtClean="0"/>
              <a:t>מדדים דמוגרפיים-שעור תמותה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400" dirty="0" smtClean="0">
                <a:latin typeface="Guttman Haim" pitchFamily="2" charset="-79"/>
                <a:cs typeface="Guttman Haim" pitchFamily="2" charset="-79"/>
              </a:rPr>
              <a:t>שיעור תמותה </a:t>
            </a:r>
            <a:r>
              <a:rPr lang="he-IL" sz="2400" dirty="0" smtClean="0"/>
              <a:t>- מספר הנפטרים בשנה מסוימת לכל 1,000 תושבים.</a:t>
            </a:r>
          </a:p>
          <a:p>
            <a:pPr eaLnBrk="1" hangingPunct="1">
              <a:defRPr/>
            </a:pPr>
            <a:r>
              <a:rPr lang="he-IL" sz="2400" dirty="0" smtClean="0"/>
              <a:t>בארצות מתפתחות-שעור תמותה גבוה.</a:t>
            </a:r>
          </a:p>
          <a:p>
            <a:pPr eaLnBrk="1" hangingPunct="1">
              <a:defRPr/>
            </a:pPr>
            <a:r>
              <a:rPr lang="he-IL" sz="2400" dirty="0" smtClean="0"/>
              <a:t>גם בארצות מפותחות גבוה -בשל שעור הקשישים הגבוה. </a:t>
            </a:r>
          </a:p>
          <a:p>
            <a:pPr eaLnBrk="1" hangingPunct="1">
              <a:defRPr/>
            </a:pPr>
            <a:r>
              <a:rPr lang="he-IL" sz="2400" b="1" dirty="0" smtClean="0"/>
              <a:t>שעור תמותה </a:t>
            </a:r>
            <a:r>
              <a:rPr lang="he-IL" sz="2400" dirty="0" smtClean="0"/>
              <a:t>קשור ב </a:t>
            </a:r>
            <a:r>
              <a:rPr lang="he-IL" sz="2400" dirty="0" err="1" smtClean="0"/>
              <a:t>–רמת</a:t>
            </a:r>
            <a:r>
              <a:rPr lang="he-IL" sz="2400" dirty="0" smtClean="0"/>
              <a:t> הרפואה ,תנאי התברואה ,מלחמות וטרור, אסונות טבע , רעב.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תת מתפתחות-   13  ל 1000  </a:t>
            </a:r>
          </a:p>
          <a:p>
            <a:pPr eaLnBrk="1" hangingPunct="1">
              <a:defRPr/>
            </a:pPr>
            <a:r>
              <a:rPr lang="he-IL" sz="2400" dirty="0" smtClean="0"/>
              <a:t>מתפתחות –       8    ל 1000.</a:t>
            </a:r>
          </a:p>
          <a:p>
            <a:pPr eaLnBrk="1" hangingPunct="1">
              <a:defRPr/>
            </a:pPr>
            <a:r>
              <a:rPr lang="he-IL" sz="2400" dirty="0" smtClean="0"/>
              <a:t>מפותחות –       10   ל 1000</a:t>
            </a:r>
          </a:p>
          <a:p>
            <a:pPr eaLnBrk="1" hangingPunct="1">
              <a:defRPr/>
            </a:pPr>
            <a:endParaRPr lang="he-IL" sz="2400" dirty="0" smtClean="0"/>
          </a:p>
          <a:p>
            <a:pPr eaLnBrk="1" hangingPunct="1">
              <a:defRPr/>
            </a:pPr>
            <a:r>
              <a:rPr lang="he-IL" sz="2400" dirty="0" smtClean="0"/>
              <a:t>ממוצע עולמי – 8.2 מיתות ל 1000.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74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mtClean="0"/>
              <a:t>מדד דמוגרפי – תמותת תינוקות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400" b="1" dirty="0" smtClean="0">
                <a:cs typeface="+mj-cs"/>
              </a:rPr>
              <a:t>אחוז מקרי המוות של תינוקות בשנה הראשונה לחייהם, באוכלוסייה מסוימת ובתקופה מסוימת</a:t>
            </a:r>
            <a:r>
              <a:rPr lang="he-IL" sz="2400" dirty="0" smtClean="0"/>
              <a:t>. </a:t>
            </a:r>
          </a:p>
          <a:p>
            <a:pPr eaLnBrk="1" hangingPunct="1">
              <a:defRPr/>
            </a:pPr>
            <a:r>
              <a:rPr lang="he-IL" sz="2400" dirty="0" smtClean="0"/>
              <a:t>(נמדד גם במספר מקרי מוות לכל 1000 תינוקות).</a:t>
            </a:r>
          </a:p>
          <a:p>
            <a:pPr eaLnBrk="1" hangingPunct="1">
              <a:defRPr/>
            </a:pPr>
            <a:r>
              <a:rPr lang="he-IL" sz="2400" dirty="0" smtClean="0"/>
              <a:t>זהו מדד </a:t>
            </a:r>
            <a:r>
              <a:rPr lang="he-IL" sz="2400" b="1" dirty="0" smtClean="0"/>
              <a:t>המבטא היטב את רמת הפיתוח של המדינה</a:t>
            </a:r>
            <a:r>
              <a:rPr lang="he-IL" sz="2400" dirty="0" smtClean="0"/>
              <a:t>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תת מתפתחות –  מעל 100 תינוקות ל 1000 לידות חי.</a:t>
            </a:r>
          </a:p>
          <a:p>
            <a:pPr eaLnBrk="1" hangingPunct="1">
              <a:defRPr/>
            </a:pPr>
            <a:r>
              <a:rPr lang="he-IL" sz="2400" dirty="0" smtClean="0"/>
              <a:t>מפותחות –          מקרים בודדים ל 1000.</a:t>
            </a:r>
          </a:p>
          <a:p>
            <a:pPr eaLnBrk="1" hangingPunct="1">
              <a:defRPr/>
            </a:pPr>
            <a:r>
              <a:rPr lang="he-IL" sz="2400" dirty="0" smtClean="0"/>
              <a:t>מתפתחות –       בין  נתונים אלו , על פי רמת המדינה.</a:t>
            </a:r>
          </a:p>
          <a:p>
            <a:pPr eaLnBrk="1" hangingPunct="1">
              <a:defRPr/>
            </a:pP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84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mtClean="0"/>
              <a:t>מדד דמוגרפי – תוחלת חיים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400" dirty="0" smtClean="0">
                <a:latin typeface="Guttman Haim" pitchFamily="2" charset="-79"/>
                <a:cs typeface="Guttman Haim" pitchFamily="2" charset="-79"/>
              </a:rPr>
              <a:t>תוחלת חיים </a:t>
            </a:r>
            <a:r>
              <a:rPr lang="he-IL" sz="2400" dirty="0" smtClean="0"/>
              <a:t>- אורך החיים הממוצע הצפוי לאדם החי במקום מסוים. </a:t>
            </a:r>
          </a:p>
          <a:p>
            <a:pPr eaLnBrk="1" hangingPunct="1">
              <a:defRPr/>
            </a:pPr>
            <a:r>
              <a:rPr lang="he-IL" sz="2400" dirty="0" smtClean="0"/>
              <a:t>ככל שרמת החיים ורמת התזונה באותו מקום טובות יותר, ורמת שירותי ה</a:t>
            </a:r>
            <a:r>
              <a:rPr lang="he-IL" sz="2400" b="1" u="sng" dirty="0" smtClean="0">
                <a:solidFill>
                  <a:srgbClr val="FF0000"/>
                </a:solidFill>
              </a:rPr>
              <a:t>רפואה</a:t>
            </a:r>
            <a:r>
              <a:rPr lang="he-IL" sz="2400" dirty="0" smtClean="0"/>
              <a:t> וה</a:t>
            </a:r>
            <a:r>
              <a:rPr lang="he-IL" sz="2400" b="1" u="sng" dirty="0" smtClean="0">
                <a:solidFill>
                  <a:srgbClr val="FF0000"/>
                </a:solidFill>
              </a:rPr>
              <a:t>תברואה</a:t>
            </a:r>
            <a:r>
              <a:rPr lang="he-IL" sz="2400" dirty="0" smtClean="0"/>
              <a:t> גבוהה יותר, כן גדלה תוחלת החיים של האדם</a:t>
            </a:r>
            <a:r>
              <a:rPr lang="he-IL" dirty="0" smtClean="0"/>
              <a:t>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 :</a:t>
            </a:r>
          </a:p>
          <a:p>
            <a:pPr eaLnBrk="1" hangingPunct="1">
              <a:defRPr/>
            </a:pPr>
            <a:r>
              <a:rPr lang="he-IL" sz="2400" dirty="0" smtClean="0"/>
              <a:t>תת מתפתחות –    סביב גיל  50 ומטה.</a:t>
            </a:r>
          </a:p>
          <a:p>
            <a:pPr eaLnBrk="1" hangingPunct="1">
              <a:defRPr/>
            </a:pPr>
            <a:r>
              <a:rPr lang="he-IL" sz="2400" dirty="0" smtClean="0"/>
              <a:t>מפותחות –           סביב גיל  80 </a:t>
            </a:r>
          </a:p>
          <a:p>
            <a:pPr eaLnBrk="1" hangingPunct="1">
              <a:defRPr/>
            </a:pPr>
            <a:r>
              <a:rPr lang="he-IL" sz="2400" dirty="0" smtClean="0"/>
              <a:t>מתפתחות –            ביניהם.</a:t>
            </a:r>
          </a:p>
          <a:p>
            <a:pPr eaLnBrk="1" hangingPunct="1">
              <a:defRPr/>
            </a:pPr>
            <a:endParaRPr lang="he-IL" sz="2400" dirty="0" smtClean="0"/>
          </a:p>
          <a:p>
            <a:pPr eaLnBrk="1" hangingPunct="1">
              <a:defRPr/>
            </a:pPr>
            <a:r>
              <a:rPr lang="he-IL" sz="2400" dirty="0" smtClean="0"/>
              <a:t>ממוצע עולמי – 66.2.</a:t>
            </a:r>
          </a:p>
          <a:p>
            <a:pPr eaLnBrk="1" hangingPunct="1">
              <a:defRPr/>
            </a:pP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1945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00063" y="333375"/>
            <a:ext cx="8143875" cy="946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/>
              <a:t>תוחלת חיים. אורך החיים הממוצע הצפוי לאדם החי במקום מסוים , ביום היוולדו.  </a:t>
            </a:r>
            <a:endParaRPr lang="en-GB" sz="2800" b="1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971550" y="1639888"/>
          <a:ext cx="7561263" cy="5216525"/>
        </p:xfrm>
        <a:graphic>
          <a:graphicData uri="http://schemas.openxmlformats.org/presentationml/2006/ole">
            <p:oleObj spid="_x0000_s2050" name="תרשים" r:id="rId4" imgW="3686251" imgH="25432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192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cs typeface="+mn-cs"/>
              </a:rPr>
              <a:t>מדד מתחום החברה והרווחה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שעור בערות \ ידיעת קרוא וכתוב</a:t>
            </a:r>
            <a:endParaRPr lang="he-IL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/>
              <a:t>מדד הבודק את רמת השכלתם של תושבי המדינה</a:t>
            </a:r>
            <a:r>
              <a:rPr lang="he-IL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400" b="1" dirty="0" smtClean="0">
                <a:cs typeface="+mj-cs"/>
              </a:rPr>
              <a:t>הבערות בולמת כל התפתחות </a:t>
            </a:r>
            <a:r>
              <a:rPr lang="he-IL" sz="2400" dirty="0" smtClean="0"/>
              <a:t>אנושית,מדעית טכנולוגית.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400" dirty="0" smtClean="0"/>
              <a:t>בערות גבוהה – נחשלות. (ראה גם המפה בתמונה הבאה 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400" dirty="0" smtClean="0"/>
              <a:t>מדד זה אינו משקף את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sz="2400" dirty="0" smtClean="0"/>
              <a:t>    רמת ההשכלה במפותחות.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400" dirty="0" smtClean="0"/>
              <a:t>יחסית, נשים נבערות יותר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sz="2400" dirty="0" smtClean="0"/>
              <a:t>    בעולם.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400" dirty="0" smtClean="0"/>
              <a:t>הסיבות: מצוקה כלכלית,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sz="2400" dirty="0" smtClean="0"/>
              <a:t>     העדר חוק חינוך חובה,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sz="2400" dirty="0" smtClean="0"/>
              <a:t>     השפעת הדת.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00063" y="3209925"/>
          <a:ext cx="4286250" cy="3138488"/>
        </p:xfrm>
        <a:graphic>
          <a:graphicData uri="http://schemas.openxmlformats.org/presentationml/2006/ole">
            <p:oleObj spid="_x0000_s3074" name="תרשים" r:id="rId3" imgW="3686251" imgH="25432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6" grpId="0" build="p" animBg="1"/>
      <p:bldOleChart spid="30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4000" b="1" dirty="0" smtClean="0">
                <a:cs typeface="+mn-cs"/>
              </a:rPr>
              <a:t>   שעור אוריינות בעולם 2008 –</a:t>
            </a:r>
            <a:br>
              <a:rPr lang="he-IL" sz="4000" b="1" dirty="0" smtClean="0">
                <a:cs typeface="+mn-cs"/>
              </a:rPr>
            </a:br>
            <a:r>
              <a:rPr lang="he-IL" sz="4000" b="1" dirty="0" smtClean="0">
                <a:cs typeface="+mn-cs"/>
              </a:rPr>
              <a:t>   היכולת לקרוא ולכתוב שפה אחת</a:t>
            </a:r>
            <a:endParaRPr lang="he-IL" sz="4000" b="1" dirty="0">
              <a:cs typeface="+mn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pic>
        <p:nvPicPr>
          <p:cNvPr id="31746" name="Picture 2" descr="קובץ:World literacy map UNHD 2007 2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715500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14313" y="5072063"/>
            <a:ext cx="2143125" cy="1143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b="1" dirty="0">
                <a:solidFill>
                  <a:srgbClr val="FF0000"/>
                </a:solidFill>
              </a:rPr>
              <a:t>תת</a:t>
            </a:r>
          </a:p>
          <a:p>
            <a:pPr>
              <a:defRPr/>
            </a:pPr>
            <a:r>
              <a:rPr lang="he-IL" b="1" dirty="0">
                <a:solidFill>
                  <a:srgbClr val="FF0000"/>
                </a:solidFill>
              </a:rPr>
              <a:t>מתפתחות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313" y="4286250"/>
            <a:ext cx="2143125" cy="7858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b="1" dirty="0">
                <a:solidFill>
                  <a:schemeClr val="tx1"/>
                </a:solidFill>
              </a:rPr>
              <a:t>מתפתחות</a:t>
            </a:r>
            <a:endParaRPr lang="he-IL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2875" y="3929063"/>
            <a:ext cx="2214563" cy="357187"/>
          </a:xfrm>
          <a:prstGeom prst="roundRect">
            <a:avLst/>
          </a:prstGeom>
          <a:noFill/>
          <a:ln w="38100">
            <a:solidFill>
              <a:srgbClr val="1FE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b="1" dirty="0">
                <a:solidFill>
                  <a:schemeClr val="tx2">
                    <a:lumMod val="50000"/>
                  </a:schemeClr>
                </a:solidFill>
              </a:rPr>
              <a:t> מפותחות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14313" y="214313"/>
          <a:ext cx="7143750" cy="5226050"/>
        </p:xfrm>
        <a:graphic>
          <a:graphicData uri="http://schemas.openxmlformats.org/presentationml/2006/ole">
            <p:oleObj spid="_x0000_s4098" name="תרשים" r:id="rId4" imgW="4267200" imgH="3219602" progId="Excel.Sheet.8">
              <p:embed/>
            </p:oleObj>
          </a:graphicData>
        </a:graphic>
      </p:graphicFrame>
      <p:pic>
        <p:nvPicPr>
          <p:cNvPr id="6147" name="Picture 5" descr="MCj041602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1214438"/>
            <a:ext cx="1785937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57188" y="5643563"/>
            <a:ext cx="8358187" cy="83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/>
              <a:t>ככל שרמת הרפואה מפותחת יותר, גם הפריון בעבודה גבוה יותר ומגדיל את ההכנסה. למדינה יש משאבים להשקעה בבריאות</a:t>
            </a:r>
            <a:r>
              <a:rPr lang="he-IL" sz="2400" dirty="0">
                <a:solidFill>
                  <a:schemeClr val="accent2"/>
                </a:solidFill>
              </a:rPr>
              <a:t>.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תמונה 9" descr="Benes_slide_05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-53975"/>
            <a:ext cx="9310687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Benes_slide_05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תמונה 11" descr="pict_slide_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714375"/>
            <a:ext cx="72151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142875"/>
            <a:ext cx="82153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he-IL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Reforma" pitchFamily="2" charset="-79"/>
              </a:rPr>
              <a:t>רמת מינוע</a:t>
            </a:r>
          </a:p>
          <a:p>
            <a:pPr>
              <a:lnSpc>
                <a:spcPts val="3000"/>
              </a:lnSpc>
              <a:defRPr/>
            </a:pPr>
            <a:r>
              <a:rPr lang="he-IL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Reforma" pitchFamily="2" charset="-79"/>
              </a:rPr>
              <a:t>(מספר כלי רכב ל-1,000 תושבים)</a:t>
            </a:r>
            <a:endParaRPr 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Reform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4000" dirty="0">
                <a:solidFill>
                  <a:schemeClr val="accent2"/>
                </a:solidFill>
                <a:cs typeface="David" pitchFamily="2" charset="-79"/>
              </a:rPr>
              <a:t>      </a:t>
            </a:r>
            <a:r>
              <a:rPr lang="he-IL" sz="4000" dirty="0">
                <a:cs typeface="David" pitchFamily="2" charset="-79"/>
              </a:rPr>
              <a:t>אינדקס המדד המשולב</a:t>
            </a:r>
            <a:endParaRPr lang="en-GB" sz="4000" dirty="0">
              <a:cs typeface="David" pitchFamily="2" charset="-79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00063" y="1000125"/>
            <a:ext cx="8001000" cy="1384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/>
              <a:t>מדד שעל פיו נקבעת הרמה הכלכלית חברתית של כל מדינה , ונקבע מקומה בין מדינות העולם בסולם דירוג הנע בין 0 ל 1    </a:t>
            </a:r>
            <a:r>
              <a:rPr lang="he-IL" sz="2800" dirty="0">
                <a:solidFill>
                  <a:schemeClr val="accent2"/>
                </a:solidFill>
                <a:cs typeface="David" pitchFamily="2" charset="-79"/>
              </a:rPr>
              <a:t>. </a:t>
            </a:r>
            <a:endParaRPr lang="en-GB" sz="2800" dirty="0">
              <a:solidFill>
                <a:schemeClr val="accent2"/>
              </a:solidFill>
              <a:cs typeface="David" pitchFamily="2" charset="-79"/>
            </a:endParaRPr>
          </a:p>
        </p:txBody>
      </p:sp>
      <p:pic>
        <p:nvPicPr>
          <p:cNvPr id="20488" name="Picture 8" descr="תמונה:UN Human Development Report 2007 (1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3000375"/>
            <a:ext cx="78771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2938" y="2428875"/>
            <a:ext cx="7643812" cy="4619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ln>
                  <a:solidFill>
                    <a:srgbClr val="A0F418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ירוק : מפותחות </a:t>
            </a:r>
            <a:r>
              <a:rPr lang="he-IL" sz="2400" dirty="0">
                <a:solidFill>
                  <a:schemeClr val="hlink"/>
                </a:solidFill>
              </a:rPr>
              <a:t>.   </a:t>
            </a:r>
            <a:r>
              <a:rPr lang="he-IL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צהוב: מתפתחות</a:t>
            </a:r>
            <a:r>
              <a:rPr lang="he-IL" sz="2400" dirty="0">
                <a:solidFill>
                  <a:schemeClr val="tx2"/>
                </a:solidFill>
              </a:rPr>
              <a:t>.      </a:t>
            </a: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כתום: תת- מפותח</a:t>
            </a:r>
            <a:r>
              <a:rPr lang="he-IL" sz="2400" dirty="0">
                <a:solidFill>
                  <a:srgbClr val="FF9900"/>
                </a:solidFill>
              </a:rPr>
              <a:t>.</a:t>
            </a:r>
            <a:endParaRPr lang="en-GB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4000" b="1" dirty="0">
                <a:solidFill>
                  <a:srgbClr val="FF0000"/>
                </a:solidFill>
              </a:rPr>
              <a:t>מדדים לרמת פיתוח של מדינות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57813" y="1000125"/>
            <a:ext cx="338455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chemeClr val="tx2">
                    <a:lumMod val="75000"/>
                  </a:schemeClr>
                </a:solidFill>
                <a:cs typeface="David" pitchFamily="2" charset="-79"/>
              </a:rPr>
              <a:t>א. מדדים כלכליים</a:t>
            </a:r>
            <a:r>
              <a:rPr lang="he-IL" sz="2800" dirty="0">
                <a:solidFill>
                  <a:schemeClr val="accent2"/>
                </a:solidFill>
                <a:cs typeface="David" pitchFamily="2" charset="-79"/>
              </a:rPr>
              <a:t>.  </a:t>
            </a:r>
            <a:endParaRPr lang="en-GB" sz="2800" dirty="0">
              <a:solidFill>
                <a:schemeClr val="accent2"/>
              </a:solidFill>
              <a:cs typeface="David" pitchFamily="2" charset="-79"/>
            </a:endParaRPr>
          </a:p>
        </p:txBody>
      </p:sp>
      <p:pic>
        <p:nvPicPr>
          <p:cNvPr id="2054" name="Picture 6" descr="j02832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071563"/>
            <a:ext cx="1323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500688" y="2928938"/>
            <a:ext cx="3384550" cy="519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rgbClr val="C00000"/>
                </a:solidFill>
                <a:cs typeface="David" pitchFamily="2" charset="-79"/>
              </a:rPr>
              <a:t>ב. מדדים </a:t>
            </a:r>
            <a:r>
              <a:rPr lang="he-IL" sz="2800" b="1" dirty="0" err="1">
                <a:solidFill>
                  <a:srgbClr val="C00000"/>
                </a:solidFill>
                <a:cs typeface="David" pitchFamily="2" charset="-79"/>
              </a:rPr>
              <a:t>דמוגרפיים</a:t>
            </a:r>
            <a:r>
              <a:rPr lang="he-IL" sz="2800" b="1" dirty="0">
                <a:solidFill>
                  <a:srgbClr val="C00000"/>
                </a:solidFill>
                <a:cs typeface="David" pitchFamily="2" charset="-79"/>
              </a:rPr>
              <a:t>.</a:t>
            </a:r>
            <a:endParaRPr lang="en-GB" sz="2800" b="1" dirty="0">
              <a:solidFill>
                <a:srgbClr val="C00000"/>
              </a:solidFill>
              <a:cs typeface="David" pitchFamily="2" charset="-79"/>
            </a:endParaRPr>
          </a:p>
        </p:txBody>
      </p:sp>
      <p:pic>
        <p:nvPicPr>
          <p:cNvPr id="2056" name="Picture 8" descr="j0216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420938"/>
            <a:ext cx="1127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715000" y="4429125"/>
            <a:ext cx="3095625" cy="519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מדדי</a:t>
            </a:r>
            <a:r>
              <a:rPr lang="he-IL" sz="2800" b="1" dirty="0">
                <a:solidFill>
                  <a:srgbClr val="C00000"/>
                </a:solidFill>
                <a:cs typeface="David" pitchFamily="2" charset="-79"/>
              </a:rPr>
              <a:t> </a:t>
            </a:r>
            <a:r>
              <a:rPr lang="he-I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חברה ורווחה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2060" name="Picture 12" descr="MCj042809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076700"/>
            <a:ext cx="11509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148263" y="5734050"/>
            <a:ext cx="3816350" cy="946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cs typeface="David" pitchFamily="2" charset="-79"/>
              </a:rPr>
              <a:t>מדדי תשתיות, תקשורת וטכנולוגיה</a:t>
            </a:r>
            <a:endParaRPr lang="en-GB" sz="2800" b="1" dirty="0">
              <a:solidFill>
                <a:schemeClr val="accent4">
                  <a:lumMod val="50000"/>
                </a:schemeClr>
              </a:solidFill>
              <a:cs typeface="David" pitchFamily="2" charset="-79"/>
            </a:endParaRPr>
          </a:p>
        </p:txBody>
      </p:sp>
      <p:pic>
        <p:nvPicPr>
          <p:cNvPr id="2063" name="Picture 15" descr="MCj042842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545138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85750" y="4071938"/>
            <a:ext cx="3024188" cy="519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cs typeface="David" pitchFamily="2" charset="-79"/>
              </a:rPr>
              <a:t>אומדן פיתוח אנושי</a:t>
            </a:r>
            <a:endParaRPr lang="en-GB" sz="2800" b="1" dirty="0">
              <a:solidFill>
                <a:schemeClr val="accent4">
                  <a:lumMod val="50000"/>
                </a:schemeClr>
              </a:solidFill>
              <a:cs typeface="David" pitchFamily="2" charset="-79"/>
            </a:endParaRPr>
          </a:p>
        </p:txBody>
      </p:sp>
      <p:pic>
        <p:nvPicPr>
          <p:cNvPr id="2065" name="Picture 17" descr="MCj042841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4786313"/>
            <a:ext cx="1930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9" grpId="0" animBg="1"/>
      <p:bldP spid="2061" grpId="0" animBg="1"/>
      <p:bldP spid="20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71500" y="188913"/>
            <a:ext cx="7929563" cy="3970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/>
              <a:t>המדד  המשולב -</a:t>
            </a:r>
            <a:r>
              <a:rPr lang="he-IL" sz="2800" dirty="0">
                <a:cs typeface="David" pitchFamily="2" charset="-79"/>
              </a:rPr>
              <a:t>מורכב משלושה גורמים משולבים:</a:t>
            </a:r>
          </a:p>
          <a:p>
            <a:pPr>
              <a:spcBef>
                <a:spcPct val="50000"/>
              </a:spcBef>
              <a:defRPr/>
            </a:pPr>
            <a:r>
              <a:rPr lang="he-IL" sz="2800" b="1" dirty="0">
                <a:cs typeface="David" pitchFamily="2" charset="-79"/>
              </a:rPr>
              <a:t>רמת השכלה</a:t>
            </a:r>
            <a:r>
              <a:rPr lang="he-IL" sz="2800" dirty="0">
                <a:cs typeface="David" pitchFamily="2" charset="-79"/>
              </a:rPr>
              <a:t>: אחוז התושבים מעל גיל 15 היודעים קרוא וכתוב.</a:t>
            </a:r>
          </a:p>
          <a:p>
            <a:pPr>
              <a:spcBef>
                <a:spcPct val="50000"/>
              </a:spcBef>
              <a:defRPr/>
            </a:pPr>
            <a:r>
              <a:rPr lang="he-IL" sz="2800" b="1" dirty="0">
                <a:cs typeface="David" pitchFamily="2" charset="-79"/>
              </a:rPr>
              <a:t>רמת חיים</a:t>
            </a:r>
            <a:r>
              <a:rPr lang="he-IL" sz="2800" dirty="0">
                <a:cs typeface="David" pitchFamily="2" charset="-79"/>
              </a:rPr>
              <a:t>: לפי </a:t>
            </a:r>
            <a:r>
              <a:rPr lang="he-IL" sz="2800" dirty="0" err="1">
                <a:cs typeface="David" pitchFamily="2" charset="-79"/>
              </a:rPr>
              <a:t>התמ"ג</a:t>
            </a:r>
            <a:r>
              <a:rPr lang="he-IL" sz="2800" dirty="0">
                <a:cs typeface="David" pitchFamily="2" charset="-79"/>
              </a:rPr>
              <a:t> לנפש.</a:t>
            </a:r>
          </a:p>
          <a:p>
            <a:pPr>
              <a:spcBef>
                <a:spcPct val="50000"/>
              </a:spcBef>
              <a:defRPr/>
            </a:pPr>
            <a:r>
              <a:rPr lang="he-IL" sz="2800" b="1" dirty="0">
                <a:cs typeface="David" pitchFamily="2" charset="-79"/>
              </a:rPr>
              <a:t>תוחלת חיים</a:t>
            </a:r>
            <a:r>
              <a:rPr lang="he-IL" sz="2800" dirty="0">
                <a:cs typeface="David" pitchFamily="2" charset="-79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he-IL" sz="2800" dirty="0">
                <a:cs typeface="David" pitchFamily="2" charset="-79"/>
              </a:rPr>
              <a:t>שלושת המדדים  הנ"ל  משוקללים, ומדינות העולם מחולקות לשלוש קבוצות.</a:t>
            </a:r>
            <a:endParaRPr lang="en-GB" sz="2800" dirty="0">
              <a:cs typeface="David" pitchFamily="2" charset="-79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1500" y="4214813"/>
            <a:ext cx="7929563" cy="2462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dirty="0">
                <a:cs typeface="David" pitchFamily="2" charset="-79"/>
              </a:rPr>
              <a:t>מדינות תת מפותחות.</a:t>
            </a:r>
          </a:p>
          <a:p>
            <a:pPr>
              <a:spcBef>
                <a:spcPct val="50000"/>
              </a:spcBef>
              <a:defRPr/>
            </a:pPr>
            <a:r>
              <a:rPr lang="he-IL" sz="2800" dirty="0">
                <a:cs typeface="David" pitchFamily="2" charset="-79"/>
              </a:rPr>
              <a:t>מדינות  מתפתחות.</a:t>
            </a:r>
          </a:p>
          <a:p>
            <a:pPr>
              <a:spcBef>
                <a:spcPct val="50000"/>
              </a:spcBef>
              <a:defRPr/>
            </a:pPr>
            <a:r>
              <a:rPr lang="he-IL" sz="2800" dirty="0">
                <a:cs typeface="David" pitchFamily="2" charset="-79"/>
              </a:rPr>
              <a:t>מדינות מפותחות. </a:t>
            </a:r>
          </a:p>
          <a:p>
            <a:pPr>
              <a:spcBef>
                <a:spcPct val="50000"/>
              </a:spcBef>
              <a:defRPr/>
            </a:pPr>
            <a:endParaRPr lang="en-GB" sz="2800" dirty="0">
              <a:cs typeface="David" pitchFamily="2" charset="-79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58950" y="6000750"/>
            <a:ext cx="532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>
                <a:cs typeface="David" pitchFamily="2" charset="-79"/>
              </a:rPr>
              <a:t>ישראל ניצבה במקום  ה23 בשנת 2004. </a:t>
            </a:r>
            <a:endParaRPr lang="en-GB" sz="2800" b="1"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001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he-IL" b="1" dirty="0" smtClean="0"/>
              <a:t>שעור המחשבים באוכלוסייה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85775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800" dirty="0" smtClean="0">
                <a:cs typeface="+mj-cs"/>
              </a:rPr>
              <a:t>מדד הבודק את מספר המחשבים האישיים במדינה, לכל 1000 נפש</a:t>
            </a:r>
            <a:r>
              <a:rPr lang="he-IL" dirty="0" smtClean="0"/>
              <a:t>.</a:t>
            </a:r>
          </a:p>
          <a:p>
            <a:pPr eaLnBrk="1" hangingPunct="1">
              <a:defRPr/>
            </a:pPr>
            <a:r>
              <a:rPr lang="he-IL" sz="2400" dirty="0" smtClean="0"/>
              <a:t>המדד בודק את </a:t>
            </a:r>
            <a:r>
              <a:rPr lang="he-IL" sz="2400" b="1" dirty="0" smtClean="0"/>
              <a:t>רמת הפיתוח הטכנולוגי </a:t>
            </a:r>
            <a:r>
              <a:rPr lang="he-IL" sz="2400" b="1" dirty="0" err="1" smtClean="0"/>
              <a:t>–כלכלי</a:t>
            </a:r>
            <a:r>
              <a:rPr lang="he-IL" sz="2400" b="1" dirty="0" smtClean="0"/>
              <a:t> במדינה</a:t>
            </a:r>
            <a:r>
              <a:rPr lang="he-IL" sz="2400" dirty="0" smtClean="0"/>
              <a:t>.</a:t>
            </a:r>
          </a:p>
          <a:p>
            <a:pPr eaLnBrk="1" hangingPunct="1">
              <a:defRPr/>
            </a:pPr>
            <a:r>
              <a:rPr lang="he-IL" sz="2400" dirty="0" smtClean="0"/>
              <a:t>המחשב מאפיין מדינות בעלות רמת חיים גבוהה ,השכלה והכנסה גבוהה.</a:t>
            </a:r>
          </a:p>
          <a:p>
            <a:pPr eaLnBrk="1" hangingPunct="1">
              <a:defRPr/>
            </a:pPr>
            <a:r>
              <a:rPr lang="he-IL" sz="2400" dirty="0" smtClean="0"/>
              <a:t>מהפכת המידע </a:t>
            </a:r>
            <a:r>
              <a:rPr lang="he-IL" sz="2400" dirty="0" err="1" smtClean="0"/>
              <a:t>הדיגיטלי</a:t>
            </a:r>
            <a:r>
              <a:rPr lang="he-IL" sz="2400" dirty="0" smtClean="0"/>
              <a:t> יצרה פער גדול בין מדינות בכל הנוגע לתשתיות,להשכלה ,שימוש בטכנולוגיות חדישות </a:t>
            </a:r>
            <a:r>
              <a:rPr lang="he-IL" sz="2400" dirty="0" err="1" smtClean="0"/>
              <a:t>וכו</a:t>
            </a:r>
            <a:r>
              <a:rPr lang="he-IL" sz="2400" dirty="0" smtClean="0"/>
              <a:t>'.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תת מתפתחות –    </a:t>
            </a:r>
            <a:r>
              <a:rPr lang="he-IL" sz="2400" b="1" dirty="0" smtClean="0"/>
              <a:t>בודדים</a:t>
            </a:r>
            <a:r>
              <a:rPr lang="he-IL" sz="2400" dirty="0" smtClean="0"/>
              <a:t>   ל 1000</a:t>
            </a:r>
          </a:p>
          <a:p>
            <a:pPr eaLnBrk="1" hangingPunct="1">
              <a:defRPr/>
            </a:pPr>
            <a:r>
              <a:rPr lang="he-IL" sz="2400" dirty="0" smtClean="0"/>
              <a:t>מתפתחות-             </a:t>
            </a:r>
            <a:r>
              <a:rPr lang="he-IL" sz="2400" b="1" dirty="0" smtClean="0"/>
              <a:t>עשרות</a:t>
            </a:r>
            <a:r>
              <a:rPr lang="he-IL" sz="2400" dirty="0" smtClean="0"/>
              <a:t>   ל 1000</a:t>
            </a:r>
          </a:p>
          <a:p>
            <a:pPr eaLnBrk="1" hangingPunct="1">
              <a:defRPr/>
            </a:pPr>
            <a:r>
              <a:rPr lang="he-IL" sz="2400" dirty="0" smtClean="0"/>
              <a:t>מפותחות –           </a:t>
            </a:r>
            <a:r>
              <a:rPr lang="he-IL" sz="2400" b="1" dirty="0" smtClean="0"/>
              <a:t>80%   ומעלה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שעור האנשים המחוברים לאינטרנט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01050" cy="45545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e-IL" sz="2400" smtClean="0"/>
              <a:t>מדד הבודק בעקיפין את קיומם של תשתיות תקשורת ושירותים מתוחכמים שונים.</a:t>
            </a:r>
          </a:p>
          <a:p>
            <a:pPr eaLnBrk="1" hangingPunct="1"/>
            <a:r>
              <a:rPr lang="he-IL" sz="2400" smtClean="0"/>
              <a:t>שעור המשתמשים מושפע מגורמים חברתיים, תרבותיים,פוליטיים וגם אידיאולוגיים.</a:t>
            </a:r>
          </a:p>
          <a:p>
            <a:pPr eaLnBrk="1" hangingPunct="1"/>
            <a:r>
              <a:rPr lang="he-IL" sz="2400" smtClean="0"/>
              <a:t>גבולות המדד:</a:t>
            </a:r>
          </a:p>
          <a:p>
            <a:pPr eaLnBrk="1" hangingPunct="1"/>
            <a:r>
              <a:rPr lang="he-IL" sz="2400" smtClean="0"/>
              <a:t>תת מתפתחות –  עד 2%</a:t>
            </a:r>
          </a:p>
          <a:p>
            <a:pPr eaLnBrk="1" hangingPunct="1"/>
            <a:r>
              <a:rPr lang="he-IL" sz="2400" smtClean="0"/>
              <a:t>מפותחות –             90% ומעלה</a:t>
            </a:r>
          </a:p>
          <a:p>
            <a:pPr eaLnBrk="1" hangingPunct="1"/>
            <a:endParaRPr lang="he-IL" sz="2400" smtClean="0"/>
          </a:p>
          <a:p>
            <a:pPr eaLnBrk="1" hangingPunct="1"/>
            <a:r>
              <a:rPr lang="he-IL" sz="2400" b="1" smtClean="0"/>
              <a:t>אחוז משתמשים עולמי – 12.7%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85750" y="3286125"/>
            <a:ext cx="4143375" cy="2708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איסלנד   772              ארגנטינה 133 </a:t>
            </a:r>
          </a:p>
          <a:p>
            <a:pPr>
              <a:spcBef>
                <a:spcPct val="50000"/>
              </a:spcBef>
            </a:pPr>
            <a:r>
              <a:rPr lang="he-IL" sz="2000" b="1"/>
              <a:t>קנדה     626               תורכיה    142 </a:t>
            </a:r>
          </a:p>
          <a:p>
            <a:pPr>
              <a:spcBef>
                <a:spcPct val="50000"/>
              </a:spcBef>
            </a:pPr>
            <a:r>
              <a:rPr lang="he-IL" sz="2000" b="1"/>
              <a:t>איטליה  501                סין         73 </a:t>
            </a:r>
          </a:p>
          <a:p>
            <a:pPr>
              <a:spcBef>
                <a:spcPct val="50000"/>
              </a:spcBef>
            </a:pPr>
            <a:r>
              <a:rPr lang="he-IL" sz="2000" b="1"/>
              <a:t>ישראל   471                אינדונזיה  67 </a:t>
            </a:r>
          </a:p>
          <a:p>
            <a:pPr>
              <a:spcBef>
                <a:spcPct val="50000"/>
              </a:spcBef>
            </a:pPr>
            <a:r>
              <a:rPr lang="he-IL" sz="2000" b="1"/>
              <a:t>קרואטיה 293               קניה       45</a:t>
            </a:r>
          </a:p>
          <a:p>
            <a:pPr>
              <a:spcBef>
                <a:spcPct val="50000"/>
              </a:spcBef>
            </a:pPr>
            <a:r>
              <a:rPr lang="he-IL" sz="2000" b="1"/>
              <a:t>                                   ניג</a:t>
            </a:r>
            <a:r>
              <a:rPr lang="en-US" sz="2000" b="1"/>
              <a:t>'</a:t>
            </a:r>
            <a:r>
              <a:rPr lang="he-IL" sz="2000" b="1"/>
              <a:t>ר         2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5603" grpId="0" build="p" animBg="1"/>
      <p:bldP spid="2560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34778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b="1" dirty="0" smtClean="0"/>
              <a:t>מדדים נוספים להשוואה – שכבר למדנו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solidFill>
            <a:srgbClr val="A0F418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e-IL" sz="2800" b="1" smtClean="0"/>
              <a:t>מודל המעבר הדמוגרפי</a:t>
            </a:r>
          </a:p>
          <a:p>
            <a:pPr eaLnBrk="1" hangingPunct="1"/>
            <a:r>
              <a:rPr lang="he-IL" sz="2800" b="1" smtClean="0"/>
              <a:t>פירמידת מין \ גיל</a:t>
            </a:r>
          </a:p>
          <a:p>
            <a:pPr eaLnBrk="1" hangingPunct="1"/>
            <a:r>
              <a:rPr lang="he-IL" sz="2800" b="1" smtClean="0"/>
              <a:t>שעור הריבוי הטבעי בעולם המתפתח</a:t>
            </a:r>
          </a:p>
          <a:p>
            <a:pPr eaLnBrk="1" hangingPunct="1"/>
            <a:r>
              <a:rPr lang="he-IL" sz="2800" b="1" smtClean="0"/>
              <a:t>המדרג העירוני- ("עיר ראשה" וכו')</a:t>
            </a:r>
          </a:p>
          <a:p>
            <a:pPr eaLnBrk="1" hangingPunct="1"/>
            <a:r>
              <a:rPr lang="he-IL" sz="2800" b="1" smtClean="0"/>
              <a:t>רמת תזונה וצריכת קלוריות –</a:t>
            </a:r>
          </a:p>
          <a:p>
            <a:pPr eaLnBrk="1" hangingPunct="1"/>
            <a:r>
              <a:rPr lang="he-IL" sz="2800" b="1" smtClean="0"/>
              <a:t>מבנה היצוא – (מוצרים ראשוניים או מוגמרים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662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380" y="1000125"/>
          <a:ext cx="8199120" cy="327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2206"/>
                <a:gridCol w="2738457"/>
                <a:gridCol w="2738457"/>
              </a:tblGrid>
              <a:tr h="379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קריטריון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עולם ראשון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עולם שלישי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9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תוחלת חיים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גבוהה, גיל 80 ומעלה.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נמוכה 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9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ריבוי טבעי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נמוך ואפילו שלילי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 מעל % 3 בשנה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9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הכנסה לנפש בדולרים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נמוכה מאד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49856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מספר רופאים באוכלוסייה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גבוה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נמוך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9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>
                          <a:latin typeface="Arial"/>
                          <a:ea typeface="Times New Roman"/>
                          <a:cs typeface="David"/>
                        </a:rPr>
                        <a:t>צריכת אנרגיה לנפש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גבוהה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נמוכה מאד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49856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צריכת קלוריות יומית לנפש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מעל 3000  </a:t>
                      </a: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קלוריות ליום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מתחת ל2000 קלוריות ליום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911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04" y="4000500"/>
          <a:ext cx="8215371" cy="2702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38457"/>
                <a:gridCol w="2738457"/>
                <a:gridCol w="2738457"/>
              </a:tblGrid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רמת </a:t>
                      </a:r>
                      <a:r>
                        <a:rPr lang="he-IL" sz="2000" b="1" dirty="0" err="1">
                          <a:latin typeface="Arial"/>
                          <a:ea typeface="Times New Roman"/>
                          <a:cs typeface="David"/>
                        </a:rPr>
                        <a:t>מינוע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   גבוהה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נמוכה מאד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>
                          <a:latin typeface="Arial"/>
                          <a:ea typeface="Times New Roman"/>
                          <a:cs typeface="David"/>
                        </a:rPr>
                        <a:t>% המועסקים בחקלאות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 נמוך </a:t>
                      </a: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מאד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% המועסקים בסקטור 4, 5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גבוה/ מאפייני חברה פוסט מודרנית.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מרבית המועסקים בסקטורים 1, 2, 3.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>
                          <a:latin typeface="Arial"/>
                          <a:ea typeface="Times New Roman"/>
                          <a:cs typeface="David"/>
                        </a:rPr>
                        <a:t>מרכיבי היצוא  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יצוא של מוצרים מוגמרים ברמה גבוהה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יצוא של חומרי גלם בלתי מעובדים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>
                          <a:latin typeface="Arial"/>
                          <a:ea typeface="Times New Roman"/>
                          <a:cs typeface="David"/>
                        </a:rPr>
                        <a:t>תוצר לאומי גולמי לנפש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נמוך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% עירוניים באוכלוסייה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גבוה, מעל % 80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נמוך, מתחת ל % 50 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00063" y="285750"/>
            <a:ext cx="8215312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357188" y="214313"/>
            <a:ext cx="84296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FF0000"/>
                </a:solidFill>
              </a:rPr>
              <a:t>השוואה בין מדינות העולם הראשון לעולם השלישי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2882" y="1397000"/>
          <a:ext cx="7929618" cy="52467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3206"/>
                <a:gridCol w="2643206"/>
                <a:gridCol w="2643206"/>
              </a:tblGrid>
              <a:tr h="61575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קריטריון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עולם ראשון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עולם שלישי</a:t>
                      </a: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61575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צורת השלטון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דמוקרטיה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בדר"כ מדינות לא דמוקרטיות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4682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רמת השכלה 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גבוהה, % אקדמאים גבוה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נמוכה </a:t>
                      </a: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,הרבה </a:t>
                      </a:r>
                      <a:r>
                        <a:rPr lang="he-IL" sz="2000" dirty="0" err="1">
                          <a:latin typeface="Arial"/>
                          <a:ea typeface="Times New Roman"/>
                          <a:cs typeface="David"/>
                        </a:rPr>
                        <a:t>אנאלפבתים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61575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% אבטלה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נמוכה, פחות מ%  10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אבטלה גבוהה בסביבות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 % 20 ויותר. 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61575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>
                          <a:latin typeface="Arial"/>
                          <a:ea typeface="Times New Roman"/>
                          <a:cs typeface="David"/>
                        </a:rPr>
                        <a:t>רמת שירותים הניתנת ע"י המדינה 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גבוהה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>
                          <a:latin typeface="Arial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92362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2000" b="1" dirty="0" smtClean="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latin typeface="Arial"/>
                          <a:ea typeface="Times New Roman"/>
                          <a:cs typeface="David"/>
                        </a:rPr>
                        <a:t>התפלגות </a:t>
                      </a: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הגילאים באוכלוסייה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2000" dirty="0" smtClean="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אוכלוסייה </a:t>
                      </a: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מזדקנת 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אוכלוסיה  צעירה. כמעט חצי </a:t>
                      </a:r>
                      <a:r>
                        <a:rPr lang="he-IL" sz="2000" dirty="0" err="1">
                          <a:latin typeface="Arial"/>
                          <a:ea typeface="Times New Roman"/>
                          <a:cs typeface="David"/>
                        </a:rPr>
                        <a:t>מהאוכלוסיה</a:t>
                      </a: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 הם ילדים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92362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2000" b="1" dirty="0" smtClean="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latin typeface="Arial"/>
                          <a:ea typeface="Times New Roman"/>
                          <a:cs typeface="David"/>
                        </a:rPr>
                        <a:t>רמת </a:t>
                      </a: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פיתוח במדינה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2000" dirty="0" smtClean="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Arial"/>
                          <a:ea typeface="Times New Roman"/>
                          <a:cs typeface="David"/>
                        </a:rPr>
                        <a:t>הגלעין </a:t>
                      </a: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והשוליים מפותחים באותה מידה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דגם </a:t>
                      </a:r>
                      <a:r>
                        <a:rPr lang="he-IL" sz="2000" b="1" dirty="0">
                          <a:latin typeface="Arial"/>
                          <a:ea typeface="Times New Roman"/>
                          <a:cs typeface="David"/>
                        </a:rPr>
                        <a:t>גלעין מול שוליים</a:t>
                      </a:r>
                      <a:endParaRPr lang="en-US" sz="2000" b="1" dirty="0"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Arial"/>
                          <a:ea typeface="Times New Roman"/>
                          <a:cs typeface="David"/>
                        </a:rPr>
                        <a:t>גלעין מפותח יחסית, פריפריה נחשלת</a:t>
                      </a:r>
                      <a:endParaRPr lang="en-US" sz="20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4682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1500" y="357188"/>
            <a:ext cx="81438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FF0000"/>
                </a:solidFill>
              </a:rPr>
              <a:t>השוואה בין מדינות העולם הראשון לעולם השלישי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13" name="Group 85"/>
          <p:cNvGraphicFramePr>
            <a:graphicFrameLocks noGrp="1"/>
          </p:cNvGraphicFramePr>
          <p:nvPr/>
        </p:nvGraphicFramePr>
        <p:xfrm>
          <a:off x="1115987" y="246063"/>
          <a:ext cx="7385076" cy="6408331"/>
        </p:xfrm>
        <a:graphic>
          <a:graphicData uri="http://schemas.openxmlformats.org/drawingml/2006/table">
            <a:tbl>
              <a:tblPr rtl="1"/>
              <a:tblGrid>
                <a:gridCol w="1476383"/>
                <a:gridCol w="1477964"/>
                <a:gridCol w="1476383"/>
                <a:gridCol w="1477963"/>
                <a:gridCol w="1476383"/>
              </a:tblGrid>
              <a:tr h="1495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דוגמאות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מקום בדירוג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מדינה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תוחלת חיים 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%יודעי קרוא וכתוב- בוגרים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תמ"ג לנפש $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נורבגיה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79.6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100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38,454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53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יפן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82.2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100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29,251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23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ישראל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80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97.1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24,382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37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פולין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74.6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100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12,974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65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רוסיה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65.2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99.4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9.902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81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סין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71.9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90.9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5,896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134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פקיסטן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63.4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49.9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2,225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6453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159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ניג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'</a:t>
                      </a: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ר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43.4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67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1,154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657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165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זמביה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37.7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68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avid" pitchFamily="2" charset="-79"/>
                        </a:rPr>
                        <a:t>943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avid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9844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5219700" y="476250"/>
            <a:ext cx="3781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Tx/>
              <a:buAutoNum type="arabicPeriod"/>
            </a:pPr>
            <a:r>
              <a:rPr lang="he-IL" sz="2800">
                <a:ea typeface="Times New Roman" pitchFamily="18" charset="0"/>
                <a:cs typeface="David" pitchFamily="2" charset="-79"/>
              </a:rPr>
              <a:t>  רמת פיתוח של מדינות:</a:t>
            </a:r>
            <a:endParaRPr lang="en-US" sz="2800">
              <a:ea typeface="Times New Roman" pitchFamily="18" charset="0"/>
              <a:cs typeface="David" pitchFamily="2" charset="-79"/>
            </a:endParaRPr>
          </a:p>
          <a:p>
            <a:pPr algn="l" rtl="0" eaLnBrk="0" hangingPunct="0"/>
            <a:endParaRPr lang="en-US">
              <a:ea typeface="Times New Roman" pitchFamily="18" charset="0"/>
              <a:cs typeface="David" pitchFamily="2" charset="-79"/>
            </a:endParaRPr>
          </a:p>
        </p:txBody>
      </p:sp>
      <p:graphicFrame>
        <p:nvGraphicFramePr>
          <p:cNvPr id="24686" name="Group 110"/>
          <p:cNvGraphicFramePr>
            <a:graphicFrameLocks noGrp="1"/>
          </p:cNvGraphicFramePr>
          <p:nvPr/>
        </p:nvGraphicFramePr>
        <p:xfrm>
          <a:off x="2928938" y="1071563"/>
          <a:ext cx="5410200" cy="2499360"/>
        </p:xfrm>
        <a:graphic>
          <a:graphicData uri="http://schemas.openxmlformats.org/drawingml/2006/table">
            <a:tbl>
              <a:tblPr rtl="1"/>
              <a:tblGrid>
                <a:gridCol w="1352550"/>
                <a:gridCol w="1352550"/>
                <a:gridCol w="1352550"/>
                <a:gridCol w="13525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המדינות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תל"ג לנפש בדולרים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% התושבים מתחת   לגיל 15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% התושבים עם נגישות למים מתוקים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מדינה א'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4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779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4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49%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4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46%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418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מדינה ב'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10,874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25.5%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95%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מדינה ג'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25,300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14.3%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100%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02" name="Rectangle 108"/>
          <p:cNvSpPr>
            <a:spLocks noChangeArrowheads="1"/>
          </p:cNvSpPr>
          <p:nvPr/>
        </p:nvSpPr>
        <p:spPr bwMode="auto">
          <a:xfrm>
            <a:off x="500063" y="3857625"/>
            <a:ext cx="7858125" cy="2492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736600" algn="l"/>
              </a:tabLst>
            </a:pPr>
            <a:r>
              <a:rPr lang="he-IL" sz="2000">
                <a:ea typeface="Times New Roman" pitchFamily="18" charset="0"/>
                <a:cs typeface="David" pitchFamily="2" charset="-79"/>
              </a:rPr>
              <a:t>א. בטבלה שלפניך מוצגים שלושה מדדי פיתוח ב- 3 מדינות שונות:</a:t>
            </a:r>
            <a:r>
              <a:rPr lang="he-IL" sz="2800" b="1">
                <a:ea typeface="Times New Roman" pitchFamily="18" charset="0"/>
                <a:cs typeface="David" pitchFamily="2" charset="-79"/>
              </a:rPr>
              <a:t> ספרד </a:t>
            </a:r>
            <a:r>
              <a:rPr lang="he-IL" sz="2000">
                <a:ea typeface="Times New Roman" pitchFamily="18" charset="0"/>
                <a:cs typeface="David" pitchFamily="2" charset="-79"/>
              </a:rPr>
              <a:t>(אירופה</a:t>
            </a:r>
            <a:r>
              <a:rPr lang="he-IL" sz="2800" b="1">
                <a:ea typeface="Times New Roman" pitchFamily="18" charset="0"/>
                <a:cs typeface="David" pitchFamily="2" charset="-79"/>
              </a:rPr>
              <a:t>), צ'ילה </a:t>
            </a:r>
            <a:r>
              <a:rPr lang="he-IL" sz="2000">
                <a:ea typeface="Times New Roman" pitchFamily="18" charset="0"/>
                <a:cs typeface="David" pitchFamily="2" charset="-79"/>
              </a:rPr>
              <a:t>(דרום אמריקה), </a:t>
            </a:r>
            <a:r>
              <a:rPr lang="he-IL" sz="2800" b="1">
                <a:ea typeface="Times New Roman" pitchFamily="18" charset="0"/>
                <a:cs typeface="David" pitchFamily="2" charset="-79"/>
              </a:rPr>
              <a:t>ניז'ר</a:t>
            </a:r>
            <a:r>
              <a:rPr lang="he-IL" sz="2000">
                <a:ea typeface="Times New Roman" pitchFamily="18" charset="0"/>
                <a:cs typeface="David" pitchFamily="2" charset="-79"/>
              </a:rPr>
              <a:t> (מרכז אפריקה). </a:t>
            </a:r>
            <a:endParaRPr lang="en-US" sz="2000">
              <a:ea typeface="Times New Roman" pitchFamily="18" charset="0"/>
              <a:cs typeface="David" pitchFamily="2" charset="-79"/>
            </a:endParaRPr>
          </a:p>
          <a:p>
            <a:pPr eaLnBrk="0" hangingPunct="0">
              <a:tabLst>
                <a:tab pos="457200" algn="l"/>
                <a:tab pos="736600" algn="l"/>
              </a:tabLst>
            </a:pPr>
            <a:r>
              <a:rPr lang="he-IL" sz="2000">
                <a:ea typeface="Times New Roman" pitchFamily="18" charset="0"/>
                <a:cs typeface="David" pitchFamily="2" charset="-79"/>
              </a:rPr>
              <a:t>קבע אילו נתונים מתאימים לאיזו מדינה, נמק את בחירתך. </a:t>
            </a:r>
            <a:endParaRPr lang="en-US" sz="2000">
              <a:cs typeface="Times New Roman" pitchFamily="18" charset="0"/>
            </a:endParaRPr>
          </a:p>
          <a:p>
            <a:pPr eaLnBrk="0" hangingPunct="0">
              <a:tabLst>
                <a:tab pos="457200" algn="l"/>
                <a:tab pos="736600" algn="l"/>
              </a:tabLst>
            </a:pPr>
            <a:r>
              <a:rPr lang="he-IL" sz="2000">
                <a:cs typeface="David" pitchFamily="2" charset="-79"/>
              </a:rPr>
              <a:t>התייחס בתשובתך לקשר בין שלושת המאפיינים לבין רמת הפיתוח של המדינה. </a:t>
            </a:r>
            <a:endParaRPr lang="en-US" sz="2000">
              <a:cs typeface="Times New Roman" pitchFamily="18" charset="0"/>
            </a:endParaRPr>
          </a:p>
          <a:p>
            <a:pPr eaLnBrk="0" hangingPunct="0">
              <a:tabLst>
                <a:tab pos="457200" algn="l"/>
                <a:tab pos="736600" algn="l"/>
              </a:tabLst>
            </a:pPr>
            <a:r>
              <a:rPr lang="he-IL" sz="2000">
                <a:cs typeface="David" pitchFamily="2" charset="-79"/>
              </a:rPr>
              <a:t>(12 נקודות)</a:t>
            </a:r>
            <a:endParaRPr lang="en-US" sz="2000">
              <a:cs typeface="Times New Roman" pitchFamily="18" charset="0"/>
            </a:endParaRPr>
          </a:p>
          <a:p>
            <a:pPr eaLnBrk="0" hangingPunct="0">
              <a:tabLst>
                <a:tab pos="457200" algn="l"/>
                <a:tab pos="736600" algn="l"/>
              </a:tabLst>
            </a:pPr>
            <a:r>
              <a:rPr lang="he-IL" sz="2000">
                <a:cs typeface="David" pitchFamily="2" charset="-79"/>
              </a:rPr>
              <a:t>ב. הצג והסבר שני מדדים נוספים המעידים על רמת פיתוחה של מדינה. (8 נקודות) </a:t>
            </a:r>
            <a:endParaRPr lang="he-IL" sz="2000">
              <a:latin typeface="Times New Roman" pitchFamily="18" charset="0"/>
              <a:cs typeface="David" pitchFamily="2" charset="-79"/>
            </a:endParaRPr>
          </a:p>
          <a:p>
            <a:pPr rtl="0" eaLnBrk="0" hangingPunct="0">
              <a:tabLst>
                <a:tab pos="457200" algn="l"/>
                <a:tab pos="736600" algn="l"/>
              </a:tabLst>
            </a:pPr>
            <a:r>
              <a:rPr lang="he-IL" sz="2000">
                <a:latin typeface="Times New Roman" pitchFamily="18" charset="0"/>
                <a:cs typeface="David" pitchFamily="2" charset="-79"/>
              </a:rPr>
              <a:t>ציין והסבר מגבלה אחת של המדד "תל"ג לנפש". (5 נקודות</a:t>
            </a:r>
            <a:r>
              <a:rPr lang="he-IL" sz="1200">
                <a:latin typeface="Times New Roman" pitchFamily="18" charset="0"/>
                <a:cs typeface="David" pitchFamily="2" charset="-79"/>
              </a:rPr>
              <a:t>)</a:t>
            </a:r>
            <a:r>
              <a:rPr lang="en-US" sz="1100">
                <a:cs typeface="Times New Roman" pitchFamily="18" charset="0"/>
              </a:rPr>
              <a:t> </a:t>
            </a:r>
            <a:r>
              <a:rPr lang="he-IL" sz="2000">
                <a:cs typeface="David" pitchFamily="2" charset="-79"/>
              </a:rPr>
              <a:t>ג.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7679" name="Text Box 111"/>
          <p:cNvSpPr txBox="1">
            <a:spLocks noChangeArrowheads="1"/>
          </p:cNvSpPr>
          <p:nvPr/>
        </p:nvSpPr>
        <p:spPr bwMode="auto">
          <a:xfrm>
            <a:off x="3779838" y="0"/>
            <a:ext cx="4824412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/>
              <a:t>שאלה מבחינת בגרות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8702" grpId="0" build="p" animBg="1"/>
      <p:bldP spid="2767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9533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he-IL" dirty="0" smtClean="0"/>
              <a:t>המודל של </a:t>
            </a:r>
            <a:r>
              <a:rPr lang="he-IL" dirty="0" err="1" smtClean="0"/>
              <a:t>רוסטוב</a:t>
            </a:r>
            <a:r>
              <a:rPr lang="he-IL" dirty="0" smtClean="0"/>
              <a:t>, 1965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mtClean="0"/>
              <a:t>רוסטוב טען:</a:t>
            </a:r>
          </a:p>
          <a:p>
            <a:pPr eaLnBrk="1" hangingPunct="1"/>
            <a:r>
              <a:rPr lang="he-IL" smtClean="0"/>
              <a:t>העולם המתפתח ,יתקדם ויתפתח </a:t>
            </a:r>
            <a:r>
              <a:rPr lang="he-IL" u="sng" smtClean="0"/>
              <a:t>על פי דרכו של המערב </a:t>
            </a:r>
            <a:r>
              <a:rPr lang="he-IL" smtClean="0"/>
              <a:t>.</a:t>
            </a:r>
          </a:p>
          <a:p>
            <a:pPr eaLnBrk="1" hangingPunct="1"/>
            <a:r>
              <a:rPr lang="he-IL" smtClean="0"/>
              <a:t>יהיו </a:t>
            </a:r>
            <a:r>
              <a:rPr lang="he-IL" b="1" smtClean="0"/>
              <a:t>5 שלבים </a:t>
            </a:r>
            <a:r>
              <a:rPr lang="he-IL" smtClean="0"/>
              <a:t>של התפתחות , בדומה לתהליך המראה של מטוס.</a:t>
            </a:r>
          </a:p>
          <a:p>
            <a:pPr eaLnBrk="1" hangingPunct="1"/>
            <a:r>
              <a:rPr lang="he-IL" b="1" smtClean="0"/>
              <a:t>בשלב הראשון</a:t>
            </a:r>
            <a:r>
              <a:rPr lang="he-IL" smtClean="0"/>
              <a:t>-החברה </a:t>
            </a:r>
            <a:r>
              <a:rPr lang="he-IL" u="sng" smtClean="0"/>
              <a:t>עדיין מסורתית</a:t>
            </a:r>
            <a:r>
              <a:rPr lang="he-IL" smtClean="0"/>
              <a:t>, התפוקה הכלכלית נמוכה.</a:t>
            </a:r>
          </a:p>
          <a:p>
            <a:pPr eaLnBrk="1" hangingPunct="1"/>
            <a:r>
              <a:rPr lang="he-IL" b="1" smtClean="0"/>
              <a:t>בשלב </a:t>
            </a:r>
            <a:r>
              <a:rPr lang="he-IL" b="1" u="sng" smtClean="0"/>
              <a:t>השני</a:t>
            </a:r>
            <a:r>
              <a:rPr lang="he-IL" u="sng" smtClean="0"/>
              <a:t>-תחילתם של שינויים </a:t>
            </a:r>
            <a:r>
              <a:rPr lang="he-IL" smtClean="0"/>
              <a:t>חברתיים-כלכליים,צמיחה כלכלית מהירה ופתוח תשתיות ותעשיות.</a:t>
            </a:r>
          </a:p>
          <a:p>
            <a:pPr eaLnBrk="1" hangingPunct="1"/>
            <a:r>
              <a:rPr lang="he-IL" b="1" smtClean="0"/>
              <a:t>בשלב השלישי-</a:t>
            </a:r>
            <a:r>
              <a:rPr lang="he-IL" b="1" u="sng" smtClean="0"/>
              <a:t>המראה</a:t>
            </a:r>
            <a:r>
              <a:rPr lang="he-IL" b="1" smtClean="0"/>
              <a:t>- </a:t>
            </a:r>
            <a:r>
              <a:rPr lang="he-IL" smtClean="0"/>
              <a:t>גידול כלכלי מואץ.</a:t>
            </a:r>
          </a:p>
          <a:p>
            <a:pPr eaLnBrk="1" hangingPunct="1"/>
            <a:r>
              <a:rPr lang="he-IL" b="1" smtClean="0"/>
              <a:t>בשלב הרביעי- </a:t>
            </a:r>
            <a:r>
              <a:rPr lang="he-IL" u="sng" smtClean="0"/>
              <a:t>מעבר המשק </a:t>
            </a:r>
            <a:r>
              <a:rPr lang="he-IL" smtClean="0"/>
              <a:t>מענפים מסורתיים לענפים מתקדמים.</a:t>
            </a:r>
          </a:p>
          <a:p>
            <a:pPr eaLnBrk="1" hangingPunct="1"/>
            <a:r>
              <a:rPr lang="he-IL" b="1" smtClean="0"/>
              <a:t>בשלב החמישי- </a:t>
            </a:r>
            <a:r>
              <a:rPr lang="he-IL" smtClean="0"/>
              <a:t>המדינה הופכת ל"חברת צריכה המונית" .הכלכלה כבר מבוססת על צריכת מוצרים ושירותים רבה. </a:t>
            </a:r>
          </a:p>
          <a:p>
            <a:pPr eaLnBrk="1" hangingPunct="1"/>
            <a:endParaRPr lang="he-IL" b="1" smtClean="0"/>
          </a:p>
          <a:p>
            <a:pPr eaLnBrk="1" hangingPunct="1"/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1437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>
              <a:defRPr/>
            </a:pPr>
            <a:r>
              <a:rPr lang="he-IL" dirty="0" smtClean="0"/>
              <a:t>המודל של </a:t>
            </a:r>
            <a:r>
              <a:rPr lang="he-IL" dirty="0" err="1" smtClean="0"/>
              <a:t>רוסטוב</a:t>
            </a:r>
            <a:r>
              <a:rPr lang="he-IL" dirty="0" smtClean="0"/>
              <a:t>: המשך</a:t>
            </a:r>
            <a:endParaRPr lang="he-IL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55721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e-IL" smtClean="0"/>
              <a:t>זהו מודל תיאורטי המתאר כיצד יש לפתח מדינה (מדינות מתפתחות) בחמישה שלבים. </a:t>
            </a:r>
          </a:p>
          <a:p>
            <a:r>
              <a:rPr lang="he-IL" smtClean="0"/>
              <a:t>על פי המודל יש ליצור </a:t>
            </a:r>
            <a:r>
              <a:rPr lang="he-IL" b="1" smtClean="0"/>
              <a:t>קודם כל תשתיות בסיס </a:t>
            </a:r>
            <a:r>
              <a:rPr lang="he-IL" smtClean="0"/>
              <a:t>(תחבורה, מים, חשמל, תקשורת, חינוך) וזאת כדי להגיע </a:t>
            </a:r>
            <a:r>
              <a:rPr lang="he-IL" b="1" u="sng" smtClean="0"/>
              <a:t>ל"שלב ההמראה</a:t>
            </a:r>
            <a:r>
              <a:rPr lang="he-IL" u="sng" smtClean="0"/>
              <a:t>" </a:t>
            </a:r>
            <a:r>
              <a:rPr lang="he-IL" smtClean="0"/>
              <a:t>שהוא</a:t>
            </a:r>
            <a:r>
              <a:rPr lang="he-IL" u="sng" smtClean="0"/>
              <a:t> </a:t>
            </a:r>
            <a:r>
              <a:rPr lang="he-IL" smtClean="0"/>
              <a:t>הקמת מפעלי תעשייה, והמשך של פיתוח של הכלכלה במדינה, ע"י </a:t>
            </a:r>
            <a:r>
              <a:rPr lang="he-IL" b="1" smtClean="0"/>
              <a:t>פיתוח שירותים מתקדמים</a:t>
            </a:r>
            <a:r>
              <a:rPr lang="he-IL" smtClean="0"/>
              <a:t>.</a:t>
            </a:r>
            <a:endParaRPr lang="en-US" smtClean="0">
              <a:cs typeface="David" pitchFamily="2" charset="-79"/>
            </a:endParaRPr>
          </a:p>
          <a:p>
            <a:r>
              <a:rPr lang="he-IL" smtClean="0"/>
              <a:t>למדינות המתפתחות יש </a:t>
            </a:r>
            <a:r>
              <a:rPr lang="he-IL" u="sng" smtClean="0"/>
              <a:t>יתרונות </a:t>
            </a:r>
            <a:r>
              <a:rPr lang="he-IL" smtClean="0"/>
              <a:t>שיכולים לסייע בתהליכי צמיחה: לרוב המדינות יש מחצבים, כוח עבודה זול, שווקים פוטנציאליים עם אוכלוסייה גדולה. </a:t>
            </a:r>
          </a:p>
          <a:p>
            <a:r>
              <a:rPr lang="he-IL" smtClean="0"/>
              <a:t>למרות היתרונות יש </a:t>
            </a:r>
            <a:r>
              <a:rPr lang="he-IL" u="sng" smtClean="0"/>
              <a:t>מגבלות</a:t>
            </a:r>
            <a:r>
              <a:rPr lang="he-IL" smtClean="0"/>
              <a:t> המקשות על הפיתוח: מחסור בהון זמין המקשה על הקמת מפעלים ופיתוח החקלאות, מחסור בטכנולוגיה, מחסור בכוח אדם מיומן, חוסר ניסיון בניהול, מנהיגות כושלת (רודנות, שחיתות)</a:t>
            </a:r>
            <a:endParaRPr lang="en-US" smtClean="0">
              <a:cs typeface="David" pitchFamily="2" charset="-79"/>
            </a:endParaRPr>
          </a:p>
          <a:p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/>
              <a:t>מדדי הפיתוח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5721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מדינות העולם נחלקות בין </a:t>
            </a:r>
            <a:r>
              <a:rPr lang="he-IL" b="1" dirty="0" smtClean="0"/>
              <a:t>מדינות מפותחות , מתפתחות ותת-מתפתחות</a:t>
            </a:r>
            <a:r>
              <a:rPr lang="he-IL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תפקידם של מדדי הפיתוח הוא </a:t>
            </a:r>
            <a:r>
              <a:rPr lang="he-IL" b="1" dirty="0" smtClean="0"/>
              <a:t>לקבוע ולדרג את רמתה פיתוחה של מדינה ביחס למדינות אחרות.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לאפשר </a:t>
            </a:r>
            <a:r>
              <a:rPr lang="he-IL" b="1" dirty="0" smtClean="0"/>
              <a:t>השוואה</a:t>
            </a:r>
            <a:r>
              <a:rPr lang="he-IL" dirty="0" smtClean="0"/>
              <a:t> ברמת הפיתוח </a:t>
            </a:r>
            <a:r>
              <a:rPr lang="he-IL" b="1" dirty="0" smtClean="0"/>
              <a:t>בין הגלעין לשוליים </a:t>
            </a:r>
            <a:r>
              <a:rPr lang="he-IL" dirty="0" smtClean="0"/>
              <a:t>– השונות ברמה הלאומית , האזורית  והעולמית.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להציג </a:t>
            </a:r>
            <a:r>
              <a:rPr lang="he-IL" b="1" dirty="0" smtClean="0"/>
              <a:t>נקודות חוזק וחולשה </a:t>
            </a:r>
            <a:r>
              <a:rPr lang="he-IL" dirty="0" smtClean="0"/>
              <a:t>של כל מדינה.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e-I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dirty="0" smtClean="0"/>
              <a:t>המדדים נחלקים בין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b="1" u="sng" dirty="0" smtClean="0"/>
              <a:t>מדדים כלכליים </a:t>
            </a:r>
            <a:r>
              <a:rPr lang="he-IL" dirty="0" err="1" smtClean="0"/>
              <a:t>–המציגים</a:t>
            </a:r>
            <a:r>
              <a:rPr lang="he-IL" dirty="0" smtClean="0"/>
              <a:t> את חלוקת כספי המדינה (תמ"ג לנפש) ואת אחוז המועסקים לפי ענפי כלכלה.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b="1" u="sng" dirty="0" smtClean="0"/>
              <a:t>מדדים </a:t>
            </a:r>
            <a:r>
              <a:rPr lang="he-IL" b="1" u="sng" dirty="0" err="1" smtClean="0"/>
              <a:t>דמוגרפיים</a:t>
            </a:r>
            <a:r>
              <a:rPr lang="he-IL" dirty="0" smtClean="0"/>
              <a:t>-המנתחים את הרכב האוכלוסייה.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b="1" u="sng" dirty="0" smtClean="0"/>
              <a:t>מדדי חברה ורווחה- </a:t>
            </a:r>
            <a:r>
              <a:rPr lang="he-IL" dirty="0" smtClean="0"/>
              <a:t>כגון השכלה, רמת בריאות.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b="1" u="sng" dirty="0" smtClean="0"/>
              <a:t>מדדים טכנולוגיים </a:t>
            </a:r>
            <a:r>
              <a:rPr lang="he-IL" dirty="0" smtClean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b="1" u="sng" dirty="0" smtClean="0"/>
              <a:t>מדדי תשתיות </a:t>
            </a:r>
            <a:r>
              <a:rPr lang="he-IL" dirty="0" smtClean="0"/>
              <a:t>של מדינה ועוד.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01063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he-IL" sz="4000" b="1" dirty="0" smtClean="0">
                <a:solidFill>
                  <a:srgbClr val="FF0000"/>
                </a:solidFill>
              </a:rPr>
              <a:t>פיתוח עירוני מואץ והשפעתו</a:t>
            </a:r>
            <a:br>
              <a:rPr lang="he-IL" sz="4000" b="1" dirty="0" smtClean="0">
                <a:solidFill>
                  <a:srgbClr val="FF0000"/>
                </a:solidFill>
              </a:rPr>
            </a:br>
            <a:r>
              <a:rPr lang="he-IL" sz="4000" b="1" dirty="0" smtClean="0"/>
              <a:t> על המבנה הכלכלי ,  במדינות מתפתחות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המהפכה התעשייתית גרמה לשני שינויים חשובים: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rgbClr val="C00000"/>
                </a:solidFill>
                <a:cs typeface="+mj-cs"/>
              </a:rPr>
              <a:t>א.   </a:t>
            </a:r>
            <a:r>
              <a:rPr lang="he-IL" sz="2800" b="1" u="sng" dirty="0" smtClean="0">
                <a:solidFill>
                  <a:srgbClr val="C00000"/>
                </a:solidFill>
                <a:cs typeface="+mj-cs"/>
              </a:rPr>
              <a:t>מעבר מחקלאות קיום לחקלאות שיווק (חקלאות מסחרית </a:t>
            </a:r>
            <a:r>
              <a:rPr lang="he-IL" b="1" u="sng" dirty="0" smtClean="0">
                <a:solidFill>
                  <a:srgbClr val="C00000"/>
                </a:solidFill>
              </a:rPr>
              <a:t>).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rgbClr val="C00000"/>
                </a:solidFill>
                <a:cs typeface="+mj-cs"/>
              </a:rPr>
              <a:t>ב.   </a:t>
            </a:r>
            <a:r>
              <a:rPr lang="he-IL" sz="2800" b="1" u="sng" dirty="0" smtClean="0">
                <a:solidFill>
                  <a:srgbClr val="C00000"/>
                </a:solidFill>
                <a:cs typeface="+mj-cs"/>
              </a:rPr>
              <a:t>תהליכי עיור מואצים</a:t>
            </a:r>
            <a:r>
              <a:rPr lang="he-IL" b="1" dirty="0" smtClean="0">
                <a:solidFill>
                  <a:srgbClr val="C00000"/>
                </a:solidFill>
              </a:rPr>
              <a:t>.    (הקמת ערי ענק ...)</a:t>
            </a:r>
          </a:p>
          <a:p>
            <a:pPr eaLnBrk="1" hangingPunct="1">
              <a:defRPr/>
            </a:pPr>
            <a:endParaRPr lang="he-IL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he-IL" dirty="0" smtClean="0">
                <a:solidFill>
                  <a:srgbClr val="C00000"/>
                </a:solidFill>
              </a:rPr>
              <a:t>התוצאה- </a:t>
            </a:r>
            <a:r>
              <a:rPr lang="he-IL" sz="3200" b="1" dirty="0" smtClean="0">
                <a:solidFill>
                  <a:srgbClr val="C00000"/>
                </a:solidFill>
              </a:rPr>
              <a:t>שינוי במבנה הכלכלי של המדינה</a:t>
            </a:r>
            <a:r>
              <a:rPr lang="he-IL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he-IL" b="1" dirty="0" smtClean="0">
                <a:solidFill>
                  <a:srgbClr val="C00000"/>
                </a:solidFill>
              </a:rPr>
              <a:t>בניגוד לכפר </a:t>
            </a:r>
            <a:r>
              <a:rPr lang="he-IL" dirty="0" smtClean="0">
                <a:solidFill>
                  <a:srgbClr val="C00000"/>
                </a:solidFill>
              </a:rPr>
              <a:t>– בעיר עיקר התעסוקה היא בתעשייה ובמתן שירותים מסוגים שונים , חלקם ממוסדים ובעלי תנאי העסקה הוגנים  וחלקם בלתי </a:t>
            </a:r>
            <a:r>
              <a:rPr lang="he-IL" dirty="0" err="1" smtClean="0">
                <a:solidFill>
                  <a:srgbClr val="C00000"/>
                </a:solidFill>
              </a:rPr>
              <a:t>פורמליים</a:t>
            </a:r>
            <a:r>
              <a:rPr lang="he-IL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he-IL" b="1" dirty="0" smtClean="0">
                <a:solidFill>
                  <a:srgbClr val="C00000"/>
                </a:solidFill>
              </a:rPr>
              <a:t>שירותים לא פורמאליים </a:t>
            </a:r>
            <a:r>
              <a:rPr lang="he-IL" dirty="0" smtClean="0">
                <a:solidFill>
                  <a:srgbClr val="C00000"/>
                </a:solidFill>
              </a:rPr>
              <a:t>כוללים רוכלות,ספסרות,גניבה,פשע,זנות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e-IL" dirty="0" smtClean="0">
                <a:solidFill>
                  <a:srgbClr val="C00000"/>
                </a:solidFill>
              </a:rPr>
              <a:t>    סמים וכן "כלכלת בזאר" ועוד.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19225"/>
          </a:xfrm>
          <a:solidFill>
            <a:srgbClr val="88F949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he-IL" b="1" dirty="0" smtClean="0">
                <a:solidFill>
                  <a:schemeClr val="tx1"/>
                </a:solidFill>
              </a:rPr>
              <a:t>צמיחת</a:t>
            </a:r>
            <a:r>
              <a:rPr lang="he-IL" b="1" dirty="0" smtClean="0"/>
              <a:t>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חברות מסחריות </a:t>
            </a:r>
            <a:b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רב- לאומיות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mtClean="0"/>
              <a:t>שינוי כלכלי נוסף בארצות המתפתחות- ניהול החקלאות ואף התעשייה עוברים במידה רבה, לידי "חברות רב לאומיות ".</a:t>
            </a:r>
          </a:p>
          <a:p>
            <a:pPr eaLnBrk="1" hangingPunct="1"/>
            <a:r>
              <a:rPr lang="he-IL" sz="2800" b="1" smtClean="0">
                <a:solidFill>
                  <a:srgbClr val="C00000"/>
                </a:solidFill>
              </a:rPr>
              <a:t>זהו מעבר מחקלאות קיום לחקלאות שיווק (חקלאות מסחרית ).</a:t>
            </a:r>
            <a:endParaRPr lang="he-IL" sz="2800" smtClean="0"/>
          </a:p>
          <a:p>
            <a:pPr eaLnBrk="1" hangingPunct="1"/>
            <a:r>
              <a:rPr lang="he-IL" smtClean="0"/>
              <a:t>חברות אלו הן:</a:t>
            </a:r>
          </a:p>
          <a:p>
            <a:pPr eaLnBrk="1" hangingPunct="1"/>
            <a:r>
              <a:rPr lang="he-IL" smtClean="0"/>
              <a:t> בבעלות אנשים פרטיים ממדינות מפותחות.</a:t>
            </a:r>
          </a:p>
          <a:p>
            <a:pPr eaLnBrk="1" hangingPunct="1"/>
            <a:r>
              <a:rPr lang="he-IL" smtClean="0"/>
              <a:t>שיתוף של חברה בין-לאומית עם חברה מקומית.</a:t>
            </a:r>
          </a:p>
          <a:p>
            <a:pPr eaLnBrk="1" hangingPunct="1"/>
            <a:r>
              <a:rPr lang="he-IL" smtClean="0"/>
              <a:t>בבעלות אנשים פרטיים  במדינה המתפתחת אך מיועד רק ליצוא.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2771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38212"/>
          </a:xfrm>
          <a:solidFill>
            <a:srgbClr val="88F949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he-IL" smtClean="0">
                <a:solidFill>
                  <a:schemeClr val="tx1"/>
                </a:solidFill>
              </a:rPr>
              <a:t>תיעוש על ידי חברות רב-לאומיות-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3578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e-IL" sz="2400" smtClean="0"/>
              <a:t>מניעים לפעולה בעולם השלישי:</a:t>
            </a:r>
            <a:endParaRPr lang="en-US" sz="2400" smtClean="0">
              <a:cs typeface="David" pitchFamily="2" charset="-79"/>
            </a:endParaRPr>
          </a:p>
          <a:p>
            <a:pPr lvl="1"/>
            <a:r>
              <a:rPr lang="he-IL" smtClean="0"/>
              <a:t>במדינות העולם השלישי </a:t>
            </a:r>
            <a:r>
              <a:rPr lang="he-IL" b="1" smtClean="0"/>
              <a:t>כוח העבודה זול </a:t>
            </a:r>
            <a:r>
              <a:rPr lang="he-IL" smtClean="0"/>
              <a:t>– הגדלת הרווחיות על ידי הפחתת הוצאות הייצור.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b="1" smtClean="0"/>
              <a:t>ניצול משאבי הקרקע </a:t>
            </a:r>
            <a:r>
              <a:rPr lang="he-IL" smtClean="0"/>
              <a:t>המצויים בעולם השלישי.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b="1" smtClean="0"/>
              <a:t>פתיחת שווקים למוצרים זרים במדינות אלה </a:t>
            </a:r>
            <a:r>
              <a:rPr lang="he-IL" smtClean="0"/>
              <a:t>(חומרי הדברה, דשנים, מכונות).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b="1" smtClean="0"/>
              <a:t>ניצול גידולים חקלאיים שבית הגידול שלהם נמצא במדינות העולם השלישי</a:t>
            </a:r>
            <a:r>
              <a:rPr lang="he-IL" smtClean="0"/>
              <a:t> (באזור הטרופי – קפה, תה, קקאו,סוכר, בננות, אורז, גומי וכד').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smtClean="0"/>
              <a:t>בעולם השלישי </a:t>
            </a:r>
            <a:r>
              <a:rPr lang="he-IL" b="1" smtClean="0"/>
              <a:t>פחות מקפידים על זיהום הסביבה </a:t>
            </a:r>
            <a:r>
              <a:rPr lang="he-IL" smtClean="0"/>
              <a:t>ולכן נוח לעבור ולגדל שם.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b="1" smtClean="0"/>
              <a:t>המיסים יותר נמוכים </a:t>
            </a:r>
            <a:r>
              <a:rPr lang="he-IL" smtClean="0"/>
              <a:t>– כדאי לגדל שם.</a:t>
            </a:r>
            <a:endParaRPr lang="en-US" smtClean="0">
              <a:cs typeface="David" pitchFamily="2" charset="-79"/>
            </a:endParaRPr>
          </a:p>
          <a:p>
            <a:pPr lvl="1"/>
            <a:r>
              <a:rPr lang="he-IL" b="1" smtClean="0"/>
              <a:t>השגת כוח והשפעה פוליטית</a:t>
            </a:r>
            <a:r>
              <a:rPr lang="he-IL" smtClean="0"/>
              <a:t> על המדינות המתפתחות.</a:t>
            </a:r>
            <a:endParaRPr lang="en-US" sz="3600" smtClean="0">
              <a:cs typeface="David" pitchFamily="2" charset="-79"/>
            </a:endParaRPr>
          </a:p>
          <a:p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  <a:solidFill>
            <a:srgbClr val="88F949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z="4000" smtClean="0">
                <a:solidFill>
                  <a:schemeClr val="tx1"/>
                </a:solidFill>
              </a:rPr>
              <a:t>  </a:t>
            </a:r>
            <a:r>
              <a:rPr lang="he-IL" sz="4400" b="1" smtClean="0">
                <a:solidFill>
                  <a:schemeClr val="tx1"/>
                </a:solidFill>
              </a:rPr>
              <a:t>יתרונות חוות המטעים</a:t>
            </a:r>
            <a:endParaRPr lang="he-IL" sz="4000" b="1" smtClean="0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endParaRPr lang="he-IL" sz="2400" smtClean="0"/>
          </a:p>
          <a:p>
            <a:pPr eaLnBrk="1" hangingPunct="1"/>
            <a:r>
              <a:rPr lang="he-IL" sz="2400" smtClean="0"/>
              <a:t>לגידול ( כגון קפה, תה , קקאו וכו' )- יש ערך מוסף כלכלי גבוה .</a:t>
            </a:r>
          </a:p>
          <a:p>
            <a:r>
              <a:rPr lang="he-IL" sz="2400" smtClean="0"/>
              <a:t>יש יותר תעסוקה לתושבים המקומיים, בעיקר לא מקצועית ולא מיומנת; </a:t>
            </a:r>
          </a:p>
          <a:p>
            <a:r>
              <a:rPr lang="he-IL" sz="2400" smtClean="0"/>
              <a:t>חלק מרווחי חוות המטעים מופנה לפיתוח תשתיות ע"י החברות הרב-לאומיות בתחומי  התחבורה, המגורים , השירותים והתעשיות הנלוות, המשרתים את מפעלי החברות הרב-לאומיות;</a:t>
            </a:r>
          </a:p>
          <a:p>
            <a:r>
              <a:rPr lang="he-IL" sz="2400" smtClean="0"/>
              <a:t> הכנסת מטבע זר למדינה והגדלת הכנסות אוצר המדינה המתפתחת; </a:t>
            </a:r>
          </a:p>
          <a:p>
            <a:r>
              <a:rPr lang="he-IL" sz="2400" smtClean="0"/>
              <a:t>הכנסת טכנולוגיה למדינה.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857250"/>
          </a:xfrm>
          <a:solidFill>
            <a:srgbClr val="88F949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mtClean="0">
                <a:solidFill>
                  <a:schemeClr val="tx1"/>
                </a:solidFill>
              </a:rPr>
              <a:t>  חסרונות חוות המטעים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86437"/>
          </a:xfrm>
        </p:spPr>
        <p:txBody>
          <a:bodyPr/>
          <a:lstStyle/>
          <a:p>
            <a:r>
              <a:rPr lang="he-IL" sz="2400" smtClean="0"/>
              <a:t>פוגעים במעמד האיכר שהופך לאריס , במשפחתו ובמבנה החברתי בכפר.</a:t>
            </a:r>
            <a:endParaRPr lang="en-US" sz="2400" smtClean="0">
              <a:cs typeface="David" pitchFamily="2" charset="-79"/>
            </a:endParaRPr>
          </a:p>
          <a:p>
            <a:r>
              <a:rPr lang="he-IL" sz="2400" smtClean="0"/>
              <a:t>בעלי האחוזות מתרכזים בגידולים ליצוא, ולא בגידול מזון בסיסי הדרוש במדינה עצמה.</a:t>
            </a:r>
            <a:endParaRPr lang="en-US" sz="2400" smtClean="0">
              <a:cs typeface="David" pitchFamily="2" charset="-79"/>
            </a:endParaRPr>
          </a:p>
          <a:p>
            <a:r>
              <a:rPr lang="he-IL" sz="2400" smtClean="0"/>
              <a:t>נוצרת אבטלה בקרב חקלאים שאינם מצליחים למצוא עבודה באחוזות החקלאיות.</a:t>
            </a:r>
            <a:endParaRPr lang="en-US" sz="2400" smtClean="0">
              <a:cs typeface="David" pitchFamily="2" charset="-79"/>
            </a:endParaRPr>
          </a:p>
          <a:p>
            <a:r>
              <a:rPr lang="he-IL" sz="2400" smtClean="0"/>
              <a:t>ההון שנוצר מהפעלת המשקים הגדולים אינו מושקע דווקא באזורים הכפריים לרווחת האיכרים, אלא באזורים עירוניים, בתעשייה או בחברות ונכסים בחו"ל.</a:t>
            </a:r>
          </a:p>
          <a:p>
            <a:r>
              <a:rPr lang="he-IL" sz="2400" smtClean="0"/>
              <a:t>תשתיות שפותחו במדינה (תחבורה, נמל  וכו') מיועדות לצרכי החברות  הכלכליות ואינן מכוונות דווקא לשיפור הנגישות בכל המדינה.</a:t>
            </a:r>
            <a:endParaRPr lang="en-US" sz="2400" smtClean="0">
              <a:cs typeface="David" pitchFamily="2" charset="-79"/>
            </a:endParaRPr>
          </a:p>
          <a:p>
            <a:r>
              <a:rPr lang="he-IL" sz="2400" smtClean="0"/>
              <a:t>ההון הנוצר מאחוזות חקלאיות אלה מתרכז בידיים מועטות.</a:t>
            </a:r>
            <a:endParaRPr lang="en-US" sz="2400" smtClean="0">
              <a:cs typeface="David" pitchFamily="2" charset="-79"/>
            </a:endParaRPr>
          </a:p>
          <a:p>
            <a:pPr eaLnBrk="1" hangingPunct="1"/>
            <a:r>
              <a:rPr lang="he-IL" sz="2800" b="1" smtClean="0">
                <a:solidFill>
                  <a:srgbClr val="FF0000"/>
                </a:solidFill>
              </a:rPr>
              <a:t>מעמיקים הפערים החברתיים/כלכליים (סוציו-אקונומיים) – ונוצר אי שוויון ברמה הלאומית (בתוך המדינה).</a:t>
            </a:r>
            <a:endParaRPr lang="en-US" sz="2800" b="1" smtClean="0">
              <a:solidFill>
                <a:srgbClr val="FF0000"/>
              </a:solidFill>
              <a:cs typeface="David" pitchFamily="2" charset="-79"/>
            </a:endParaRPr>
          </a:p>
          <a:p>
            <a:pPr eaLnBrk="1" hangingPunct="1"/>
            <a:endParaRPr lang="he-IL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1FE1F5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z="4000" smtClean="0">
                <a:solidFill>
                  <a:schemeClr val="tx1"/>
                </a:solidFill>
              </a:rPr>
              <a:t>השלכות נוספות של  הפיתוח המואץ במדינות המתפתחות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endParaRPr lang="he-IL" smtClean="0"/>
          </a:p>
          <a:p>
            <a:pPr eaLnBrk="1" hangingPunct="1"/>
            <a:r>
              <a:rPr lang="he-IL" smtClean="0"/>
              <a:t>עליה ברמת ההכנסה לנפש במדינה  (התל"ג לנפש ).</a:t>
            </a:r>
          </a:p>
          <a:p>
            <a:pPr eaLnBrk="1" hangingPunct="1"/>
            <a:r>
              <a:rPr lang="he-IL" smtClean="0"/>
              <a:t>עלייה ברמת החיים , כולל עלייה ברמת ההשכלה.</a:t>
            </a:r>
          </a:p>
          <a:p>
            <a:pPr eaLnBrk="1" hangingPunct="1"/>
            <a:r>
              <a:rPr lang="he-IL" smtClean="0"/>
              <a:t>כניסת נשים לשוק העבודה .</a:t>
            </a:r>
          </a:p>
          <a:p>
            <a:pPr eaLnBrk="1" hangingPunct="1"/>
            <a:r>
              <a:rPr lang="he-IL" smtClean="0"/>
              <a:t>פתוח רשת התחבורה במדינה.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1214437"/>
          </a:xfrm>
          <a:solidFill>
            <a:srgbClr val="1FE1F5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z="4400" smtClean="0">
                <a:solidFill>
                  <a:schemeClr val="tx1"/>
                </a:solidFill>
              </a:rPr>
              <a:t>ההשלכות של פיתוח אי-שוויוני על מדינות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z="2800" u="sng" smtClean="0"/>
              <a:t>אי-שוויון מרחבי </a:t>
            </a:r>
          </a:p>
          <a:p>
            <a:pPr eaLnBrk="1" hangingPunct="1"/>
            <a:r>
              <a:rPr lang="he-IL" sz="2400" smtClean="0"/>
              <a:t>את אי השוויון  קובעים על סמך הפערים :</a:t>
            </a:r>
          </a:p>
          <a:p>
            <a:pPr eaLnBrk="1" hangingPunct="1"/>
            <a:r>
              <a:rPr lang="he-IL" sz="2400" smtClean="0"/>
              <a:t>א. </a:t>
            </a:r>
            <a:r>
              <a:rPr lang="he-IL" sz="2400" b="1" smtClean="0"/>
              <a:t>ברמה הלאומית </a:t>
            </a:r>
            <a:r>
              <a:rPr lang="he-IL" sz="2400" smtClean="0"/>
              <a:t>(גלעין מול שוליים בתוך המדינה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z="2400" smtClean="0"/>
              <a:t>        שונות ברמת פיתוח בין חבלי ארץ שונים ובין הערים המרכזיות  לפריפריה.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z="2400" smtClean="0"/>
              <a:t>        דוגמאות: ברזיל , איטליה , ישראל .</a:t>
            </a:r>
          </a:p>
          <a:p>
            <a:pPr eaLnBrk="1" hangingPunct="1"/>
            <a:r>
              <a:rPr lang="he-IL" sz="2400" smtClean="0"/>
              <a:t>ב. </a:t>
            </a:r>
            <a:r>
              <a:rPr lang="he-IL" sz="2400" b="1" smtClean="0"/>
              <a:t>ברמה העולמית  </a:t>
            </a:r>
            <a:r>
              <a:rPr lang="he-IL" sz="2400" smtClean="0"/>
              <a:t>( מדינה מתפתחת מול מדינות מפותחות )</a:t>
            </a:r>
          </a:p>
          <a:p>
            <a:pPr eaLnBrk="1" hangingPunct="1"/>
            <a:r>
              <a:rPr lang="he-IL" sz="2400" smtClean="0"/>
              <a:t>ג.  גם </a:t>
            </a:r>
            <a:r>
              <a:rPr lang="he-IL" sz="2400" b="1" smtClean="0"/>
              <a:t>ברמה העירונית </a:t>
            </a:r>
            <a:r>
              <a:rPr lang="he-IL" sz="2400" smtClean="0"/>
              <a:t>, בתוך המדינה, נוצרים פערים בין אוכלוסיות.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401050" cy="1490662"/>
          </a:xfrm>
          <a:solidFill>
            <a:srgbClr val="1FE1F5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he-IL" sz="4000" smtClean="0">
                <a:solidFill>
                  <a:schemeClr val="tx1"/>
                </a:solidFill>
              </a:rPr>
              <a:t>ההשלכות </a:t>
            </a:r>
            <a:r>
              <a:rPr lang="he-IL" sz="4000" b="1" smtClean="0">
                <a:solidFill>
                  <a:schemeClr val="tx1"/>
                </a:solidFill>
              </a:rPr>
              <a:t>הסביבתיות</a:t>
            </a:r>
            <a:r>
              <a:rPr lang="he-IL" sz="4000" smtClean="0">
                <a:solidFill>
                  <a:schemeClr val="tx1"/>
                </a:solidFill>
              </a:rPr>
              <a:t> של פיתוח אי שוויוני במדינה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64343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mtClean="0"/>
              <a:t>לנסיונות צמצום פערים כלכליים ,יש בדרך כלל השלכות </a:t>
            </a:r>
            <a:r>
              <a:rPr lang="he-IL" b="1" u="sng" smtClean="0"/>
              <a:t>סביבתיות .</a:t>
            </a:r>
          </a:p>
          <a:p>
            <a:pPr eaLnBrk="1" hangingPunct="1"/>
            <a:r>
              <a:rPr lang="he-IL" smtClean="0"/>
              <a:t>השלכות אלו מתבטאות בחקלאות בניצול יתר של קרקעות , כריתת עצים מסיבית , סחיפת קרקע  והתוצאה :פגיעה באיזון האקולוגי .</a:t>
            </a:r>
          </a:p>
          <a:p>
            <a:pPr eaLnBrk="1" hangingPunct="1"/>
            <a:r>
              <a:rPr lang="he-IL" smtClean="0"/>
              <a:t>דוגמאות:</a:t>
            </a:r>
          </a:p>
          <a:p>
            <a:pPr eaLnBrk="1" hangingPunct="1"/>
            <a:r>
              <a:rPr lang="he-IL" smtClean="0"/>
              <a:t>מפעל טרנס אמזוניקה בברזיל.</a:t>
            </a:r>
          </a:p>
          <a:p>
            <a:pPr eaLnBrk="1" hangingPunct="1"/>
            <a:r>
              <a:rPr lang="he-IL" smtClean="0"/>
              <a:t>חקלאות נדודים באפריקה.</a:t>
            </a:r>
          </a:p>
          <a:p>
            <a:pPr eaLnBrk="1" hangingPunct="1"/>
            <a:r>
              <a:rPr lang="he-IL" smtClean="0"/>
              <a:t>המהפכה הירוקה במדינות המתפתחות</a:t>
            </a:r>
          </a:p>
          <a:p>
            <a:pPr eaLnBrk="1" hangingPunct="1"/>
            <a:r>
              <a:rPr lang="he-IL" smtClean="0"/>
              <a:t>צמיחה תעשייתית מהירה בסין.</a:t>
            </a:r>
          </a:p>
          <a:p>
            <a:pPr eaLnBrk="1" hangingPunct="1"/>
            <a:r>
              <a:rPr lang="he-IL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  <a:solidFill>
            <a:schemeClr val="accent2"/>
          </a:solidFill>
        </p:spPr>
        <p:txBody>
          <a:bodyPr/>
          <a:lstStyle/>
          <a:p>
            <a:pPr algn="r" eaLnBrk="1" hangingPunct="1"/>
            <a:r>
              <a:rPr lang="he-IL" sz="4000" b="1" u="sng" smtClean="0">
                <a:solidFill>
                  <a:srgbClr val="FFFF00"/>
                </a:solidFill>
                <a:latin typeface="Arial" pitchFamily="34" charset="0"/>
              </a:rPr>
              <a:t>מדדים כלכליים- </a:t>
            </a:r>
            <a:br>
              <a:rPr lang="he-IL" sz="4000" b="1" u="sng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he-IL" sz="4000" b="1" smtClean="0">
                <a:solidFill>
                  <a:srgbClr val="FFFF00"/>
                </a:solidFill>
                <a:latin typeface="Arial" pitchFamily="34" charset="0"/>
              </a:rPr>
              <a:t>תמ"ג- תוצר מקומי גולמי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dirty="0" smtClean="0">
                <a:latin typeface="Guttman Haim" pitchFamily="2" charset="-79"/>
                <a:cs typeface="Guttman Haim" pitchFamily="2" charset="-79"/>
              </a:rPr>
              <a:t>- </a:t>
            </a:r>
            <a:r>
              <a:rPr lang="he-IL" sz="2400" dirty="0" smtClean="0"/>
              <a:t>הערך הכספי של כל הסחורות וה</a:t>
            </a:r>
            <a:r>
              <a:rPr lang="he-IL" sz="2400" b="1" u="sng" dirty="0" smtClean="0">
                <a:solidFill>
                  <a:srgbClr val="FF0000"/>
                </a:solidFill>
              </a:rPr>
              <a:t>שירותים</a:t>
            </a:r>
            <a:r>
              <a:rPr lang="he-IL" sz="2400" dirty="0" smtClean="0"/>
              <a:t> שיוצרו במדינה כלשהי בתקופה מסוימת, בדרך כלל שנה. (ללא הכנסות מחו"ל )</a:t>
            </a:r>
          </a:p>
          <a:p>
            <a:pPr eaLnBrk="1" hangingPunct="1">
              <a:defRPr/>
            </a:pPr>
            <a:r>
              <a:rPr lang="he-IL" sz="2400" dirty="0" err="1" smtClean="0"/>
              <a:t>התמ"ג</a:t>
            </a:r>
            <a:r>
              <a:rPr lang="he-IL" sz="2400" dirty="0" smtClean="0"/>
              <a:t> נחשב למדד טוב להערכת הפעילות ה</a:t>
            </a:r>
            <a:r>
              <a:rPr lang="he-IL" sz="2400" b="1" u="sng" dirty="0" smtClean="0">
                <a:solidFill>
                  <a:srgbClr val="FF0000"/>
                </a:solidFill>
              </a:rPr>
              <a:t>כלכלית</a:t>
            </a:r>
            <a:r>
              <a:rPr lang="he-IL" sz="2400" dirty="0" smtClean="0"/>
              <a:t> במדינה. </a:t>
            </a:r>
          </a:p>
          <a:p>
            <a:pPr eaLnBrk="1" hangingPunct="1">
              <a:defRPr/>
            </a:pPr>
            <a:r>
              <a:rPr lang="he-IL" sz="2400" dirty="0" smtClean="0"/>
              <a:t>אם מחלקים את </a:t>
            </a:r>
            <a:r>
              <a:rPr lang="he-IL" sz="2400" dirty="0" err="1" smtClean="0"/>
              <a:t>התמ"ג</a:t>
            </a:r>
            <a:r>
              <a:rPr lang="he-IL" sz="2400" dirty="0" smtClean="0"/>
              <a:t> במספר התושבים במדינה, מתקבל </a:t>
            </a:r>
            <a:r>
              <a:rPr lang="he-IL" sz="2400" u="sng" dirty="0" err="1" smtClean="0"/>
              <a:t>התמ"ג</a:t>
            </a:r>
            <a:r>
              <a:rPr lang="he-IL" sz="2400" u="sng" dirty="0" smtClean="0"/>
              <a:t> לנפש  ,</a:t>
            </a:r>
            <a:r>
              <a:rPr lang="he-IL" sz="2400" dirty="0" smtClean="0"/>
              <a:t> שבאמצעותו מעריכים את </a:t>
            </a:r>
            <a:r>
              <a:rPr lang="he-IL" sz="2400" b="1" u="sng" dirty="0" smtClean="0">
                <a:solidFill>
                  <a:srgbClr val="FF0000"/>
                </a:solidFill>
              </a:rPr>
              <a:t>רמת החיים </a:t>
            </a:r>
            <a:r>
              <a:rPr lang="he-IL" sz="2400" dirty="0" smtClean="0"/>
              <a:t>של תושבי המדינה.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מדינה </a:t>
            </a:r>
            <a:r>
              <a:rPr lang="he-IL" sz="2400" b="1" dirty="0" smtClean="0"/>
              <a:t>תת מתפתחת </a:t>
            </a:r>
            <a:r>
              <a:rPr lang="he-IL" sz="2400" dirty="0" smtClean="0"/>
              <a:t>– מתחת ל  1500 $</a:t>
            </a:r>
          </a:p>
          <a:p>
            <a:pPr eaLnBrk="1" hangingPunct="1">
              <a:defRPr/>
            </a:pPr>
            <a:r>
              <a:rPr lang="he-IL" sz="2400" dirty="0" smtClean="0"/>
              <a:t>מדינה </a:t>
            </a:r>
            <a:r>
              <a:rPr lang="he-IL" sz="2400" b="1" dirty="0" smtClean="0"/>
              <a:t>מתפתחת</a:t>
            </a:r>
            <a:r>
              <a:rPr lang="he-IL" sz="2400" dirty="0" smtClean="0"/>
              <a:t> –       בין   1500-7000 $</a:t>
            </a:r>
          </a:p>
          <a:p>
            <a:pPr eaLnBrk="1" hangingPunct="1">
              <a:defRPr/>
            </a:pPr>
            <a:r>
              <a:rPr lang="he-IL" sz="2400" b="1" dirty="0" smtClean="0"/>
              <a:t>מדינה מפותחת</a:t>
            </a:r>
            <a:r>
              <a:rPr lang="he-IL" sz="2400" dirty="0" smtClean="0"/>
              <a:t> –         מעל        7000 $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he-IL" smtClean="0">
                <a:solidFill>
                  <a:srgbClr val="FFFF00"/>
                </a:solidFill>
              </a:rPr>
              <a:t>דוגמאות-  תמ"ג לנפש $ בעולם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500063" y="1214438"/>
            <a:ext cx="4429125" cy="714375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e-IL" smtClean="0"/>
              <a:t> סוף הטבלה-</a:t>
            </a:r>
          </a:p>
          <a:p>
            <a:r>
              <a:rPr lang="he-IL" smtClean="0"/>
              <a:t> תת מתפתחות ומתפתחות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72063" y="1214438"/>
            <a:ext cx="3613150" cy="65405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 ראשית הטבלה-מפותחות</a:t>
            </a:r>
            <a:endParaRPr lang="he-IL" dirty="0"/>
          </a:p>
        </p:txBody>
      </p:sp>
      <p:sp>
        <p:nvSpPr>
          <p:cNvPr id="13317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00250"/>
            <a:ext cx="4471988" cy="4360863"/>
          </a:xfrm>
          <a:solidFill>
            <a:srgbClr val="FF505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e-IL" b="1" smtClean="0"/>
              <a:t>178. בורונדי –         389 $</a:t>
            </a:r>
          </a:p>
          <a:p>
            <a:r>
              <a:rPr lang="he-IL" b="1" smtClean="0"/>
              <a:t>177.גינאה ביסאו – 485 $</a:t>
            </a:r>
          </a:p>
          <a:p>
            <a:r>
              <a:rPr lang="he-IL" b="1" smtClean="0"/>
              <a:t>176. סיירה ליאון-   725 $</a:t>
            </a:r>
          </a:p>
          <a:p>
            <a:r>
              <a:rPr lang="he-IL" b="1" smtClean="0"/>
              <a:t>175. ניז'ר –              738 </a:t>
            </a:r>
          </a:p>
          <a:p>
            <a:r>
              <a:rPr lang="he-IL" b="1" smtClean="0"/>
              <a:t>173. אריתראה –     747 </a:t>
            </a:r>
          </a:p>
          <a:p>
            <a:r>
              <a:rPr lang="he-IL" b="1" smtClean="0"/>
              <a:t>172. אפגניסטן –     758</a:t>
            </a:r>
          </a:p>
          <a:p>
            <a:r>
              <a:rPr lang="he-IL" b="1" smtClean="0"/>
              <a:t>168. אתיופיה-         897  </a:t>
            </a:r>
          </a:p>
          <a:p>
            <a:r>
              <a:rPr lang="he-IL" b="1" smtClean="0"/>
              <a:t>129. הודו-       2,762$</a:t>
            </a:r>
          </a:p>
          <a:p>
            <a:r>
              <a:rPr lang="he-IL" b="1" smtClean="0"/>
              <a:t>113- סוריה -   4,749 </a:t>
            </a:r>
          </a:p>
          <a:p>
            <a:r>
              <a:rPr lang="he-IL" b="1" smtClean="0"/>
              <a:t>101. מצרים – 5,898</a:t>
            </a:r>
          </a:p>
          <a:p>
            <a:r>
              <a:rPr lang="he-IL" b="1" smtClean="0"/>
              <a:t>100. סין –      5,963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2063" y="2000250"/>
            <a:ext cx="3614737" cy="43608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1. קטאר – 85,868 $</a:t>
            </a:r>
          </a:p>
          <a:p>
            <a:pPr>
              <a:defRPr/>
            </a:pPr>
            <a:r>
              <a:rPr lang="he-IL" dirty="0" smtClean="0"/>
              <a:t>2. לוקסמבורג – 82,306 $</a:t>
            </a:r>
          </a:p>
          <a:p>
            <a:pPr>
              <a:defRPr/>
            </a:pPr>
            <a:r>
              <a:rPr lang="he-IL" dirty="0" smtClean="0"/>
              <a:t>3. נורווגיה – 53,451 $</a:t>
            </a:r>
          </a:p>
          <a:p>
            <a:pPr>
              <a:defRPr/>
            </a:pPr>
            <a:r>
              <a:rPr lang="he-IL" dirty="0" smtClean="0"/>
              <a:t>4. סינגפור – 51,142</a:t>
            </a:r>
          </a:p>
          <a:p>
            <a:pPr>
              <a:defRPr/>
            </a:pPr>
            <a:r>
              <a:rPr lang="he-IL" dirty="0" smtClean="0"/>
              <a:t>5. </a:t>
            </a:r>
            <a:r>
              <a:rPr lang="he-IL" dirty="0" err="1" smtClean="0"/>
              <a:t>ברוניי</a:t>
            </a:r>
            <a:r>
              <a:rPr lang="he-IL" dirty="0" smtClean="0"/>
              <a:t>- 50,117 </a:t>
            </a:r>
          </a:p>
          <a:p>
            <a:pPr>
              <a:defRPr/>
            </a:pPr>
            <a:r>
              <a:rPr lang="he-IL" dirty="0" smtClean="0"/>
              <a:t>6. ארצות הברית – 46,859 </a:t>
            </a:r>
          </a:p>
          <a:p>
            <a:pPr>
              <a:defRPr/>
            </a:pPr>
            <a:r>
              <a:rPr lang="he-IL" dirty="0" smtClean="0"/>
              <a:t>7. שוויץ – 42,783 </a:t>
            </a:r>
          </a:p>
          <a:p>
            <a:pPr>
              <a:defRPr/>
            </a:pPr>
            <a:r>
              <a:rPr lang="he-IL" dirty="0" smtClean="0"/>
              <a:t>31 ישראל – 28,206 </a:t>
            </a:r>
          </a:p>
          <a:p>
            <a:pPr>
              <a:defRPr/>
            </a:pPr>
            <a:r>
              <a:rPr lang="he-IL" dirty="0" smtClean="0"/>
              <a:t>32. דרום קוריאה – 27,647</a:t>
            </a:r>
          </a:p>
          <a:p>
            <a:pPr>
              <a:defRPr/>
            </a:pPr>
            <a:r>
              <a:rPr lang="he-IL" dirty="0" smtClean="0"/>
              <a:t> 86. תאילנד-       8,225 </a:t>
            </a:r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  <p:bldP spid="4" grpId="0" build="p" animBg="1"/>
      <p:bldP spid="13317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5300" b="1" dirty="0" smtClean="0"/>
              <a:t>מדדים כלכליים</a:t>
            </a:r>
            <a:r>
              <a:rPr lang="he-IL" dirty="0" smtClean="0"/>
              <a:t>-</a:t>
            </a:r>
            <a:r>
              <a:rPr lang="he-IL" dirty="0" smtClean="0">
                <a:solidFill>
                  <a:schemeClr val="tx1"/>
                </a:solidFill>
              </a:rPr>
              <a:t>צריכת אנרגיה לנפש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400" dirty="0" smtClean="0"/>
              <a:t>מדד זה עוסק </a:t>
            </a:r>
            <a:r>
              <a:rPr lang="he-IL" sz="2400" b="1" dirty="0" smtClean="0"/>
              <a:t>בצריכת אנרגיה במדינה</a:t>
            </a:r>
            <a:r>
              <a:rPr lang="he-IL" sz="2400" dirty="0" smtClean="0"/>
              <a:t>.</a:t>
            </a:r>
          </a:p>
          <a:p>
            <a:pPr eaLnBrk="1" hangingPunct="1">
              <a:defRPr/>
            </a:pPr>
            <a:r>
              <a:rPr lang="he-IL" sz="2400" b="1" dirty="0" smtClean="0"/>
              <a:t>מבטא את רמת התיעוש, המיכון והטכנולוגיה</a:t>
            </a:r>
            <a:r>
              <a:rPr lang="he-IL" dirty="0" smtClean="0"/>
              <a:t>.</a:t>
            </a:r>
          </a:p>
          <a:p>
            <a:pPr eaLnBrk="1" hangingPunct="1">
              <a:defRPr/>
            </a:pPr>
            <a:r>
              <a:rPr lang="he-IL" sz="2400" dirty="0" smtClean="0"/>
              <a:t>ככל שרמת החיים במדינה גבוהה ,משתמשים ביותר שירותים הצורכים אנרגיה.</a:t>
            </a:r>
          </a:p>
          <a:p>
            <a:pPr eaLnBrk="1" hangingPunct="1">
              <a:defRPr/>
            </a:pPr>
            <a:r>
              <a:rPr lang="he-IL" sz="2400" dirty="0" smtClean="0"/>
              <a:t>מחושב </a:t>
            </a:r>
            <a:r>
              <a:rPr lang="he-IL" sz="2400" dirty="0" err="1" smtClean="0"/>
              <a:t>בשעט"ן</a:t>
            </a:r>
            <a:r>
              <a:rPr lang="he-IL" sz="2400" dirty="0" smtClean="0"/>
              <a:t>.  (</a:t>
            </a:r>
            <a:r>
              <a:rPr lang="he-IL" sz="2400" dirty="0" err="1" smtClean="0"/>
              <a:t>שוה</a:t>
            </a:r>
            <a:r>
              <a:rPr lang="he-IL" sz="2400" dirty="0" smtClean="0"/>
              <a:t> ערך טונה נפט )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dirty="0" smtClean="0"/>
              <a:t>תת מתפתחת-     </a:t>
            </a:r>
            <a:r>
              <a:rPr lang="he-IL" sz="2400" b="1" dirty="0" smtClean="0"/>
              <a:t>עד      </a:t>
            </a:r>
            <a:r>
              <a:rPr lang="he-IL" sz="2400" dirty="0" smtClean="0"/>
              <a:t> 1000 </a:t>
            </a:r>
            <a:r>
              <a:rPr lang="he-IL" sz="2400" dirty="0" err="1" smtClean="0"/>
              <a:t>שעט"ן</a:t>
            </a:r>
            <a:r>
              <a:rPr lang="he-IL" sz="2400" dirty="0" smtClean="0"/>
              <a:t> לשנה</a:t>
            </a:r>
          </a:p>
          <a:p>
            <a:pPr eaLnBrk="1" hangingPunct="1">
              <a:defRPr/>
            </a:pPr>
            <a:r>
              <a:rPr lang="he-IL" sz="2400" dirty="0" smtClean="0"/>
              <a:t>מתפתחות –       בין       1000-8000 </a:t>
            </a:r>
            <a:r>
              <a:rPr lang="he-IL" sz="2400" dirty="0" err="1" smtClean="0"/>
              <a:t>שעט"ן</a:t>
            </a:r>
            <a:r>
              <a:rPr lang="he-IL" sz="2400" dirty="0" smtClean="0"/>
              <a:t> לשנה.</a:t>
            </a:r>
          </a:p>
          <a:p>
            <a:pPr eaLnBrk="1" hangingPunct="1">
              <a:defRPr/>
            </a:pPr>
            <a:r>
              <a:rPr lang="he-IL" sz="2400" dirty="0" smtClean="0"/>
              <a:t>מפותחות –         </a:t>
            </a:r>
            <a:r>
              <a:rPr lang="he-IL" sz="2400" b="1" dirty="0" smtClean="0"/>
              <a:t>מעל</a:t>
            </a:r>
            <a:r>
              <a:rPr lang="he-IL" sz="2400" dirty="0" smtClean="0"/>
              <a:t>    8000 </a:t>
            </a:r>
            <a:r>
              <a:rPr lang="he-IL" sz="2400" dirty="0" err="1" smtClean="0"/>
              <a:t>שעט"ן</a:t>
            </a:r>
            <a:r>
              <a:rPr lang="he-IL" sz="2400" dirty="0" smtClean="0"/>
              <a:t> לשנה</a:t>
            </a:r>
          </a:p>
          <a:p>
            <a:pPr eaLnBrk="1" hangingPunct="1">
              <a:defRPr/>
            </a:pPr>
            <a:endParaRPr 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33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192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dirty="0" smtClean="0"/>
              <a:t>מדד כלכלי- </a:t>
            </a:r>
            <a:br>
              <a:rPr lang="he-IL" dirty="0" smtClean="0"/>
            </a:br>
            <a:r>
              <a:rPr lang="he-IL" b="1" dirty="0" smtClean="0"/>
              <a:t>שעור המועסקים בחקלאות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400" b="1" dirty="0" smtClean="0"/>
              <a:t>מדד זה מציג את אופי החקלאות במדינה </a:t>
            </a:r>
            <a:r>
              <a:rPr lang="he-IL" sz="2400" dirty="0" smtClean="0"/>
              <a:t>(עתירת ידיים עובדות או עתירת מיכון ).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 :</a:t>
            </a:r>
          </a:p>
          <a:p>
            <a:pPr eaLnBrk="1" hangingPunct="1">
              <a:defRPr/>
            </a:pPr>
            <a:r>
              <a:rPr lang="he-IL" sz="2800" b="1" dirty="0" smtClean="0"/>
              <a:t>במפותחות – אחוזים בודדים </a:t>
            </a:r>
          </a:p>
          <a:p>
            <a:pPr eaLnBrk="1" hangingPunct="1">
              <a:defRPr/>
            </a:pPr>
            <a:r>
              <a:rPr lang="he-IL" sz="2400" dirty="0" smtClean="0"/>
              <a:t>בתת מתפתחות  ובמתפתחות – עשרות אחוזים רבות או מעטות.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433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57188" y="333375"/>
            <a:ext cx="83915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3600" b="1" dirty="0">
                <a:cs typeface="David" pitchFamily="2" charset="-79"/>
              </a:rPr>
              <a:t>מבנה תעסוקה</a:t>
            </a:r>
            <a:endParaRPr lang="en-GB" sz="3600" b="1" dirty="0">
              <a:cs typeface="David" pitchFamily="2" charset="-79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859338" y="981075"/>
          <a:ext cx="4102100" cy="2784475"/>
        </p:xfrm>
        <a:graphic>
          <a:graphicData uri="http://schemas.openxmlformats.org/presentationml/2006/ole">
            <p:oleObj spid="_x0000_s1026" name="תרשים" r:id="rId4" imgW="3381451" imgH="2295449" progId="Excel.Sheet.8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787900" y="4005263"/>
          <a:ext cx="4030663" cy="2735262"/>
        </p:xfrm>
        <a:graphic>
          <a:graphicData uri="http://schemas.openxmlformats.org/presentationml/2006/ole">
            <p:oleObj spid="_x0000_s1027" name="תרשים" r:id="rId5" imgW="3381451" imgH="2295449" progId="Excel.Sheet.8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68313" y="981075"/>
          <a:ext cx="4103687" cy="2786063"/>
        </p:xfrm>
        <a:graphic>
          <a:graphicData uri="http://schemas.openxmlformats.org/presentationml/2006/ole">
            <p:oleObj spid="_x0000_s1028" name="תרשים" r:id="rId6" imgW="3381451" imgH="2295449" progId="Excel.Sheet.8">
              <p:embed/>
            </p:oleObj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625" y="4076700"/>
            <a:ext cx="4214813" cy="2678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cs typeface="David" pitchFamily="2" charset="-79"/>
              </a:rPr>
              <a:t>מהי המדינה בה שיעור המועסקים בחקלאות הוא הגבוה ביותר? בדוק באטלס מדד פיתוח נוסף המעיד על רמת ההתפתחות של המדינה שציינת.</a:t>
            </a:r>
            <a:endParaRPr lang="en-GB" sz="2800"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73" grpId="0"/>
      <p:bldOleChart spid="7174" grpId="0"/>
      <p:bldOleChart spid="7175" grpId="0"/>
      <p:bldP spid="7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347787"/>
          </a:xfrm>
          <a:solidFill>
            <a:srgbClr val="FFFF99"/>
          </a:solidFill>
          <a:ln>
            <a:solidFill>
              <a:schemeClr val="accent1"/>
            </a:solidFill>
          </a:ln>
        </p:spPr>
        <p:txBody>
          <a:bodyPr rtlCol="1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cs typeface="+mn-cs"/>
              </a:rPr>
              <a:t>מדדים </a:t>
            </a:r>
            <a:r>
              <a:rPr lang="he-IL" b="1" dirty="0" err="1" smtClean="0">
                <a:cs typeface="+mn-cs"/>
              </a:rPr>
              <a:t>דמוגרפיים</a:t>
            </a:r>
            <a:r>
              <a:rPr lang="he-IL" b="1" dirty="0" smtClean="0">
                <a:cs typeface="+mn-cs"/>
              </a:rPr>
              <a:t> </a:t>
            </a:r>
            <a:r>
              <a:rPr lang="he-IL" dirty="0" smtClean="0"/>
              <a:t>–</a:t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he-IL" b="1" dirty="0" smtClean="0">
                <a:latin typeface="Arial" pitchFamily="34" charset="0"/>
              </a:rPr>
              <a:t>ריבוי טבעי-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e-IL" sz="2800" dirty="0" smtClean="0"/>
              <a:t>הגידול במספר התושבים במקום מסוים כתוצאה מ</a:t>
            </a:r>
            <a:r>
              <a:rPr lang="he-IL" sz="2800" b="1" u="sng" dirty="0" smtClean="0">
                <a:solidFill>
                  <a:srgbClr val="FF0000"/>
                </a:solidFill>
              </a:rPr>
              <a:t>ילודה</a:t>
            </a:r>
            <a:r>
              <a:rPr lang="he-IL" sz="2400" dirty="0" smtClean="0"/>
              <a:t>. </a:t>
            </a:r>
          </a:p>
          <a:p>
            <a:pPr eaLnBrk="1" hangingPunct="1">
              <a:defRPr/>
            </a:pPr>
            <a:r>
              <a:rPr lang="he-IL" sz="2400" dirty="0" smtClean="0"/>
              <a:t>את שיעור הריבוי הטבעי מחשבים על ידי </a:t>
            </a:r>
            <a:r>
              <a:rPr lang="he-IL" sz="2400" b="1" dirty="0" smtClean="0"/>
              <a:t>מציאת ההפרש בין מספר הנולדים למספר הנפטרים באוכלוסייה במהלך תקופה מסוימת. </a:t>
            </a:r>
          </a:p>
          <a:p>
            <a:pPr eaLnBrk="1" hangingPunct="1">
              <a:defRPr/>
            </a:pPr>
            <a:r>
              <a:rPr lang="he-IL" sz="2400" dirty="0" smtClean="0"/>
              <a:t>מאחר שבעולם כולו מספר הנולדים גדול ממספר הנפטרים – אוכלוסיית העולם הולכת וגדלה בתהליך של ריבוי טבעי.</a:t>
            </a:r>
          </a:p>
          <a:p>
            <a:pPr eaLnBrk="1" hangingPunct="1">
              <a:defRPr/>
            </a:pPr>
            <a:r>
              <a:rPr lang="he-IL" sz="2400" dirty="0" smtClean="0"/>
              <a:t>גבולות המדד:</a:t>
            </a:r>
          </a:p>
          <a:p>
            <a:pPr eaLnBrk="1" hangingPunct="1">
              <a:defRPr/>
            </a:pPr>
            <a:r>
              <a:rPr lang="he-IL" sz="2400" b="1" dirty="0" smtClean="0">
                <a:solidFill>
                  <a:srgbClr val="FF0000"/>
                </a:solidFill>
              </a:rPr>
              <a:t>תת מתפתחות – 23   ל 1000  ( 2.3% ).</a:t>
            </a:r>
          </a:p>
          <a:p>
            <a:pPr eaLnBrk="1" hangingPunct="1">
              <a:defRPr/>
            </a:pPr>
            <a:r>
              <a:rPr lang="he-IL" sz="2400" dirty="0" smtClean="0"/>
              <a:t>מתפתחות  -       15   ל 1000  ( 1.5% ) </a:t>
            </a:r>
          </a:p>
          <a:p>
            <a:pPr eaLnBrk="1" hangingPunct="1">
              <a:defRPr/>
            </a:pPr>
            <a:r>
              <a:rPr lang="he-IL" sz="2400" b="1" dirty="0" smtClean="0">
                <a:solidFill>
                  <a:srgbClr val="FF0000"/>
                </a:solidFill>
                <a:cs typeface="+mj-cs"/>
              </a:rPr>
              <a:t>מפותחות  -     2     ל  1000  ( 0.2% )</a:t>
            </a:r>
          </a:p>
          <a:p>
            <a:pPr eaLnBrk="1" hangingPunct="1">
              <a:defRPr/>
            </a:pPr>
            <a:r>
              <a:rPr lang="he-IL" sz="2400" dirty="0" smtClean="0"/>
              <a:t>ממוצע עולמי -   12   ל 1000</a:t>
            </a:r>
          </a:p>
          <a:p>
            <a:pPr eaLnBrk="1" hangingPunct="1">
              <a:defRPr/>
            </a:pP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72d8f6c1-7df7-4542-9718-f7d5cfbac9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805DA7526C4F54197273DFFEEE23A3A" ma:contentTypeVersion="1" ma:contentTypeDescription="צור מסמך חדש." ma:contentTypeScope="" ma:versionID="08c96ff89e6cd86bee89117554977026">
  <xsd:schema xmlns:xsd="http://www.w3.org/2001/XMLSchema" xmlns:p="http://schemas.microsoft.com/office/2006/metadata/properties" xmlns:ns2="72d8f6c1-7df7-4542-9718-f7d5cfbac991" targetNamespace="http://schemas.microsoft.com/office/2006/metadata/properties" ma:root="true" ma:fieldsID="3551b8e7e69d926f37b972a994afa102" ns2:_="">
    <xsd:import namespace="72d8f6c1-7df7-4542-9718-f7d5cfbac991"/>
    <xsd:element name="properties">
      <xsd:complexType>
        <xsd:sequence>
          <xsd:element name="documentManagement">
            <xsd:complexType>
              <xsd:all>
                <xsd:element ref="ns2:keywo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2d8f6c1-7df7-4542-9718-f7d5cfbac991" elementFormDefault="qualified">
    <xsd:import namespace="http://schemas.microsoft.com/office/2006/documentManagement/types"/>
    <xsd:element name="keyword" ma:index="8" nillable="true" ma:displayName="מילת מפתח" ma:default="" ma:internalName="keywor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57E310F-A65F-4751-BB16-FAAAF57BC9B5}"/>
</file>

<file path=customXml/itemProps2.xml><?xml version="1.0" encoding="utf-8"?>
<ds:datastoreItem xmlns:ds="http://schemas.openxmlformats.org/officeDocument/2006/customXml" ds:itemID="{6BB2ACC8-F57D-4E13-A8B7-A303A86072D7}"/>
</file>

<file path=customXml/itemProps3.xml><?xml version="1.0" encoding="utf-8"?>
<ds:datastoreItem xmlns:ds="http://schemas.openxmlformats.org/officeDocument/2006/customXml" ds:itemID="{D11678CE-8B7F-448C-BF7F-55EA3BAC5DD2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1090</TotalTime>
  <Words>2481</Words>
  <Application>Microsoft Office PowerPoint</Application>
  <PresentationFormat>‫הצגה על המסך (4:3)</PresentationFormat>
  <Paragraphs>417</Paragraphs>
  <Slides>37</Slides>
  <Notes>9</Notes>
  <HiddenSlides>0</HiddenSlides>
  <MMClips>0</MMClips>
  <ScaleCrop>false</ScaleCrop>
  <HeadingPairs>
    <vt:vector size="6" baseType="variant"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0" baseType="lpstr">
      <vt:lpstr>Flow</vt:lpstr>
      <vt:lpstr>Default Design</vt:lpstr>
      <vt:lpstr>תרשים</vt:lpstr>
      <vt:lpstr> </vt:lpstr>
      <vt:lpstr>שקופית 2</vt:lpstr>
      <vt:lpstr>מדדי הפיתוח</vt:lpstr>
      <vt:lpstr>מדדים כלכליים-  תמ"ג- תוצר מקומי גולמי </vt:lpstr>
      <vt:lpstr>דוגמאות-  תמ"ג לנפש $ בעולם</vt:lpstr>
      <vt:lpstr>מדדים כלכליים-צריכת אנרגיה לנפש</vt:lpstr>
      <vt:lpstr>מדד כלכלי-  שעור המועסקים בחקלאות</vt:lpstr>
      <vt:lpstr>שקופית 8</vt:lpstr>
      <vt:lpstr>מדדים דמוגרפיים –  ריבוי טבעי- </vt:lpstr>
      <vt:lpstr>מדדים דמוגרפיים --שיעור ילודה.</vt:lpstr>
      <vt:lpstr>מדדים דמוגרפיים-שעור תמותה</vt:lpstr>
      <vt:lpstr>מדד דמוגרפי – תמותת תינוקות</vt:lpstr>
      <vt:lpstr>מדד דמוגרפי – תוחלת חיים</vt:lpstr>
      <vt:lpstr>שקופית 14</vt:lpstr>
      <vt:lpstr>מדד מתחום החברה והרווחה שעור בערות \ ידיעת קרוא וכתוב</vt:lpstr>
      <vt:lpstr>   שעור אוריינות בעולם 2008 –    היכולת לקרוא ולכתוב שפה אחת</vt:lpstr>
      <vt:lpstr>שקופית 17</vt:lpstr>
      <vt:lpstr>שקופית 18</vt:lpstr>
      <vt:lpstr>שקופית 19</vt:lpstr>
      <vt:lpstr>שקופית 20</vt:lpstr>
      <vt:lpstr>שעור המחשבים באוכלוסייה</vt:lpstr>
      <vt:lpstr>שעור האנשים המחוברים לאינטרנט</vt:lpstr>
      <vt:lpstr>מדדים נוספים להשוואה – שכבר למדנו</vt:lpstr>
      <vt:lpstr>שקופית 24</vt:lpstr>
      <vt:lpstr>שקופית 25</vt:lpstr>
      <vt:lpstr>שקופית 26</vt:lpstr>
      <vt:lpstr>שקופית 27</vt:lpstr>
      <vt:lpstr>המודל של רוסטוב, 1965</vt:lpstr>
      <vt:lpstr>המודל של רוסטוב: המשך</vt:lpstr>
      <vt:lpstr>פיתוח עירוני מואץ והשפעתו  על המבנה הכלכלי ,  במדינות מתפתחות</vt:lpstr>
      <vt:lpstr>צמיחת חברות מסחריות  רב- לאומיות</vt:lpstr>
      <vt:lpstr>תיעוש על ידי חברות רב-לאומיות-</vt:lpstr>
      <vt:lpstr>  יתרונות חוות המטעים</vt:lpstr>
      <vt:lpstr>  חסרונות חוות המטעים</vt:lpstr>
      <vt:lpstr>השלכות נוספות של  הפיתוח המואץ במדינות המתפתחות</vt:lpstr>
      <vt:lpstr>ההשלכות של פיתוח אי-שוויוני על מדינות</vt:lpstr>
      <vt:lpstr>ההשלכות הסביבתיות של פיתוח אי שוויוני במדינה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מדדי פיתוח</dc:title>
  <dc:creator>דן זיו</dc:creator>
  <cp:lastModifiedBy>עופר</cp:lastModifiedBy>
  <cp:revision>111</cp:revision>
  <dcterms:created xsi:type="dcterms:W3CDTF">2010-04-23T20:17:09Z</dcterms:created>
  <dcterms:modified xsi:type="dcterms:W3CDTF">2013-10-06T18:28:28Z</dcterms:modified>
  <cp:contentType>מסמך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0x0101005805DA7526C4F54197273DFFEEE23A3A</vt:lpwstr>
  </property>
  <property fmtid="{D5CDD505-2E9C-101B-9397-08002B2CF9AE}" pid="3" name="TaxKeyword">
    <vt:lpwstr/>
  </property>
  <property fmtid="{D5CDD505-2E9C-101B-9397-08002B2CF9AE}" pid="4" name="6yrHS-Creator">
    <vt:lpwstr>חבל הבשור</vt:lpwstr>
  </property>
  <property fmtid="{D5CDD505-2E9C-101B-9397-08002B2CF9AE}" pid="5" name="Grade7">
    <vt:lpwstr>לא</vt:lpwstr>
  </property>
  <property fmtid="{D5CDD505-2E9C-101B-9397-08002B2CF9AE}" pid="6" name="cls-6">
    <vt:lpwstr>לא</vt:lpwstr>
  </property>
  <property fmtid="{D5CDD505-2E9C-101B-9397-08002B2CF9AE}" pid="7" name="group8">
    <vt:lpwstr>לא</vt:lpwstr>
  </property>
  <property fmtid="{D5CDD505-2E9C-101B-9397-08002B2CF9AE}" pid="8" name="group3">
    <vt:lpwstr>לא</vt:lpwstr>
  </property>
  <property fmtid="{D5CDD505-2E9C-101B-9397-08002B2CF9AE}" pid="9" name="group10">
    <vt:lpwstr>לא</vt:lpwstr>
  </property>
  <property fmtid="{D5CDD505-2E9C-101B-9397-08002B2CF9AE}" pid="10" name="cls-1">
    <vt:lpwstr>לא</vt:lpwstr>
  </property>
  <property fmtid="{D5CDD505-2E9C-101B-9397-08002B2CF9AE}" pid="11" name="Grade10">
    <vt:lpwstr>לא</vt:lpwstr>
  </property>
  <property fmtid="{D5CDD505-2E9C-101B-9397-08002B2CF9AE}" pid="13" name="group7">
    <vt:lpwstr>לא</vt:lpwstr>
  </property>
  <property fmtid="{D5CDD505-2E9C-101B-9397-08002B2CF9AE}" pid="14" name="cls-5">
    <vt:lpwstr>לא</vt:lpwstr>
  </property>
  <property fmtid="{D5CDD505-2E9C-101B-9397-08002B2CF9AE}" pid="15" name="cls-10">
    <vt:lpwstr>לא</vt:lpwstr>
  </property>
  <property fmtid="{D5CDD505-2E9C-101B-9397-08002B2CF9AE}" pid="16" name="group2">
    <vt:lpwstr>לא</vt:lpwstr>
  </property>
  <property fmtid="{D5CDD505-2E9C-101B-9397-08002B2CF9AE}" pid="17" name="group6">
    <vt:lpwstr>לא</vt:lpwstr>
  </property>
  <property fmtid="{D5CDD505-2E9C-101B-9397-08002B2CF9AE}" pid="20" name="cls-9">
    <vt:lpwstr>לא</vt:lpwstr>
  </property>
  <property fmtid="{D5CDD505-2E9C-101B-9397-08002B2CF9AE}" pid="21" name="cls-4">
    <vt:lpwstr>כן</vt:lpwstr>
  </property>
  <property fmtid="{D5CDD505-2E9C-101B-9397-08002B2CF9AE}" pid="22" name="group1">
    <vt:lpwstr>לא</vt:lpwstr>
  </property>
  <property fmtid="{D5CDD505-2E9C-101B-9397-08002B2CF9AE}" pid="23" name="Grade9">
    <vt:lpwstr>לא</vt:lpwstr>
  </property>
  <property fmtid="{D5CDD505-2E9C-101B-9397-08002B2CF9AE}" pid="24" name="cls-8">
    <vt:lpwstr>לא</vt:lpwstr>
  </property>
  <property fmtid="{D5CDD505-2E9C-101B-9397-08002B2CF9AE}" pid="25" name="group5">
    <vt:lpwstr>לא</vt:lpwstr>
  </property>
  <property fmtid="{D5CDD505-2E9C-101B-9397-08002B2CF9AE}" pid="27" name="Grade12">
    <vt:lpwstr>לא</vt:lpwstr>
  </property>
  <property fmtid="{D5CDD505-2E9C-101B-9397-08002B2CF9AE}" pid="28" name="SchoolSubject">
    <vt:lpwstr>4</vt:lpwstr>
  </property>
  <property fmtid="{D5CDD505-2E9C-101B-9397-08002B2CF9AE}" pid="29" name="group9">
    <vt:lpwstr>לא</vt:lpwstr>
  </property>
  <property fmtid="{D5CDD505-2E9C-101B-9397-08002B2CF9AE}" pid="30" name="MainTopic">
    <vt:lpwstr>מדדי פיתוח</vt:lpwstr>
  </property>
  <property fmtid="{D5CDD505-2E9C-101B-9397-08002B2CF9AE}" pid="31" name="cls-3">
    <vt:lpwstr>לא</vt:lpwstr>
  </property>
  <property fmtid="{D5CDD505-2E9C-101B-9397-08002B2CF9AE}" pid="32" name="Grade8">
    <vt:lpwstr>לא</vt:lpwstr>
  </property>
  <property fmtid="{D5CDD505-2E9C-101B-9397-08002B2CF9AE}" pid="33" name="PublishingDate">
    <vt:lpwstr>2012-01-24T22:00:00+00:00</vt:lpwstr>
  </property>
  <property fmtid="{D5CDD505-2E9C-101B-9397-08002B2CF9AE}" pid="34" name="StopPublishingDate">
    <vt:lpwstr>2013-06-29T21:00:00+00:00</vt:lpwstr>
  </property>
  <property fmtid="{D5CDD505-2E9C-101B-9397-08002B2CF9AE}" pid="35" name="cls-2">
    <vt:lpwstr>לא</vt:lpwstr>
  </property>
  <property fmtid="{D5CDD505-2E9C-101B-9397-08002B2CF9AE}" pid="36" name="cls-7">
    <vt:lpwstr>לא</vt:lpwstr>
  </property>
  <property fmtid="{D5CDD505-2E9C-101B-9397-08002B2CF9AE}" pid="37" name="group4">
    <vt:lpwstr>לא</vt:lpwstr>
  </property>
  <property fmtid="{D5CDD505-2E9C-101B-9397-08002B2CF9AE}" pid="38" name="TaxKeywordTaxHTField">
    <vt:lpwstr/>
  </property>
  <property fmtid="{D5CDD505-2E9C-101B-9397-08002B2CF9AE}" pid="39" name="Share">
    <vt:lpwstr>משותף</vt:lpwstr>
  </property>
  <property fmtid="{D5CDD505-2E9C-101B-9397-08002B2CF9AE}" pid="40" name="Grade11">
    <vt:lpwstr>כן</vt:lpwstr>
  </property>
</Properties>
</file>