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32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31" r:id="rId14"/>
    <p:sldId id="326" r:id="rId15"/>
    <p:sldId id="327" r:id="rId16"/>
    <p:sldId id="257" r:id="rId17"/>
    <p:sldId id="306" r:id="rId18"/>
    <p:sldId id="307" r:id="rId19"/>
    <p:sldId id="308" r:id="rId20"/>
    <p:sldId id="309" r:id="rId21"/>
    <p:sldId id="310" r:id="rId22"/>
    <p:sldId id="314" r:id="rId23"/>
    <p:sldId id="311" r:id="rId24"/>
    <p:sldId id="318" r:id="rId25"/>
    <p:sldId id="312" r:id="rId26"/>
    <p:sldId id="329" r:id="rId27"/>
    <p:sldId id="313" r:id="rId28"/>
    <p:sldId id="330" r:id="rId29"/>
    <p:sldId id="305" r:id="rId30"/>
    <p:sldId id="258" r:id="rId31"/>
    <p:sldId id="265" r:id="rId32"/>
    <p:sldId id="266" r:id="rId33"/>
    <p:sldId id="260" r:id="rId34"/>
    <p:sldId id="261" r:id="rId35"/>
    <p:sldId id="264" r:id="rId36"/>
    <p:sldId id="262" r:id="rId37"/>
    <p:sldId id="267" r:id="rId38"/>
    <p:sldId id="263" r:id="rId39"/>
    <p:sldId id="268" r:id="rId40"/>
    <p:sldId id="269" r:id="rId41"/>
    <p:sldId id="270" r:id="rId42"/>
    <p:sldId id="280" r:id="rId43"/>
    <p:sldId id="281" r:id="rId44"/>
    <p:sldId id="282" r:id="rId45"/>
    <p:sldId id="283" r:id="rId46"/>
    <p:sldId id="284" r:id="rId47"/>
    <p:sldId id="285" r:id="rId48"/>
    <p:sldId id="289" r:id="rId49"/>
    <p:sldId id="287" r:id="rId50"/>
    <p:sldId id="288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9" r:id="rId60"/>
    <p:sldId id="298" r:id="rId61"/>
    <p:sldId id="302" r:id="rId62"/>
    <p:sldId id="300" r:id="rId63"/>
    <p:sldId id="301" r:id="rId64"/>
    <p:sldId id="303" r:id="rId65"/>
    <p:sldId id="304" r:id="rId6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DDFD-C1BB-4DA3-9D61-B5B027B200FE}" type="datetimeFigureOut">
              <a:rPr lang="he-IL" smtClean="0"/>
              <a:pPr/>
              <a:t>י"ד/שבט/תשע"ו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205A-2E74-47A9-85C6-9BF0C71BDE3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268760"/>
            <a:ext cx="669674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rgbClr val="002060"/>
                </a:solidFill>
              </a:rPr>
              <a:t>מדדי יסוד דמוגרפיים</a:t>
            </a:r>
            <a:r>
              <a:rPr lang="he-IL" sz="5400" b="1" dirty="0">
                <a:solidFill>
                  <a:srgbClr val="002060"/>
                </a:solidFill>
              </a:rPr>
              <a:t>,</a:t>
            </a:r>
            <a:r>
              <a:rPr lang="en-US" sz="7200" b="1" dirty="0" smtClean="0">
                <a:solidFill>
                  <a:srgbClr val="002060"/>
                </a:solidFill>
              </a:rPr>
              <a:t/>
            </a:r>
            <a:br>
              <a:rPr lang="en-US" sz="7200" b="1" dirty="0" smtClean="0">
                <a:solidFill>
                  <a:srgbClr val="002060"/>
                </a:solidFill>
              </a:rPr>
            </a:br>
            <a:r>
              <a:rPr lang="he-IL" sz="4800" b="1" dirty="0" smtClean="0">
                <a:solidFill>
                  <a:srgbClr val="002060"/>
                </a:solidFill>
              </a:rPr>
              <a:t> מודל התמורה הדמוגרפי </a:t>
            </a:r>
            <a:r>
              <a:rPr lang="en-US" sz="7200" b="1" dirty="0" smtClean="0">
                <a:solidFill>
                  <a:srgbClr val="002060"/>
                </a:solidFill>
              </a:rPr>
              <a:t/>
            </a:r>
            <a:br>
              <a:rPr lang="en-US" sz="7200" b="1" dirty="0" smtClean="0">
                <a:solidFill>
                  <a:srgbClr val="002060"/>
                </a:solidFill>
              </a:rPr>
            </a:br>
            <a:r>
              <a:rPr lang="he-IL" sz="7200" b="1" dirty="0" smtClean="0">
                <a:solidFill>
                  <a:srgbClr val="002060"/>
                </a:solidFill>
              </a:rPr>
              <a:t>ופירמידת הגילים</a:t>
            </a:r>
            <a:r>
              <a:rPr lang="en-US" sz="7200" b="1" dirty="0" smtClean="0">
                <a:solidFill>
                  <a:srgbClr val="002060"/>
                </a:solidFill>
              </a:rPr>
              <a:t/>
            </a:r>
            <a:br>
              <a:rPr lang="en-US" sz="7200" b="1" dirty="0" smtClean="0">
                <a:solidFill>
                  <a:srgbClr val="002060"/>
                </a:solidFill>
              </a:rPr>
            </a:br>
            <a:r>
              <a:rPr lang="he-IL" sz="6000" b="1" dirty="0" smtClean="0"/>
              <a:t>מצגת הסבר והדגמה</a:t>
            </a:r>
            <a:endParaRPr lang="he-IL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165304"/>
            <a:ext cx="74888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לפני לימוד הנושא מומלץ קודם ללמוד מהם "מדדי פיתוח"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</a:br>
            <a:r>
              <a:rPr lang="he-IL" sz="1400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ואת נושא "רמת הפיתוח של מדינות" בעולם בהתאם למדדי הפיתוח.</a:t>
            </a:r>
            <a:endParaRPr lang="he-IL" sz="1400" b="1" dirty="0">
              <a:solidFill>
                <a:schemeClr val="accent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5076473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כתיבה ועריכה: נדב שמגר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he-IL" sz="1600" dirty="0" smtClean="0"/>
              <a:t>שנה"ל תשע"ג</a:t>
            </a:r>
            <a:endParaRPr lang="he-IL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198884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ריבוי טבעי: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b="1" u="sng" dirty="0" smtClean="0"/>
              <a:t>הגידול</a:t>
            </a:r>
            <a:r>
              <a:rPr lang="he-IL" sz="2300" b="1" dirty="0" smtClean="0"/>
              <a:t> </a:t>
            </a:r>
            <a:r>
              <a:rPr lang="he-IL" sz="2300" dirty="0" smtClean="0"/>
              <a:t>בין נתוני </a:t>
            </a:r>
            <a:r>
              <a:rPr lang="he-IL" sz="2300" b="1" u="sng" dirty="0" smtClean="0">
                <a:solidFill>
                  <a:srgbClr val="FF0000"/>
                </a:solidFill>
              </a:rPr>
              <a:t>שיעורי הילודה</a:t>
            </a:r>
            <a:r>
              <a:rPr lang="he-IL" sz="2300" b="1" dirty="0" smtClean="0">
                <a:solidFill>
                  <a:srgbClr val="FF0000"/>
                </a:solidFill>
              </a:rPr>
              <a:t> </a:t>
            </a:r>
            <a:r>
              <a:rPr lang="he-IL" sz="2300" dirty="0" smtClean="0"/>
              <a:t>לבין </a:t>
            </a:r>
            <a:r>
              <a:rPr lang="he-IL" sz="2300" b="1" u="sng" dirty="0" smtClean="0">
                <a:solidFill>
                  <a:srgbClr val="00B050"/>
                </a:solidFill>
              </a:rPr>
              <a:t>שיעורי התמותה</a:t>
            </a:r>
            <a:r>
              <a:rPr lang="he-IL" sz="2300" dirty="0" smtClean="0"/>
              <a:t>. 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תוחלת חיים: גיל תוחלת החיים אינו אומר שאי אפשר לעבור את הגיל הנתון...</a:t>
            </a:r>
            <a:endParaRPr lang="he-IL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  <p:sp>
        <p:nvSpPr>
          <p:cNvPr id="12" name="מלבן 11"/>
          <p:cNvSpPr/>
          <p:nvPr/>
        </p:nvSpPr>
        <p:spPr>
          <a:xfrm>
            <a:off x="1187624" y="3140968"/>
            <a:ext cx="7128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00B050"/>
                </a:solidFill>
              </a:rPr>
              <a:t>מפותחת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00B050"/>
                </a:solidFill>
              </a:rPr>
              <a:t>הריבוי הטבעי </a:t>
            </a:r>
            <a:r>
              <a:rPr lang="he-IL" sz="2300" b="1" dirty="0" smtClean="0"/>
              <a:t>יהיה גם </a:t>
            </a:r>
            <a:r>
              <a:rPr lang="he-IL" sz="2300" b="1" u="sng" dirty="0" smtClean="0"/>
              <a:t>נמוך</a:t>
            </a:r>
            <a:r>
              <a:rPr lang="en-US" sz="2300" b="1" u="sng" dirty="0" smtClean="0"/>
              <a:t/>
            </a:r>
            <a:br>
              <a:rPr lang="en-US" sz="2300" b="1" u="sng" dirty="0" smtClean="0"/>
            </a:br>
            <a:r>
              <a:rPr lang="he-IL" sz="2300" dirty="0" smtClean="0"/>
              <a:t>(יש מעט נולדים אך יש גם מעט נפטרים)</a:t>
            </a:r>
            <a:endParaRPr lang="he-IL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2060848"/>
            <a:ext cx="7848872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u="sng" dirty="0" smtClean="0">
                <a:solidFill>
                  <a:srgbClr val="FF0000"/>
                </a:solidFill>
              </a:rPr>
              <a:t>שיעור</a:t>
            </a:r>
            <a:r>
              <a:rPr lang="he-IL" sz="3500" b="1" dirty="0" smtClean="0">
                <a:solidFill>
                  <a:srgbClr val="FF0000"/>
                </a:solidFill>
              </a:rPr>
              <a:t> ריבוי טבעי: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400" dirty="0" smtClean="0"/>
              <a:t>את </a:t>
            </a:r>
            <a:r>
              <a:rPr lang="he-IL" sz="2400" b="1" u="sng" dirty="0" smtClean="0"/>
              <a:t>שיעור הריבוי הטבעי</a:t>
            </a:r>
            <a:r>
              <a:rPr lang="he-IL" sz="2400" b="1" dirty="0" smtClean="0"/>
              <a:t> </a:t>
            </a:r>
            <a:r>
              <a:rPr lang="he-IL" sz="2400" dirty="0" smtClean="0"/>
              <a:t>נמצא על ידי מציאת </a:t>
            </a:r>
            <a:r>
              <a:rPr lang="he-IL" sz="2400" b="1" u="sng" dirty="0" smtClean="0"/>
              <a:t>ההפרש</a:t>
            </a:r>
            <a:r>
              <a:rPr lang="he-IL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בין שיעורי הילודה ושיעורי התמותה.</a:t>
            </a:r>
            <a:endParaRPr lang="he-IL" sz="2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תוחלת חיים: גיל תוחלת החיים אינו אומר שאי אפשר לעבור את הגיל הנתון...</a:t>
            </a:r>
            <a:endParaRPr lang="he-IL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980728"/>
            <a:ext cx="56886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</a:rPr>
              <a:t>אופן חישוב שיעור הריבוי הטבעי</a:t>
            </a:r>
            <a:endParaRPr lang="he-I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ההפרש</a:t>
            </a:r>
            <a:r>
              <a:rPr lang="he-IL" sz="2400" dirty="0" smtClean="0"/>
              <a:t> בין </a:t>
            </a:r>
            <a:r>
              <a:rPr lang="he-IL" sz="2400" b="1" dirty="0" smtClean="0"/>
              <a:t>שיעורי ילודה </a:t>
            </a:r>
            <a:r>
              <a:rPr lang="he-IL" sz="2400" dirty="0" smtClean="0"/>
              <a:t>לבין </a:t>
            </a:r>
            <a:r>
              <a:rPr lang="he-IL" sz="2400" b="1" dirty="0" smtClean="0"/>
              <a:t>שיעורי התמותה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שימו לב: לפי הנתונים הללו אנו רואים בשתי סוגי המדינות כי שיעור הריבוי הטבעי (ההפרש באחוזים) הינו נמוך!</a:t>
            </a:r>
            <a:endParaRPr lang="he-IL" sz="1400" dirty="0"/>
          </a:p>
        </p:txBody>
      </p:sp>
      <p:cxnSp>
        <p:nvCxnSpPr>
          <p:cNvPr id="10" name="מחבר ישר 9"/>
          <p:cNvCxnSpPr/>
          <p:nvPr/>
        </p:nvCxnSpPr>
        <p:spPr>
          <a:xfrm>
            <a:off x="4499992" y="2276872"/>
            <a:ext cx="0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8064" y="2132856"/>
            <a:ext cx="2880320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u="sng" dirty="0" smtClean="0">
                <a:solidFill>
                  <a:srgbClr val="FF0000"/>
                </a:solidFill>
              </a:rPr>
              <a:t>מדינה מתפתחת</a:t>
            </a:r>
            <a:endParaRPr lang="he-IL" sz="2500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2132856"/>
            <a:ext cx="2880320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u="sng" dirty="0" smtClean="0">
                <a:solidFill>
                  <a:srgbClr val="00B050"/>
                </a:solidFill>
              </a:rPr>
              <a:t>מדינה מפותחת</a:t>
            </a:r>
            <a:endParaRPr lang="he-IL" sz="2500" b="1" u="sng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708920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שיעורי הילודה         שיעורי התמותה</a:t>
            </a:r>
          </a:p>
          <a:p>
            <a:r>
              <a:rPr lang="he-IL" dirty="0"/>
              <a:t> </a:t>
            </a:r>
            <a:r>
              <a:rPr lang="he-IL" dirty="0" smtClean="0"/>
              <a:t>       35                           12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 </a:t>
            </a:r>
            <a:r>
              <a:rPr lang="he-IL" sz="1100" dirty="0" smtClean="0"/>
              <a:t>על כל 1000 איש                             על כל 1000 איש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2721694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שיעורי הילודה         שיעורי התמותה</a:t>
            </a:r>
          </a:p>
          <a:p>
            <a:r>
              <a:rPr lang="he-IL" dirty="0"/>
              <a:t> </a:t>
            </a:r>
            <a:r>
              <a:rPr lang="he-IL" dirty="0" smtClean="0"/>
              <a:t>       12                            </a:t>
            </a:r>
            <a:r>
              <a:rPr lang="en-US" dirty="0" smtClean="0"/>
              <a:t>10</a:t>
            </a:r>
            <a:br>
              <a:rPr lang="en-US" dirty="0" smtClean="0"/>
            </a:br>
            <a:r>
              <a:rPr lang="he-IL" dirty="0" smtClean="0"/>
              <a:t>  </a:t>
            </a:r>
            <a:r>
              <a:rPr lang="he-IL" sz="1100" dirty="0" smtClean="0"/>
              <a:t>על כל 1000 איש                             על כל 1000 איש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3789040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ההפרש: 23</a:t>
            </a:r>
            <a:r>
              <a:rPr lang="he-IL" dirty="0" smtClean="0"/>
              <a:t>=35-12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3789040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ההפרש: 2</a:t>
            </a:r>
            <a:r>
              <a:rPr lang="he-IL" dirty="0" smtClean="0"/>
              <a:t>=12-10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4149080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באחוזים: 2.3%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4149080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באחוזים: 0.2%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4653136"/>
            <a:ext cx="3024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מכאן </a:t>
            </a:r>
            <a:r>
              <a:rPr lang="he-IL" b="1" u="sng" dirty="0" smtClean="0"/>
              <a:t>ששיעור</a:t>
            </a:r>
            <a:r>
              <a:rPr lang="he-IL" b="1" dirty="0" smtClean="0"/>
              <a:t> הריבוי הטבעי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נחשב </a:t>
            </a:r>
            <a:r>
              <a:rPr lang="he-IL" b="1" u="sng" dirty="0" smtClean="0">
                <a:solidFill>
                  <a:srgbClr val="FF0000"/>
                </a:solidFill>
              </a:rPr>
              <a:t>נמוך</a:t>
            </a:r>
            <a:endParaRPr lang="he-IL" b="1" u="sng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3608" y="4653136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מכאן </a:t>
            </a:r>
            <a:r>
              <a:rPr lang="he-IL" b="1" u="sng" dirty="0" smtClean="0"/>
              <a:t>ששיעור</a:t>
            </a:r>
            <a:r>
              <a:rPr lang="he-IL" b="1" dirty="0" smtClean="0"/>
              <a:t> הריבוי הטבעי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נחשב </a:t>
            </a:r>
            <a:r>
              <a:rPr lang="he-IL" b="1" u="sng" dirty="0" smtClean="0">
                <a:solidFill>
                  <a:srgbClr val="00B050"/>
                </a:solidFill>
              </a:rPr>
              <a:t>נמוך</a:t>
            </a:r>
            <a:endParaRPr lang="he-IL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700808"/>
            <a:ext cx="61926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924944"/>
            <a:ext cx="38164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/>
              <a:t>מהו "מודל התמורה"?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645024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מודל מתאר את רמת הפיתוח של מדינות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b="1" dirty="0" smtClean="0"/>
              <a:t>באמצעות נתוני שיעורי ילודה ושיעורי תמותה</a:t>
            </a:r>
            <a:r>
              <a:rPr lang="he-IL" sz="2400" dirty="0" smtClean="0"/>
              <a:t>. 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805264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דגשים והערות: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* נקרא גם בשם "מודל המעבר הדמוגרפי".</a:t>
            </a:r>
            <a:endParaRPr lang="he-IL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5661248"/>
            <a:ext cx="7128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במודל התמורה, </a:t>
            </a:r>
            <a:r>
              <a:rPr lang="he-IL" dirty="0" smtClean="0">
                <a:solidFill>
                  <a:srgbClr val="FF0000"/>
                </a:solidFill>
              </a:rPr>
              <a:t>ציר אחד </a:t>
            </a:r>
            <a:r>
              <a:rPr lang="he-IL" dirty="0" smtClean="0"/>
              <a:t>מציג את מספר האנשים (ממעט להרבה מאוד)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689770"/>
            <a:ext cx="129614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הרבה אנשים</a:t>
            </a:r>
          </a:p>
          <a:p>
            <a:endParaRPr lang="he-IL" sz="1400" b="1" dirty="0"/>
          </a:p>
          <a:p>
            <a:endParaRPr lang="he-IL" sz="1400" b="1" dirty="0" smtClean="0"/>
          </a:p>
          <a:p>
            <a:endParaRPr lang="he-IL" sz="1400" b="1" dirty="0"/>
          </a:p>
          <a:p>
            <a:endParaRPr lang="he-IL" sz="1400" b="1" dirty="0" smtClean="0"/>
          </a:p>
          <a:p>
            <a:endParaRPr lang="he-IL" sz="1400" b="1" dirty="0" smtClean="0"/>
          </a:p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he-IL" sz="1400" b="1" dirty="0"/>
          </a:p>
          <a:p>
            <a:endParaRPr lang="he-IL" sz="1400" b="1" dirty="0" smtClean="0"/>
          </a:p>
          <a:p>
            <a:endParaRPr lang="he-IL" sz="1400" b="1" dirty="0"/>
          </a:p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he-IL" sz="1400" b="1" dirty="0" smtClean="0"/>
          </a:p>
          <a:p>
            <a:endParaRPr lang="he-IL" sz="1400" b="1" dirty="0"/>
          </a:p>
          <a:p>
            <a:endParaRPr lang="he-IL" sz="1400" b="1" dirty="0" smtClean="0"/>
          </a:p>
          <a:p>
            <a:r>
              <a:rPr lang="he-IL" sz="1400" b="1" dirty="0" smtClean="0"/>
              <a:t>מעט אנשים</a:t>
            </a:r>
            <a:endParaRPr lang="he-IL" sz="1400" b="1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5939988"/>
            <a:ext cx="7128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</a:t>
            </a:r>
            <a:r>
              <a:rPr lang="he-IL" dirty="0" smtClean="0">
                <a:solidFill>
                  <a:srgbClr val="FF0000"/>
                </a:solidFill>
              </a:rPr>
              <a:t>ציר השני </a:t>
            </a:r>
            <a:r>
              <a:rPr lang="he-IL" dirty="0" smtClean="0"/>
              <a:t>מציג את רמת הפיתוח של המדינה (ממדינה מתפתחת למפותחת)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5" name="מחבר ישר 14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לבן 20"/>
          <p:cNvSpPr/>
          <p:nvPr/>
        </p:nvSpPr>
        <p:spPr>
          <a:xfrm>
            <a:off x="6156176" y="1772816"/>
            <a:ext cx="1224136" cy="352839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שלב 4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4644008" y="1772816"/>
            <a:ext cx="1512168" cy="35283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שלב 3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131840" y="1772816"/>
            <a:ext cx="1512168" cy="35283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שלב 2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691680" y="1772816"/>
            <a:ext cx="1440160" cy="3528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שלב1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5951021"/>
            <a:ext cx="71287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המודל מחלק את </a:t>
            </a:r>
            <a:r>
              <a:rPr lang="he-IL" b="1" dirty="0" smtClean="0">
                <a:solidFill>
                  <a:srgbClr val="FF0000"/>
                </a:solidFill>
              </a:rPr>
              <a:t>ציר רמת הפיתוח </a:t>
            </a:r>
            <a:r>
              <a:rPr lang="he-IL" dirty="0" smtClean="0"/>
              <a:t>לארבעה שלבים עיקריים (1-4)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אך החלוקה אינה קובעת את משך הזמן בין שלב אחד למשנהו.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6084004"/>
            <a:ext cx="8208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על גבי המודל, נציג את </a:t>
            </a:r>
            <a:r>
              <a:rPr lang="he-IL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b="1" dirty="0" smtClean="0"/>
              <a:t>ואת </a:t>
            </a:r>
            <a:r>
              <a:rPr lang="he-IL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b="1" dirty="0" smtClean="0"/>
              <a:t>בכל אחד מהשלבים.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ההפרש בין שיעורי הילודה ושיעורי התמותה יהיה למעשה </a:t>
            </a:r>
            <a:r>
              <a:rPr lang="he-IL" b="1" dirty="0" smtClean="0">
                <a:solidFill>
                  <a:srgbClr val="0070C0"/>
                </a:solidFill>
              </a:rPr>
              <a:t>הריבוי הטבעי</a:t>
            </a:r>
            <a:r>
              <a:rPr lang="he-IL" b="1" dirty="0" smtClean="0"/>
              <a:t>!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91680" y="1556792"/>
            <a:ext cx="5832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שלב 4             </a:t>
            </a:r>
            <a:r>
              <a:rPr lang="he-IL" dirty="0" err="1" smtClean="0"/>
              <a:t>שלב</a:t>
            </a:r>
            <a:r>
              <a:rPr lang="he-IL" dirty="0" smtClean="0"/>
              <a:t> 3               </a:t>
            </a:r>
            <a:r>
              <a:rPr lang="he-IL" dirty="0" err="1" smtClean="0"/>
              <a:t>שלב</a:t>
            </a:r>
            <a:r>
              <a:rPr lang="he-IL" dirty="0" smtClean="0"/>
              <a:t> 2             </a:t>
            </a:r>
            <a:r>
              <a:rPr lang="he-IL" dirty="0" err="1" smtClean="0"/>
              <a:t>שלב</a:t>
            </a:r>
            <a:r>
              <a:rPr lang="he-IL" dirty="0" smtClean="0"/>
              <a:t> 1</a:t>
            </a:r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5877272"/>
            <a:ext cx="82089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בשלב הראשון: </a:t>
            </a:r>
            <a:r>
              <a:rPr lang="he-IL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b="1" dirty="0" smtClean="0"/>
              <a:t>גבוהים, </a:t>
            </a:r>
            <a:r>
              <a:rPr lang="he-IL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b="1" dirty="0" smtClean="0"/>
              <a:t>גבוהים,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הטבעי: </a:t>
            </a:r>
            <a:r>
              <a:rPr lang="he-IL" b="1" dirty="0" smtClean="0"/>
              <a:t>יציב (אך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הטבעי </a:t>
            </a:r>
            <a:r>
              <a:rPr lang="he-IL" b="1" dirty="0" smtClean="0"/>
              <a:t>נתון לתנודות)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רמת הפיתוח של המדינה: מתפתחת (נמוכה)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/>
          <p:nvPr/>
        </p:nvCxnSpPr>
        <p:spPr>
          <a:xfrm>
            <a:off x="1547664" y="2564904"/>
            <a:ext cx="16561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1547664" y="2276872"/>
            <a:ext cx="165618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91680" y="1556792"/>
            <a:ext cx="5832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שלב 4             </a:t>
            </a:r>
            <a:r>
              <a:rPr lang="he-IL" dirty="0" err="1" smtClean="0"/>
              <a:t>שלב</a:t>
            </a:r>
            <a:r>
              <a:rPr lang="he-IL" dirty="0" smtClean="0"/>
              <a:t> 3               </a:t>
            </a:r>
            <a:r>
              <a:rPr lang="he-IL" dirty="0" err="1" smtClean="0"/>
              <a:t>שלב</a:t>
            </a:r>
            <a:r>
              <a:rPr lang="he-IL" dirty="0" smtClean="0"/>
              <a:t> 2             </a:t>
            </a:r>
            <a:r>
              <a:rPr lang="he-IL" dirty="0" err="1" smtClean="0"/>
              <a:t>שלב</a:t>
            </a:r>
            <a:r>
              <a:rPr lang="he-IL" dirty="0" smtClean="0"/>
              <a:t> 1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07504" y="2096765"/>
            <a:ext cx="1512168" cy="6121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200" b="1" dirty="0" smtClean="0"/>
              <a:t>שיעורי ילודה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he-IL" sz="1200" b="1" dirty="0" smtClean="0"/>
              <a:t>שיעורי תמותה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700808"/>
            <a:ext cx="820891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בשלב הראשון</a:t>
            </a:r>
            <a:r>
              <a:rPr lang="he-IL" b="1" dirty="0" smtClean="0"/>
              <a:t>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FF0000"/>
                </a:solidFill>
              </a:rPr>
              <a:t>שיעורי התמותה: </a:t>
            </a:r>
            <a:r>
              <a:rPr lang="he-IL" b="1" dirty="0" smtClean="0"/>
              <a:t>גבוהים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rgbClr val="00B050"/>
                </a:solidFill>
              </a:rPr>
              <a:t>שיעורי הילודה: </a:t>
            </a:r>
            <a:r>
              <a:rPr lang="he-IL" b="1" dirty="0" smtClean="0"/>
              <a:t>גבוהים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תוחלת החיים: קצרה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הטבעי: </a:t>
            </a:r>
            <a:r>
              <a:rPr lang="he-IL" b="1" dirty="0" smtClean="0"/>
              <a:t>יציב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הטבעי: </a:t>
            </a:r>
            <a:r>
              <a:rPr lang="he-IL" b="1" dirty="0" smtClean="0"/>
              <a:t>נתון לתנודות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רמת הפיתוח של המדינה: מתפתחת </a:t>
            </a:r>
            <a:r>
              <a:rPr lang="he-IL" dirty="0" smtClean="0"/>
              <a:t>(נמוכה)</a:t>
            </a:r>
          </a:p>
        </p:txBody>
      </p:sp>
      <p:pic>
        <p:nvPicPr>
          <p:cNvPr id="2050" name="Picture 2" descr="C:\Users\nadav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136971" cy="2520280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179512" y="4422591"/>
            <a:ext cx="864096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שיעורי התמותה נמוכים ותוחלת החיים קצרה:                     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בגלל שאין שירותי בריאות טובים,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רמת התברואה </a:t>
            </a:r>
            <a:r>
              <a:rPr lang="he-IL" sz="1400" dirty="0" err="1" smtClean="0"/>
              <a:t>וההגיינה</a:t>
            </a:r>
            <a:r>
              <a:rPr lang="he-IL" sz="1400" dirty="0" smtClean="0"/>
              <a:t> נמוכה,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he-IL" sz="1400" dirty="0" smtClean="0"/>
              <a:t>- רמת איכות החיים נמוכה</a:t>
            </a:r>
            <a:r>
              <a:rPr lang="he-IL" sz="1400" dirty="0"/>
              <a:t>,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he-IL" sz="1400" dirty="0" smtClean="0"/>
          </a:p>
          <a:p>
            <a:r>
              <a:rPr lang="he-IL" sz="1400" b="1" dirty="0" smtClean="0"/>
              <a:t>שיעורי הילודה גבוהים:                         שיעור הריבוי הטבעי נתון לתנודות</a:t>
            </a:r>
            <a:r>
              <a:rPr lang="en-US" sz="1400" b="1" dirty="0" smtClean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מעמד האישה נמוך,</a:t>
            </a:r>
            <a:r>
              <a:rPr lang="en-US" sz="1400" dirty="0" smtClean="0"/>
              <a:t>                  </a:t>
            </a:r>
            <a:r>
              <a:rPr lang="he-IL" sz="1400" dirty="0" smtClean="0"/>
              <a:t>              כך למשל כשפורצת מגפה, שיעור הריבוי הטבעי יורד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אין מודעות לאמצעי מניעה,                   אך כשהמגפה נעצרת, שיעור הריבוי הטבעי עולה שוב.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אין מודעות לתכנון המשפחה,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- חברה דתית, סיבות דתיות,</a:t>
            </a:r>
            <a:endParaRPr lang="he-IL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308304" y="407707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מדוע?</a:t>
            </a:r>
            <a:endParaRPr lang="he-IL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700808"/>
            <a:ext cx="61926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2060"/>
                </a:solidFill>
              </a:rPr>
              <a:t>מדדי יסוד דמוגרפיים</a:t>
            </a:r>
            <a:endParaRPr lang="he-IL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924944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מהי דמוגרפיה?</a:t>
            </a:r>
            <a:endParaRPr lang="he-IL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645024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מדע החוקר את הרכב האוכלוסייה, תנועתה</a:t>
            </a:r>
            <a:r>
              <a:rPr lang="en-US" sz="2400" dirty="0" smtClean="0"/>
              <a:t> </a:t>
            </a:r>
            <a:r>
              <a:rPr lang="he-IL" sz="2400" dirty="0" smtClean="0"/>
              <a:t>ומאפייניה.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4581128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עתה נלמד מהם המדדים הבסיסיים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e-IL" sz="2400" b="1" dirty="0" smtClean="0"/>
              <a:t>בתחום הדמוגרפיה</a:t>
            </a:r>
            <a:endParaRPr lang="he-IL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5877272"/>
            <a:ext cx="82089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ב</a:t>
            </a:r>
            <a:r>
              <a:rPr lang="he-IL" b="1" dirty="0" smtClean="0"/>
              <a:t>שלב השני: </a:t>
            </a:r>
            <a:r>
              <a:rPr lang="he-IL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b="1" u="sng" dirty="0" smtClean="0"/>
              <a:t>בירידה</a:t>
            </a:r>
            <a:r>
              <a:rPr lang="he-IL" b="1" dirty="0" smtClean="0"/>
              <a:t>, </a:t>
            </a:r>
            <a:r>
              <a:rPr lang="he-IL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b="1" dirty="0" smtClean="0"/>
              <a:t>גבוהים,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 </a:t>
            </a:r>
            <a:r>
              <a:rPr lang="he-IL" b="1" dirty="0" smtClean="0"/>
              <a:t>גדל,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בטבעי </a:t>
            </a:r>
            <a:r>
              <a:rPr lang="he-IL" b="1" dirty="0" smtClean="0"/>
              <a:t>בעלייה,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 רמת הפיתוח של המדינה: בין מתפתחת לביניים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1547664" y="2564904"/>
            <a:ext cx="16561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/>
          <p:nvPr/>
        </p:nvCxnSpPr>
        <p:spPr>
          <a:xfrm>
            <a:off x="1547664" y="2276872"/>
            <a:ext cx="165618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2096765"/>
            <a:ext cx="1368152" cy="6121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200" b="1" dirty="0" smtClean="0"/>
              <a:t>שיעורי ילודה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he-IL" sz="1200" b="1" dirty="0" smtClean="0"/>
              <a:t>שיעורי תמותה</a:t>
            </a:r>
            <a:endParaRPr lang="he-IL" sz="1200" b="1" dirty="0"/>
          </a:p>
        </p:txBody>
      </p:sp>
      <p:cxnSp>
        <p:nvCxnSpPr>
          <p:cNvPr id="26" name="מחבר ישר 25"/>
          <p:cNvCxnSpPr/>
          <p:nvPr/>
        </p:nvCxnSpPr>
        <p:spPr>
          <a:xfrm>
            <a:off x="3131840" y="2276872"/>
            <a:ext cx="151216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צורה חופשית 28"/>
          <p:cNvSpPr/>
          <p:nvPr/>
        </p:nvSpPr>
        <p:spPr>
          <a:xfrm>
            <a:off x="3212757" y="2564698"/>
            <a:ext cx="1416908" cy="2232454"/>
          </a:xfrm>
          <a:custGeom>
            <a:avLst/>
            <a:gdLst>
              <a:gd name="connsiteX0" fmla="*/ 0 w 1416908"/>
              <a:gd name="connsiteY0" fmla="*/ 0 h 2232454"/>
              <a:gd name="connsiteX1" fmla="*/ 288324 w 1416908"/>
              <a:gd name="connsiteY1" fmla="*/ 362465 h 2232454"/>
              <a:gd name="connsiteX2" fmla="*/ 815546 w 1416908"/>
              <a:gd name="connsiteY2" fmla="*/ 1820563 h 2232454"/>
              <a:gd name="connsiteX3" fmla="*/ 1416908 w 1416908"/>
              <a:gd name="connsiteY3" fmla="*/ 2232454 h 2232454"/>
              <a:gd name="connsiteX4" fmla="*/ 1416908 w 1416908"/>
              <a:gd name="connsiteY4" fmla="*/ 2232454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908" h="2232454">
                <a:moveTo>
                  <a:pt x="0" y="0"/>
                </a:moveTo>
                <a:cubicBezTo>
                  <a:pt x="76200" y="29519"/>
                  <a:pt x="152400" y="59038"/>
                  <a:pt x="288324" y="362465"/>
                </a:cubicBezTo>
                <a:cubicBezTo>
                  <a:pt x="424248" y="665892"/>
                  <a:pt x="627449" y="1508898"/>
                  <a:pt x="815546" y="1820563"/>
                </a:cubicBezTo>
                <a:cubicBezTo>
                  <a:pt x="1003643" y="2132228"/>
                  <a:pt x="1416908" y="2232454"/>
                  <a:pt x="1416908" y="2232454"/>
                </a:cubicBezTo>
                <a:lnTo>
                  <a:pt x="1416908" y="2232454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" name="מחבר חץ ישר 30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91680" y="1556792"/>
            <a:ext cx="5832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שלב 4             </a:t>
            </a:r>
            <a:r>
              <a:rPr lang="he-IL" dirty="0" err="1" smtClean="0"/>
              <a:t>שלב</a:t>
            </a:r>
            <a:r>
              <a:rPr lang="he-IL" dirty="0" smtClean="0"/>
              <a:t> 3               </a:t>
            </a:r>
            <a:r>
              <a:rPr lang="he-IL" dirty="0" err="1" smtClean="0"/>
              <a:t>שלב</a:t>
            </a:r>
            <a:r>
              <a:rPr lang="he-IL" dirty="0" smtClean="0"/>
              <a:t> 2             </a:t>
            </a:r>
            <a:r>
              <a:rPr lang="he-IL" dirty="0" err="1" smtClean="0"/>
              <a:t>שלב</a:t>
            </a:r>
            <a:r>
              <a:rPr lang="he-IL" dirty="0" smtClean="0"/>
              <a:t> 1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3707904" y="2852936"/>
            <a:ext cx="86409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שטח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הריבוי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הטבעי</a:t>
            </a:r>
            <a:endParaRPr lang="he-IL" sz="1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700808"/>
            <a:ext cx="82089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בשלב השני: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FF0000"/>
                </a:solidFill>
              </a:rPr>
              <a:t>שיעורי התמותה: </a:t>
            </a:r>
            <a:r>
              <a:rPr lang="he-IL" b="1" dirty="0" smtClean="0"/>
              <a:t>בירידה משמעותית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rgbClr val="00B050"/>
                </a:solidFill>
              </a:rPr>
              <a:t>שיעורי הילודה: </a:t>
            </a:r>
            <a:r>
              <a:rPr lang="he-IL" b="1" dirty="0" smtClean="0"/>
              <a:t>גבוהים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הטבעי: </a:t>
            </a:r>
            <a:r>
              <a:rPr lang="he-IL" b="1" dirty="0" smtClean="0"/>
              <a:t>גדל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הטבעי: </a:t>
            </a:r>
            <a:r>
              <a:rPr lang="he-IL" b="1" dirty="0" smtClean="0"/>
              <a:t>עלייה גדולה</a:t>
            </a:r>
            <a:r>
              <a:rPr lang="he-IL" dirty="0" smtClean="0"/>
              <a:t> (ההפרש גדל)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רמת הפיתוח של המדינה: מתפתחת (נמוכה)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9512" y="4145012"/>
            <a:ext cx="864096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התמותה בירידה: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יש </a:t>
            </a:r>
            <a:r>
              <a:rPr lang="he-IL" sz="1600" u="sng" dirty="0" smtClean="0"/>
              <a:t>שיפור</a:t>
            </a:r>
            <a:r>
              <a:rPr lang="he-IL" sz="1600" dirty="0" smtClean="0"/>
              <a:t> בשירותי הבריאות,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</a:t>
            </a:r>
            <a:r>
              <a:rPr lang="he-IL" sz="1600" u="sng" dirty="0" smtClean="0"/>
              <a:t>שיפור</a:t>
            </a:r>
            <a:r>
              <a:rPr lang="he-IL" sz="1600" dirty="0" smtClean="0"/>
              <a:t> ברמת התברואה </a:t>
            </a:r>
            <a:r>
              <a:rPr lang="he-IL" sz="1600" dirty="0" err="1" smtClean="0"/>
              <a:t>וההגיינה</a:t>
            </a:r>
            <a:r>
              <a:rPr lang="he-IL" sz="1600" dirty="0" smtClean="0"/>
              <a:t>,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he-IL" sz="1600" dirty="0" smtClean="0"/>
          </a:p>
          <a:p>
            <a:r>
              <a:rPr lang="he-IL" sz="1600" b="1" dirty="0" smtClean="0"/>
              <a:t>שיעורי הילודה גבוהים:                            הריבוי הטבעי ושיעורי הריבוי בטבעי גדלים משמעותית               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מעמד האישה עדיין נמוך,</a:t>
            </a:r>
            <a:r>
              <a:rPr lang="en-US" sz="1600" dirty="0" smtClean="0"/>
              <a:t>                    </a:t>
            </a:r>
            <a:r>
              <a:rPr lang="he-IL" sz="1600" dirty="0" smtClean="0"/>
              <a:t>        כיוון שיש ירידה בשיעורי התמותה ושיעורי הילודה עדיין גבוהים.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אין מודעות לאמצעי מניעה,</a:t>
            </a:r>
            <a:r>
              <a:rPr lang="en-US" sz="1600" dirty="0" smtClean="0"/>
              <a:t>    </a:t>
            </a:r>
            <a:r>
              <a:rPr lang="he-IL" sz="1600" dirty="0" smtClean="0"/>
              <a:t>                   ומכאן שהריבוי הטבעי (קצב גידול האוכלוסייה) גדל משמעותית.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אין מודעות לתכנון המשפחה,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חברה דתית, סיבות דתיות,</a:t>
            </a:r>
            <a:endParaRPr lang="he-IL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308304" y="3789040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מדוע?</a:t>
            </a:r>
            <a:endParaRPr lang="he-IL" b="1" u="sng" dirty="0"/>
          </a:p>
        </p:txBody>
      </p:sp>
      <p:pic>
        <p:nvPicPr>
          <p:cNvPr id="3074" name="Picture 2" descr="C:\Users\nadav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043363" cy="2509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5877272"/>
            <a:ext cx="82089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בשלב השלישי: </a:t>
            </a:r>
            <a:r>
              <a:rPr lang="he-IL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b="1" dirty="0" smtClean="0"/>
              <a:t>נמוכים, </a:t>
            </a:r>
            <a:r>
              <a:rPr lang="he-IL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b="1" dirty="0" smtClean="0"/>
              <a:t>בירידה,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 </a:t>
            </a:r>
            <a:r>
              <a:rPr lang="he-IL" b="1" dirty="0" smtClean="0"/>
              <a:t>בהאטה,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הטבעי </a:t>
            </a:r>
            <a:r>
              <a:rPr lang="he-IL" b="1" dirty="0" smtClean="0"/>
              <a:t>בירידה (בקצב איטי).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 רמת הפיתוח של המדינה: בין ביניים למפותחת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1547664" y="2564904"/>
            <a:ext cx="16561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/>
          <p:nvPr/>
        </p:nvCxnSpPr>
        <p:spPr>
          <a:xfrm>
            <a:off x="1547664" y="2276872"/>
            <a:ext cx="165618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2096765"/>
            <a:ext cx="1368152" cy="6121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200" b="1" dirty="0" smtClean="0"/>
              <a:t>שיעורי ילודה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he-IL" sz="1200" b="1" dirty="0" smtClean="0"/>
              <a:t>שיעורי תמותה</a:t>
            </a:r>
            <a:endParaRPr lang="he-IL" sz="1200" b="1" dirty="0"/>
          </a:p>
        </p:txBody>
      </p:sp>
      <p:cxnSp>
        <p:nvCxnSpPr>
          <p:cNvPr id="26" name="מחבר ישר 25"/>
          <p:cNvCxnSpPr/>
          <p:nvPr/>
        </p:nvCxnSpPr>
        <p:spPr>
          <a:xfrm>
            <a:off x="3131840" y="2276872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צורה חופשית 26"/>
          <p:cNvSpPr/>
          <p:nvPr/>
        </p:nvSpPr>
        <p:spPr>
          <a:xfrm>
            <a:off x="4716016" y="2276872"/>
            <a:ext cx="1416908" cy="2232454"/>
          </a:xfrm>
          <a:custGeom>
            <a:avLst/>
            <a:gdLst>
              <a:gd name="connsiteX0" fmla="*/ 0 w 1416908"/>
              <a:gd name="connsiteY0" fmla="*/ 0 h 2232454"/>
              <a:gd name="connsiteX1" fmla="*/ 288324 w 1416908"/>
              <a:gd name="connsiteY1" fmla="*/ 362465 h 2232454"/>
              <a:gd name="connsiteX2" fmla="*/ 815546 w 1416908"/>
              <a:gd name="connsiteY2" fmla="*/ 1820563 h 2232454"/>
              <a:gd name="connsiteX3" fmla="*/ 1416908 w 1416908"/>
              <a:gd name="connsiteY3" fmla="*/ 2232454 h 2232454"/>
              <a:gd name="connsiteX4" fmla="*/ 1416908 w 1416908"/>
              <a:gd name="connsiteY4" fmla="*/ 2232454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908" h="2232454">
                <a:moveTo>
                  <a:pt x="0" y="0"/>
                </a:moveTo>
                <a:cubicBezTo>
                  <a:pt x="76200" y="29519"/>
                  <a:pt x="152400" y="59038"/>
                  <a:pt x="288324" y="362465"/>
                </a:cubicBezTo>
                <a:cubicBezTo>
                  <a:pt x="424248" y="665892"/>
                  <a:pt x="627449" y="1508898"/>
                  <a:pt x="815546" y="1820563"/>
                </a:cubicBezTo>
                <a:cubicBezTo>
                  <a:pt x="1003643" y="2132228"/>
                  <a:pt x="1416908" y="2232454"/>
                  <a:pt x="1416908" y="2232454"/>
                </a:cubicBezTo>
                <a:lnTo>
                  <a:pt x="1416908" y="2232454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צורה חופשית 27"/>
          <p:cNvSpPr/>
          <p:nvPr/>
        </p:nvSpPr>
        <p:spPr>
          <a:xfrm>
            <a:off x="3212757" y="2564698"/>
            <a:ext cx="1416908" cy="1872414"/>
          </a:xfrm>
          <a:custGeom>
            <a:avLst/>
            <a:gdLst>
              <a:gd name="connsiteX0" fmla="*/ 0 w 1416908"/>
              <a:gd name="connsiteY0" fmla="*/ 0 h 2232454"/>
              <a:gd name="connsiteX1" fmla="*/ 288324 w 1416908"/>
              <a:gd name="connsiteY1" fmla="*/ 362465 h 2232454"/>
              <a:gd name="connsiteX2" fmla="*/ 815546 w 1416908"/>
              <a:gd name="connsiteY2" fmla="*/ 1820563 h 2232454"/>
              <a:gd name="connsiteX3" fmla="*/ 1416908 w 1416908"/>
              <a:gd name="connsiteY3" fmla="*/ 2232454 h 2232454"/>
              <a:gd name="connsiteX4" fmla="*/ 1416908 w 1416908"/>
              <a:gd name="connsiteY4" fmla="*/ 2232454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908" h="2232454">
                <a:moveTo>
                  <a:pt x="0" y="0"/>
                </a:moveTo>
                <a:cubicBezTo>
                  <a:pt x="76200" y="29519"/>
                  <a:pt x="152400" y="59038"/>
                  <a:pt x="288324" y="362465"/>
                </a:cubicBezTo>
                <a:cubicBezTo>
                  <a:pt x="424248" y="665892"/>
                  <a:pt x="627449" y="1508898"/>
                  <a:pt x="815546" y="1820563"/>
                </a:cubicBezTo>
                <a:cubicBezTo>
                  <a:pt x="1003643" y="2132228"/>
                  <a:pt x="1416908" y="2232454"/>
                  <a:pt x="1416908" y="2232454"/>
                </a:cubicBezTo>
                <a:lnTo>
                  <a:pt x="1416908" y="2232454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/>
          <p:nvPr/>
        </p:nvCxnSpPr>
        <p:spPr>
          <a:xfrm>
            <a:off x="4644008" y="4437112"/>
            <a:ext cx="151216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91680" y="1556792"/>
            <a:ext cx="5832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שלב 4             שלב 3               שלב 2             שלב 1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3851920" y="2708920"/>
            <a:ext cx="8640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ההפרש </a:t>
            </a:r>
          </a:p>
          <a:p>
            <a:r>
              <a:rPr lang="he-IL" sz="1400" b="1" dirty="0" smtClean="0"/>
              <a:t>הוא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הריבוי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הטבעי</a:t>
            </a:r>
            <a:endParaRPr lang="he-IL" sz="1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nadav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600852" cy="28083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700808"/>
            <a:ext cx="82089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בשלב השלישי: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FF0000"/>
                </a:solidFill>
              </a:rPr>
              <a:t>שיעורי התמותה: </a:t>
            </a:r>
            <a:r>
              <a:rPr lang="he-IL" b="1" dirty="0" smtClean="0"/>
              <a:t>בירידה איטית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rgbClr val="00B050"/>
                </a:solidFill>
              </a:rPr>
              <a:t>שיעורי הילודה: </a:t>
            </a:r>
            <a:r>
              <a:rPr lang="he-IL" b="1" dirty="0" smtClean="0"/>
              <a:t>גבוהים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הטבעי: </a:t>
            </a:r>
            <a:r>
              <a:rPr lang="he-IL" b="1" dirty="0" smtClean="0"/>
              <a:t>בירידה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שיעורי הריבוי הטבעי: </a:t>
            </a:r>
            <a:r>
              <a:rPr lang="he-IL" b="1" dirty="0" smtClean="0"/>
              <a:t>בירידה </a:t>
            </a:r>
            <a:r>
              <a:rPr lang="he-IL" dirty="0" smtClean="0"/>
              <a:t>(בשלבי צמצום)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רמת הפיתוח של המדינה: מתפתחת (נמוכה)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5536" y="4217020"/>
            <a:ext cx="842493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התמותה נמוכים: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שירותי הבריאות טובים,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רמת התברואה </a:t>
            </a:r>
            <a:r>
              <a:rPr lang="he-IL" sz="1600" dirty="0" err="1" smtClean="0"/>
              <a:t>וההגיינה</a:t>
            </a:r>
            <a:r>
              <a:rPr lang="he-IL" sz="1600" dirty="0" smtClean="0"/>
              <a:t> גבוהה,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he-IL" sz="1600" dirty="0" smtClean="0"/>
              <a:t>- רמת איכות החיים בעלייה,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he-IL" sz="1600" dirty="0" smtClean="0"/>
          </a:p>
          <a:p>
            <a:r>
              <a:rPr lang="he-IL" sz="1600" b="1" dirty="0" smtClean="0"/>
              <a:t>שיעורי הילודה בירידה:                              הריבוי הטבעי ושיעור הריבוי הטבעי בירידה: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מעמד האישה עדיין בעלייה,</a:t>
            </a:r>
            <a:r>
              <a:rPr lang="en-US" sz="1600" dirty="0" smtClean="0"/>
              <a:t>                        </a:t>
            </a:r>
            <a:r>
              <a:rPr lang="he-IL" sz="1600" dirty="0" smtClean="0"/>
              <a:t>    כיוון שנמשכת הירידה בשיעורי התמותה (אם כי בקצב איטי)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מתחילה מודעות לאמצעי מניעה,                 אך יש עכשיו גם ירידה משמעותית בשיעורי הילודה. ולכן,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מתחילה מודעות לתכנון המשפחה,              קצב גידול האוכלוסייה (הריבוי הטבעי) מואט.</a:t>
            </a:r>
            <a:endParaRPr lang="he-IL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308304" y="3861048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מדוע?</a:t>
            </a:r>
            <a:endParaRPr lang="he-IL" b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מחבר חץ ישר 10"/>
          <p:cNvCxnSpPr/>
          <p:nvPr/>
        </p:nvCxnSpPr>
        <p:spPr>
          <a:xfrm flipV="1">
            <a:off x="1691680" y="1700808"/>
            <a:ext cx="0" cy="360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3131840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4644008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V="1">
            <a:off x="6156176" y="1772816"/>
            <a:ext cx="0" cy="3528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7544" y="5877272"/>
            <a:ext cx="82089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שלב רביעי: </a:t>
            </a:r>
            <a:r>
              <a:rPr lang="he-IL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b="1" dirty="0" smtClean="0"/>
              <a:t>נמוכים, </a:t>
            </a:r>
            <a:r>
              <a:rPr lang="he-IL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b="1" dirty="0" smtClean="0"/>
              <a:t>נמוכים,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 </a:t>
            </a:r>
            <a:r>
              <a:rPr lang="he-IL" b="1" dirty="0" smtClean="0"/>
              <a:t>נמוך ואף שלילי,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שיעורי הריבוי הטבעי </a:t>
            </a:r>
            <a:r>
              <a:rPr lang="he-IL" b="1" dirty="0" smtClean="0"/>
              <a:t>נמוכים</a:t>
            </a:r>
            <a:r>
              <a:rPr lang="he-IL" b="1" dirty="0"/>
              <a:t>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 רמת הפיתוח של המדינה: מפותחת (גבוהה)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5536" y="1751325"/>
            <a:ext cx="129614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e-IL" sz="1100" dirty="0" smtClean="0"/>
              <a:t>הרבה אנשים</a:t>
            </a:r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 smtClean="0"/>
          </a:p>
          <a:p>
            <a:endParaRPr lang="he-IL" sz="1100" dirty="0"/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endParaRPr lang="he-IL" sz="1100" dirty="0" smtClean="0"/>
          </a:p>
          <a:p>
            <a:endParaRPr lang="he-IL" sz="1100" dirty="0"/>
          </a:p>
          <a:p>
            <a:endParaRPr lang="he-IL" sz="1100" dirty="0" smtClean="0"/>
          </a:p>
          <a:p>
            <a:r>
              <a:rPr lang="he-IL" sz="1100" dirty="0" smtClean="0"/>
              <a:t>מעט אנשים</a:t>
            </a:r>
            <a:endParaRPr lang="he-IL" sz="11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1619672" y="2060848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619672" y="5085184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301208"/>
            <a:ext cx="64807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00B050"/>
                </a:solidFill>
              </a:rPr>
              <a:t>  מדינה                                                                                            מדינה </a:t>
            </a:r>
            <a:r>
              <a:rPr lang="en-US" sz="1400" b="1" dirty="0" smtClean="0">
                <a:solidFill>
                  <a:srgbClr val="00B050"/>
                </a:solidFill>
              </a:rPr>
              <a:t/>
            </a:r>
            <a:br>
              <a:rPr lang="en-US" sz="1400" b="1" dirty="0" smtClean="0">
                <a:solidFill>
                  <a:srgbClr val="00B050"/>
                </a:solidFill>
              </a:rPr>
            </a:br>
            <a:r>
              <a:rPr lang="he-IL" sz="1400" b="1" dirty="0" smtClean="0">
                <a:solidFill>
                  <a:srgbClr val="00B050"/>
                </a:solidFill>
              </a:rPr>
              <a:t>מפותחת                               </a:t>
            </a:r>
            <a:r>
              <a:rPr lang="he-IL" sz="1400" dirty="0" smtClean="0">
                <a:solidFill>
                  <a:schemeClr val="bg1">
                    <a:lumMod val="50000"/>
                  </a:schemeClr>
                </a:solidFill>
              </a:rPr>
              <a:t>מדינות ביניים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מתפתחת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6948264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1979712" y="5157192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1547664" y="2564904"/>
            <a:ext cx="16561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/>
          <p:nvPr/>
        </p:nvCxnSpPr>
        <p:spPr>
          <a:xfrm>
            <a:off x="1547664" y="2276872"/>
            <a:ext cx="165618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/>
          <p:nvPr/>
        </p:nvCxnSpPr>
        <p:spPr>
          <a:xfrm>
            <a:off x="6228184" y="4797152"/>
            <a:ext cx="12241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>
            <a:off x="6084168" y="4509120"/>
            <a:ext cx="13681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7504" y="2096765"/>
            <a:ext cx="1512168" cy="6121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200" b="1" dirty="0" smtClean="0"/>
              <a:t>שיעורי ילודה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he-IL" sz="1200" b="1" dirty="0" smtClean="0"/>
              <a:t>שיעורי תמותה</a:t>
            </a:r>
          </a:p>
        </p:txBody>
      </p:sp>
      <p:cxnSp>
        <p:nvCxnSpPr>
          <p:cNvPr id="28" name="מחבר ישר 27"/>
          <p:cNvCxnSpPr/>
          <p:nvPr/>
        </p:nvCxnSpPr>
        <p:spPr>
          <a:xfrm>
            <a:off x="4644008" y="4581128"/>
            <a:ext cx="1656184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צורה חופשית 28"/>
          <p:cNvSpPr/>
          <p:nvPr/>
        </p:nvSpPr>
        <p:spPr>
          <a:xfrm>
            <a:off x="4716016" y="2276872"/>
            <a:ext cx="1416908" cy="2232454"/>
          </a:xfrm>
          <a:custGeom>
            <a:avLst/>
            <a:gdLst>
              <a:gd name="connsiteX0" fmla="*/ 0 w 1416908"/>
              <a:gd name="connsiteY0" fmla="*/ 0 h 2232454"/>
              <a:gd name="connsiteX1" fmla="*/ 288324 w 1416908"/>
              <a:gd name="connsiteY1" fmla="*/ 362465 h 2232454"/>
              <a:gd name="connsiteX2" fmla="*/ 815546 w 1416908"/>
              <a:gd name="connsiteY2" fmla="*/ 1820563 h 2232454"/>
              <a:gd name="connsiteX3" fmla="*/ 1416908 w 1416908"/>
              <a:gd name="connsiteY3" fmla="*/ 2232454 h 2232454"/>
              <a:gd name="connsiteX4" fmla="*/ 1416908 w 1416908"/>
              <a:gd name="connsiteY4" fmla="*/ 2232454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908" h="2232454">
                <a:moveTo>
                  <a:pt x="0" y="0"/>
                </a:moveTo>
                <a:cubicBezTo>
                  <a:pt x="76200" y="29519"/>
                  <a:pt x="152400" y="59038"/>
                  <a:pt x="288324" y="362465"/>
                </a:cubicBezTo>
                <a:cubicBezTo>
                  <a:pt x="424248" y="665892"/>
                  <a:pt x="627449" y="1508898"/>
                  <a:pt x="815546" y="1820563"/>
                </a:cubicBezTo>
                <a:cubicBezTo>
                  <a:pt x="1003643" y="2132228"/>
                  <a:pt x="1416908" y="2232454"/>
                  <a:pt x="1416908" y="2232454"/>
                </a:cubicBezTo>
                <a:lnTo>
                  <a:pt x="1416908" y="2232454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צורה חופשית 29"/>
          <p:cNvSpPr/>
          <p:nvPr/>
        </p:nvSpPr>
        <p:spPr>
          <a:xfrm>
            <a:off x="3212757" y="2564698"/>
            <a:ext cx="1416908" cy="2016430"/>
          </a:xfrm>
          <a:custGeom>
            <a:avLst/>
            <a:gdLst>
              <a:gd name="connsiteX0" fmla="*/ 0 w 1416908"/>
              <a:gd name="connsiteY0" fmla="*/ 0 h 2232454"/>
              <a:gd name="connsiteX1" fmla="*/ 288324 w 1416908"/>
              <a:gd name="connsiteY1" fmla="*/ 362465 h 2232454"/>
              <a:gd name="connsiteX2" fmla="*/ 815546 w 1416908"/>
              <a:gd name="connsiteY2" fmla="*/ 1820563 h 2232454"/>
              <a:gd name="connsiteX3" fmla="*/ 1416908 w 1416908"/>
              <a:gd name="connsiteY3" fmla="*/ 2232454 h 2232454"/>
              <a:gd name="connsiteX4" fmla="*/ 1416908 w 1416908"/>
              <a:gd name="connsiteY4" fmla="*/ 2232454 h 223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908" h="2232454">
                <a:moveTo>
                  <a:pt x="0" y="0"/>
                </a:moveTo>
                <a:cubicBezTo>
                  <a:pt x="76200" y="29519"/>
                  <a:pt x="152400" y="59038"/>
                  <a:pt x="288324" y="362465"/>
                </a:cubicBezTo>
                <a:cubicBezTo>
                  <a:pt x="424248" y="665892"/>
                  <a:pt x="627449" y="1508898"/>
                  <a:pt x="815546" y="1820563"/>
                </a:cubicBezTo>
                <a:cubicBezTo>
                  <a:pt x="1003643" y="2132228"/>
                  <a:pt x="1416908" y="2232454"/>
                  <a:pt x="1416908" y="2232454"/>
                </a:cubicBezTo>
                <a:lnTo>
                  <a:pt x="1416908" y="2232454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מחבר ישר 31"/>
          <p:cNvCxnSpPr/>
          <p:nvPr/>
        </p:nvCxnSpPr>
        <p:spPr>
          <a:xfrm>
            <a:off x="3131840" y="2276872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/>
          <p:nvPr/>
        </p:nvCxnSpPr>
        <p:spPr>
          <a:xfrm>
            <a:off x="1691680" y="5301208"/>
            <a:ext cx="58326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91680" y="1556792"/>
            <a:ext cx="5832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שלב 4             שלב 3               שלב 2             שלב 1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3707904" y="2852936"/>
            <a:ext cx="8640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ההפרש הוא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הריבוי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הטבעי</a:t>
            </a:r>
            <a:endParaRPr lang="he-IL" sz="1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836712"/>
            <a:ext cx="61926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2060"/>
                </a:solidFill>
              </a:rPr>
              <a:t>מודל התמורה הדמוגרפי</a:t>
            </a: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1700808"/>
            <a:ext cx="82089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בשלב הרביעי: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FF0000"/>
                </a:solidFill>
              </a:rPr>
              <a:t>שיעורי התמותה: </a:t>
            </a:r>
            <a:r>
              <a:rPr lang="he-IL" b="1" dirty="0" smtClean="0"/>
              <a:t>נמוכים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>
                <a:solidFill>
                  <a:srgbClr val="00B050"/>
                </a:solidFill>
              </a:rPr>
              <a:t>שיעורי הילודה: </a:t>
            </a:r>
            <a:r>
              <a:rPr lang="he-IL" b="1" dirty="0" smtClean="0"/>
              <a:t>נמוכים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rgbClr val="0070C0"/>
                </a:solidFill>
              </a:rPr>
              <a:t>הריבוי הטבעי: </a:t>
            </a:r>
            <a:r>
              <a:rPr lang="he-IL" b="1" dirty="0" smtClean="0"/>
              <a:t>נמוך ואף שלילי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</a:rPr>
              <a:t>שיעור הריבוי הטבעי: </a:t>
            </a:r>
            <a:r>
              <a:rPr lang="he-IL" b="1" dirty="0" smtClean="0"/>
              <a:t>נמוך </a:t>
            </a:r>
            <a:r>
              <a:rPr lang="he-IL" dirty="0" smtClean="0"/>
              <a:t>(ההפרש קטן)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רמת הפיתוח של המדינה: מתפתחת (נמוכה)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4149080"/>
            <a:ext cx="424847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התמותה נמוכים: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שירותי הבריאות טובים וממשיכים להשתפר,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רמת התברואה </a:t>
            </a:r>
            <a:r>
              <a:rPr lang="he-IL" sz="1600" dirty="0" err="1" smtClean="0"/>
              <a:t>וההגיינה</a:t>
            </a:r>
            <a:r>
              <a:rPr lang="he-IL" sz="1600" dirty="0" smtClean="0"/>
              <a:t> גבוהה מאוד,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he-IL" sz="1600" dirty="0" smtClean="0"/>
              <a:t>- רמת איכות החיים גבוהה מאוד,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he-IL" sz="1600" dirty="0" smtClean="0"/>
          </a:p>
          <a:p>
            <a:r>
              <a:rPr lang="he-IL" sz="1600" b="1" dirty="0" smtClean="0"/>
              <a:t>שיעורי הילודה גבוהים: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מעמד האישה גבוה מאוד,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יש מודעות לאמצעי מניעה,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- יש הרבה מודעות לתכנון המשפחה,</a:t>
            </a:r>
            <a:endParaRPr lang="he-IL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308304" y="385175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מדוע?</a:t>
            </a:r>
            <a:endParaRPr lang="he-IL" b="1" u="sng" dirty="0"/>
          </a:p>
        </p:txBody>
      </p:sp>
      <p:pic>
        <p:nvPicPr>
          <p:cNvPr id="5122" name="Picture 2" descr="C:\Users\nadav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210168" cy="254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700808"/>
            <a:ext cx="6192688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b="1" dirty="0" smtClean="0">
                <a:solidFill>
                  <a:srgbClr val="002060"/>
                </a:solidFill>
              </a:rPr>
              <a:t>פירמידת הגילים</a:t>
            </a:r>
            <a:r>
              <a:rPr lang="en-US" sz="5000" dirty="0" smtClean="0"/>
              <a:t/>
            </a:r>
            <a:br>
              <a:rPr lang="en-US" sz="5000" dirty="0" smtClean="0"/>
            </a:br>
            <a:endParaRPr lang="he-IL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924944"/>
            <a:ext cx="38164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/>
              <a:t>מהי פירמידת הגילים?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645024"/>
            <a:ext cx="70567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תרשים</a:t>
            </a:r>
            <a:r>
              <a:rPr lang="he-IL" sz="3200" dirty="0" smtClean="0"/>
              <a:t> המתאר את </a:t>
            </a:r>
            <a:r>
              <a:rPr lang="he-IL" sz="3200" b="1" dirty="0" smtClean="0">
                <a:solidFill>
                  <a:schemeClr val="tx2">
                    <a:lumMod val="75000"/>
                  </a:schemeClr>
                </a:solidFill>
              </a:rPr>
              <a:t>הרכב האוכלוסייה</a:t>
            </a:r>
            <a:r>
              <a:rPr lang="he-IL" sz="3200" b="1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e-IL" sz="3200" b="1" dirty="0" smtClean="0">
                <a:solidFill>
                  <a:schemeClr val="tx2">
                    <a:lumMod val="75000"/>
                  </a:schemeClr>
                </a:solidFill>
              </a:rPr>
              <a:t>במקום </a:t>
            </a:r>
            <a:r>
              <a:rPr lang="he-IL" sz="3200" b="1" dirty="0" err="1" smtClean="0">
                <a:solidFill>
                  <a:schemeClr val="tx2">
                    <a:lumMod val="75000"/>
                  </a:schemeClr>
                </a:solidFill>
              </a:rPr>
              <a:t>מסויים</a:t>
            </a:r>
            <a:r>
              <a:rPr lang="he-IL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3200" dirty="0" smtClean="0"/>
              <a:t>ו-</a:t>
            </a:r>
            <a:r>
              <a:rPr lang="he-IL" sz="3200" b="1" dirty="0" smtClean="0">
                <a:solidFill>
                  <a:schemeClr val="tx2">
                    <a:lumMod val="75000"/>
                  </a:schemeClr>
                </a:solidFill>
              </a:rPr>
              <a:t>בתקופה </a:t>
            </a:r>
            <a:r>
              <a:rPr lang="he-IL" sz="3200" b="1" dirty="0" err="1" smtClean="0">
                <a:solidFill>
                  <a:schemeClr val="tx2">
                    <a:lumMod val="75000"/>
                  </a:schemeClr>
                </a:solidFill>
              </a:rPr>
              <a:t>מסויימת</a:t>
            </a:r>
            <a:r>
              <a:rPr lang="he-IL" sz="3200" dirty="0" smtClean="0"/>
              <a:t>. </a:t>
            </a:r>
            <a:endParaRPr lang="he-IL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805264"/>
            <a:ext cx="85689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דגשים והערות: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/>
              <a:t>* הרכב אוכלוסייה </a:t>
            </a:r>
            <a:r>
              <a:rPr lang="he-IL" sz="1400" dirty="0" smtClean="0"/>
              <a:t>– מהמילה הרכבה, כלומר, ממה מורכבת האוכלוסייה.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/>
              <a:t>* במקום </a:t>
            </a:r>
            <a:r>
              <a:rPr lang="he-IL" sz="1400" b="1" dirty="0" err="1" smtClean="0"/>
              <a:t>מסויים</a:t>
            </a:r>
            <a:r>
              <a:rPr lang="he-IL" sz="1400" b="1" dirty="0" smtClean="0"/>
              <a:t> </a:t>
            </a:r>
            <a:r>
              <a:rPr lang="he-IL" sz="1400" dirty="0" smtClean="0"/>
              <a:t>– יכול להיות עיר, אזור, מדינה, יבשת וכדומה.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/>
              <a:t>* בתקופה </a:t>
            </a:r>
            <a:r>
              <a:rPr lang="he-IL" sz="1400" b="1" dirty="0" err="1" smtClean="0"/>
              <a:t>מסויימת</a:t>
            </a:r>
            <a:r>
              <a:rPr lang="he-IL" sz="1400" b="1" dirty="0" smtClean="0"/>
              <a:t> </a:t>
            </a:r>
            <a:r>
              <a:rPr lang="he-IL" sz="1400" dirty="0" smtClean="0"/>
              <a:t>– לרוב יוצג במהלך שנה אחת.</a:t>
            </a:r>
            <a:endParaRPr lang="he-IL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805264"/>
            <a:ext cx="87129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/>
              <a:t>במרכז הפירמידה, יוצג </a:t>
            </a:r>
            <a:r>
              <a:rPr lang="he-IL" sz="1400" b="1" dirty="0" smtClean="0">
                <a:solidFill>
                  <a:srgbClr val="FF0000"/>
                </a:solidFill>
              </a:rPr>
              <a:t>ציר הגילים</a:t>
            </a:r>
            <a:r>
              <a:rPr lang="he-IL" sz="1400" b="1" dirty="0" smtClean="0"/>
              <a:t>. בתחתית נראה את הגיל '0' וככל שנעלה מעלה, כך נעלה בגיל.</a:t>
            </a:r>
            <a:endParaRPr lang="he-IL" sz="1400" b="1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805264"/>
            <a:ext cx="87129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</a:rPr>
              <a:t>בבסיס הפירמידה </a:t>
            </a:r>
            <a:r>
              <a:rPr lang="he-IL" sz="1400" b="1" dirty="0" smtClean="0"/>
              <a:t>יוצג ציר הנע מהמרכז לשני הכיוונים.</a:t>
            </a:r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860032" y="5445224"/>
            <a:ext cx="309634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17"/>
          <p:cNvSpPr/>
          <p:nvPr/>
        </p:nvSpPr>
        <p:spPr>
          <a:xfrm>
            <a:off x="4860032" y="2204864"/>
            <a:ext cx="3024336" cy="3240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805264"/>
            <a:ext cx="87129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/>
              <a:t>צד ימין יציג לנו את </a:t>
            </a:r>
            <a:r>
              <a:rPr lang="he-IL" sz="1400" b="1" dirty="0" smtClean="0">
                <a:solidFill>
                  <a:srgbClr val="FF0000"/>
                </a:solidFill>
              </a:rPr>
              <a:t>הנשים</a:t>
            </a:r>
            <a:r>
              <a:rPr lang="he-IL" sz="1400" b="1" dirty="0" smtClean="0"/>
              <a:t> בפירמידה, ואילו צד שמאל יציג לנו את </a:t>
            </a:r>
            <a:r>
              <a:rPr lang="he-IL" sz="1400" b="1" dirty="0" smtClean="0">
                <a:solidFill>
                  <a:srgbClr val="FF0000"/>
                </a:solidFill>
              </a:rPr>
              <a:t>הגברים</a:t>
            </a:r>
            <a:r>
              <a:rPr lang="he-IL" sz="1400" b="1" dirty="0" smtClean="0"/>
              <a:t> בפירמידה.</a:t>
            </a:r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860032" y="5445224"/>
            <a:ext cx="309634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6296" y="5394702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" dirty="0" smtClean="0"/>
              <a:t>הרב יותר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he-IL" sz="800" b="1" dirty="0" smtClean="0"/>
              <a:t>נשים</a:t>
            </a:r>
            <a:endParaRPr lang="he-IL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</a:rPr>
              <a:t>נשים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</a:rPr>
              <a:t>גברים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1259632" y="2204864"/>
            <a:ext cx="3024336" cy="3240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234888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שיעורי ילודה: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מספר הנולדים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 (בשנה)</a:t>
            </a:r>
          </a:p>
        </p:txBody>
      </p:sp>
      <p:sp>
        <p:nvSpPr>
          <p:cNvPr id="9" name="מלבן 8"/>
          <p:cNvSpPr/>
          <p:nvPr/>
        </p:nvSpPr>
        <p:spPr>
          <a:xfrm>
            <a:off x="1259632" y="3511168"/>
            <a:ext cx="71287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FF0000"/>
                </a:solidFill>
              </a:rPr>
              <a:t>מתפתחת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FF0000"/>
                </a:solidFill>
              </a:rPr>
              <a:t>שיעורי הילודה </a:t>
            </a:r>
            <a:r>
              <a:rPr lang="he-IL" sz="2300" b="1" dirty="0" smtClean="0"/>
              <a:t>יהיו </a:t>
            </a:r>
            <a:r>
              <a:rPr lang="he-IL" sz="2300" b="1" u="sng" dirty="0" smtClean="0">
                <a:solidFill>
                  <a:srgbClr val="FF0000"/>
                </a:solidFill>
              </a:rPr>
              <a:t>גבוהים</a:t>
            </a:r>
            <a:endParaRPr lang="he-IL" sz="2300" dirty="0"/>
          </a:p>
        </p:txBody>
      </p:sp>
      <p:sp>
        <p:nvSpPr>
          <p:cNvPr id="10" name="מלבן 9"/>
          <p:cNvSpPr/>
          <p:nvPr/>
        </p:nvSpPr>
        <p:spPr>
          <a:xfrm>
            <a:off x="2304256" y="4149080"/>
            <a:ext cx="6084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- </a:t>
            </a:r>
            <a:r>
              <a:rPr lang="he-IL" sz="2300" dirty="0" smtClean="0"/>
              <a:t>מעמד האישה נמוך,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אין מודעות לאמצעי מניעה,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אין מודעות לתכנון המשפחה,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סיבות דתיות, כאשר החברה מאוד דתית.</a:t>
            </a:r>
            <a:endParaRPr lang="he-IL" sz="23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80526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</a:rPr>
              <a:t>ככל שנתרחק ממרכז פירמידת הגילים כך יגדל מספר האנשים.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נתון זה יוצג לרוב באלפים או במיליונים אך יש לשים לב לאופן הצגת נתון זה.</a:t>
            </a:r>
            <a:endParaRPr lang="he-IL" sz="1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860032" y="5445224"/>
            <a:ext cx="309634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6296" y="5394702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" b="1" dirty="0" smtClean="0">
                <a:solidFill>
                  <a:srgbClr val="FF0000"/>
                </a:solidFill>
              </a:rPr>
              <a:t>הרבה יותר</a:t>
            </a:r>
            <a:r>
              <a:rPr lang="en-US" sz="800" b="1" dirty="0" smtClean="0">
                <a:solidFill>
                  <a:srgbClr val="FF0000"/>
                </a:solidFill>
              </a:rPr>
              <a:t/>
            </a:r>
            <a:br>
              <a:rPr lang="en-US" sz="800" b="1" dirty="0" smtClean="0">
                <a:solidFill>
                  <a:srgbClr val="FF0000"/>
                </a:solidFill>
              </a:rPr>
            </a:br>
            <a:r>
              <a:rPr lang="he-IL" sz="800" b="1" dirty="0" smtClean="0">
                <a:solidFill>
                  <a:srgbClr val="FF0000"/>
                </a:solidFill>
              </a:rPr>
              <a:t>נשים</a:t>
            </a:r>
            <a:endParaRPr lang="he-IL" sz="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5394702"/>
            <a:ext cx="7200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" b="1" dirty="0" smtClean="0">
                <a:solidFill>
                  <a:srgbClr val="FF0000"/>
                </a:solidFill>
              </a:rPr>
              <a:t>מעט מאוד</a:t>
            </a:r>
            <a:r>
              <a:rPr lang="en-US" sz="800" b="1" dirty="0" smtClean="0">
                <a:solidFill>
                  <a:srgbClr val="FF0000"/>
                </a:solidFill>
              </a:rPr>
              <a:t/>
            </a:r>
            <a:br>
              <a:rPr lang="en-US" sz="800" b="1" dirty="0" smtClean="0">
                <a:solidFill>
                  <a:srgbClr val="FF0000"/>
                </a:solidFill>
              </a:rPr>
            </a:br>
            <a:r>
              <a:rPr lang="he-IL" sz="800" b="1" dirty="0" smtClean="0">
                <a:solidFill>
                  <a:srgbClr val="FF0000"/>
                </a:solidFill>
              </a:rPr>
              <a:t>נשים</a:t>
            </a:r>
            <a:endParaRPr lang="he-IL" sz="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5394702"/>
            <a:ext cx="7200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" b="1" dirty="0" smtClean="0">
                <a:solidFill>
                  <a:srgbClr val="FF0000"/>
                </a:solidFill>
              </a:rPr>
              <a:t>מעט מאוד</a:t>
            </a:r>
            <a:r>
              <a:rPr lang="en-US" sz="800" b="1" dirty="0" smtClean="0">
                <a:solidFill>
                  <a:srgbClr val="FF0000"/>
                </a:solidFill>
              </a:rPr>
              <a:t/>
            </a:r>
            <a:br>
              <a:rPr lang="en-US" sz="800" b="1" dirty="0" smtClean="0">
                <a:solidFill>
                  <a:srgbClr val="FF0000"/>
                </a:solidFill>
              </a:rPr>
            </a:br>
            <a:r>
              <a:rPr lang="he-IL" sz="800" b="1" dirty="0" smtClean="0">
                <a:solidFill>
                  <a:srgbClr val="FF0000"/>
                </a:solidFill>
              </a:rPr>
              <a:t>גברים</a:t>
            </a:r>
            <a:endParaRPr lang="he-IL" sz="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7624" y="5394702"/>
            <a:ext cx="7200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" b="1" dirty="0" smtClean="0">
                <a:solidFill>
                  <a:srgbClr val="FF0000"/>
                </a:solidFill>
              </a:rPr>
              <a:t>הרבה יותר</a:t>
            </a:r>
            <a:r>
              <a:rPr lang="en-US" sz="800" b="1" dirty="0" smtClean="0">
                <a:solidFill>
                  <a:srgbClr val="FF0000"/>
                </a:solidFill>
              </a:rPr>
              <a:t/>
            </a:r>
            <a:br>
              <a:rPr lang="en-US" sz="800" b="1" dirty="0" smtClean="0">
                <a:solidFill>
                  <a:srgbClr val="FF0000"/>
                </a:solidFill>
              </a:rPr>
            </a:br>
            <a:r>
              <a:rPr lang="he-IL" sz="800" b="1" dirty="0" smtClean="0">
                <a:solidFill>
                  <a:srgbClr val="FF0000"/>
                </a:solidFill>
              </a:rPr>
              <a:t>גברים</a:t>
            </a:r>
            <a:endParaRPr lang="he-IL" sz="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cxnSp>
        <p:nvCxnSpPr>
          <p:cNvPr id="24" name="מחבר חץ ישר 23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u="sng" dirty="0" smtClean="0"/>
              <a:t>את ציר הגילים נחלק </a:t>
            </a:r>
            <a:r>
              <a:rPr lang="he-IL" sz="1400" b="1" u="sng" dirty="0" smtClean="0"/>
              <a:t>לשלוש</a:t>
            </a:r>
            <a:r>
              <a:rPr lang="he-IL" sz="1400" u="sng" dirty="0" smtClean="0"/>
              <a:t> קבוצות עיקריות: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cxnSp>
        <p:nvCxnSpPr>
          <p:cNvPr id="18" name="מחבר חץ ישר 17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 35"/>
          <p:cNvSpPr/>
          <p:nvPr/>
        </p:nvSpPr>
        <p:spPr>
          <a:xfrm>
            <a:off x="4860032" y="5013176"/>
            <a:ext cx="302433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1259632" y="5013176"/>
            <a:ext cx="30243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b="1" dirty="0" smtClean="0">
                <a:solidFill>
                  <a:srgbClr val="FF0000"/>
                </a:solidFill>
              </a:rPr>
              <a:t>10-15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5-10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0-5</a:t>
            </a:r>
            <a:endParaRPr lang="he-IL" sz="1000" b="1" dirty="0">
              <a:solidFill>
                <a:srgbClr val="FF0000"/>
              </a:solidFill>
            </a:endParaRPr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u="sng" dirty="0" smtClean="0"/>
              <a:t>את ציר הגילים נחלק לשלוש קבוצות עיקריות: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>
                <a:solidFill>
                  <a:srgbClr val="FF0000"/>
                </a:solidFill>
              </a:rPr>
              <a:t>גיל 0-15: קבוצת הילדים, הנקראת בשם "קבוצה תלויה" (וזאת בגלל שלרוב הילדים תלויים במבוגרים)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6" name="מחבר ישר 15"/>
          <p:cNvCxnSpPr>
            <a:stCxn id="24" idx="0"/>
          </p:cNvCxnSpPr>
          <p:nvPr/>
        </p:nvCxnSpPr>
        <p:spPr>
          <a:xfrm>
            <a:off x="1187624" y="5013174"/>
            <a:ext cx="3096344" cy="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>
            <a:endCxn id="25" idx="0"/>
          </p:cNvCxnSpPr>
          <p:nvPr/>
        </p:nvCxnSpPr>
        <p:spPr>
          <a:xfrm>
            <a:off x="4860032" y="5013176"/>
            <a:ext cx="3168352" cy="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חץ ימינה 23"/>
          <p:cNvSpPr/>
          <p:nvPr/>
        </p:nvSpPr>
        <p:spPr>
          <a:xfrm>
            <a:off x="323528" y="5013174"/>
            <a:ext cx="1080120" cy="4320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endParaRPr lang="he-IL" dirty="0"/>
          </a:p>
        </p:txBody>
      </p:sp>
      <p:sp>
        <p:nvSpPr>
          <p:cNvPr id="25" name="חץ ימינה 24"/>
          <p:cNvSpPr/>
          <p:nvPr/>
        </p:nvSpPr>
        <p:spPr>
          <a:xfrm rot="10800000" flipV="1">
            <a:off x="7812360" y="5013177"/>
            <a:ext cx="1080120" cy="43204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cxnSp>
        <p:nvCxnSpPr>
          <p:cNvPr id="28" name="מחבר חץ ישר 27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3" name="מחבר חץ ישר 32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 35"/>
          <p:cNvSpPr/>
          <p:nvPr/>
        </p:nvSpPr>
        <p:spPr>
          <a:xfrm>
            <a:off x="4860032" y="3501008"/>
            <a:ext cx="3024336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1259632" y="3501008"/>
            <a:ext cx="3024336" cy="151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b="1" dirty="0" smtClean="0">
                <a:solidFill>
                  <a:srgbClr val="FF0000"/>
                </a:solidFill>
              </a:rPr>
              <a:t>60-65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55-60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50-55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45-50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40-45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35-40</a:t>
            </a:r>
          </a:p>
          <a:p>
            <a:pPr algn="ctr"/>
            <a:r>
              <a:rPr lang="he-IL" sz="1000" b="1" dirty="0" smtClean="0">
                <a:solidFill>
                  <a:srgbClr val="FF0000"/>
                </a:solidFill>
              </a:rPr>
              <a:t>30-35</a:t>
            </a:r>
          </a:p>
          <a:p>
            <a:pPr algn="ctr"/>
            <a:r>
              <a:rPr lang="he-IL" sz="1000" b="1" dirty="0" smtClean="0">
                <a:solidFill>
                  <a:srgbClr val="FF0000"/>
                </a:solidFill>
              </a:rPr>
              <a:t>25-30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20-25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u="sng" dirty="0" smtClean="0"/>
              <a:t>את ציר הגילים נחלק לשלוש קבוצות עיקריות: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0-15: קבוצת הילדים, הנקראת בשם "קבוצה תלויה" (וזאת בגלל שלרוב הילדים תלויים במבוגרים)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>
                <a:solidFill>
                  <a:srgbClr val="FF0000"/>
                </a:solidFill>
              </a:rPr>
              <a:t>גיל 15-65: קבוצת המבוגרים הנקראת בשם "קבוצת המפרנסים", "הקבוצה היצרנית", "הקבוצה העובדת" 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24" name="חץ ימינה 23"/>
          <p:cNvSpPr/>
          <p:nvPr/>
        </p:nvSpPr>
        <p:spPr>
          <a:xfrm rot="10800000" flipV="1">
            <a:off x="7452320" y="3501008"/>
            <a:ext cx="1080120" cy="15121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מפרנסים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(נשים)</a:t>
            </a:r>
            <a:endParaRPr lang="he-IL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cxnSp>
        <p:nvCxnSpPr>
          <p:cNvPr id="28" name="מחבר ישר 27"/>
          <p:cNvCxnSpPr/>
          <p:nvPr/>
        </p:nvCxnSpPr>
        <p:spPr>
          <a:xfrm>
            <a:off x="1187624" y="5013174"/>
            <a:ext cx="3096344" cy="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ישר 28"/>
          <p:cNvCxnSpPr/>
          <p:nvPr/>
        </p:nvCxnSpPr>
        <p:spPr>
          <a:xfrm>
            <a:off x="4860032" y="5013176"/>
            <a:ext cx="3096344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 flipV="1">
            <a:off x="1187624" y="5445224"/>
            <a:ext cx="3104728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>
            <a:off x="1187624" y="3501008"/>
            <a:ext cx="3096344" cy="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>
            <a:off x="4860032" y="3501010"/>
            <a:ext cx="3096344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sp>
        <p:nvSpPr>
          <p:cNvPr id="34" name="חץ ימינה 33"/>
          <p:cNvSpPr/>
          <p:nvPr/>
        </p:nvSpPr>
        <p:spPr>
          <a:xfrm>
            <a:off x="611560" y="3501008"/>
            <a:ext cx="1152128" cy="15121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מפרנסים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(גברים)</a:t>
            </a:r>
            <a:endParaRPr lang="he-IL" sz="1400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24"/>
          <p:cNvSpPr/>
          <p:nvPr/>
        </p:nvSpPr>
        <p:spPr>
          <a:xfrm>
            <a:off x="4860032" y="2204864"/>
            <a:ext cx="3024336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1259632" y="2204864"/>
            <a:ext cx="3024336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b="1" dirty="0" smtClean="0">
                <a:solidFill>
                  <a:srgbClr val="FF0000"/>
                </a:solidFill>
              </a:rPr>
              <a:t>100+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95-100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90-95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85-90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80-85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75-80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70-75</a:t>
            </a:r>
            <a:r>
              <a:rPr lang="en-US" sz="1000" b="1" dirty="0" smtClean="0">
                <a:solidFill>
                  <a:srgbClr val="FF0000"/>
                </a:solidFill>
              </a:rPr>
              <a:t/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he-IL" sz="1000" b="1" dirty="0" smtClean="0">
                <a:solidFill>
                  <a:srgbClr val="FF0000"/>
                </a:solidFill>
              </a:rPr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 flipV="1">
            <a:off x="1259632" y="5445224"/>
            <a:ext cx="3032720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u="sng" dirty="0" smtClean="0"/>
              <a:t>את ציר הגילים נחלק לשלוש קבוצות עיקריות: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0-15: קבוצת הילדים, הנקראת בשם "קבוצה תלויה" (וזאת בגלל שלרוב הילדים תלויים במבוגרים)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15-65: קבוצת המבוגרים הנקראת בשם "קבוצת המפרנסים", "הקבוצה היצרנית", "הקבוצה העובדת"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65 ומעלה: קבוצת הפנסיונרים / הקשישים, הנקראת גם בשם "קבוצה </a:t>
            </a:r>
            <a:r>
              <a:rPr lang="he-IL" sz="1400" dirty="0" err="1" smtClean="0"/>
              <a:t>תלוייה</a:t>
            </a:r>
            <a:r>
              <a:rPr lang="he-IL" sz="1400" dirty="0" smtClean="0"/>
              <a:t>" (שוב, תלויים במבוגרים)</a:t>
            </a:r>
            <a:endParaRPr lang="he-IL" sz="1400" dirty="0"/>
          </a:p>
        </p:txBody>
      </p:sp>
      <p:cxnSp>
        <p:nvCxnSpPr>
          <p:cNvPr id="14" name="מחבר ישר 13"/>
          <p:cNvCxnSpPr/>
          <p:nvPr/>
        </p:nvCxnSpPr>
        <p:spPr>
          <a:xfrm>
            <a:off x="1331640" y="5013176"/>
            <a:ext cx="29523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חץ ימינה 21"/>
          <p:cNvSpPr/>
          <p:nvPr/>
        </p:nvSpPr>
        <p:spPr>
          <a:xfrm>
            <a:off x="611560" y="2204864"/>
            <a:ext cx="1152128" cy="129614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(גברים)</a:t>
            </a:r>
            <a:endParaRPr lang="he-IL" dirty="0"/>
          </a:p>
        </p:txBody>
      </p:sp>
      <p:sp>
        <p:nvSpPr>
          <p:cNvPr id="23" name="חץ ימינה 22"/>
          <p:cNvSpPr/>
          <p:nvPr/>
        </p:nvSpPr>
        <p:spPr>
          <a:xfrm rot="10800000" flipV="1">
            <a:off x="7452320" y="2204864"/>
            <a:ext cx="1080120" cy="129614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(נשים)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7" name="מחבר ישר 26"/>
          <p:cNvCxnSpPr/>
          <p:nvPr/>
        </p:nvCxnSpPr>
        <p:spPr>
          <a:xfrm>
            <a:off x="1187624" y="3501008"/>
            <a:ext cx="3096344" cy="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4860032" y="3501010"/>
            <a:ext cx="3096344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>
            <a:off x="4860032" y="5013176"/>
            <a:ext cx="313234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 flipV="1">
            <a:off x="1259632" y="5445224"/>
            <a:ext cx="3032720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u="sng" dirty="0" smtClean="0"/>
              <a:t>את ציר הגילים נחלק לשלוש קבוצות עיקריות: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0-15: קבוצת הילדים, הנקראת בשם "קבוצה תלויה" (וזאת בגלל שלרוב הילדים תלויים במבוגרים)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גיל 15-65: קבוצת המבוגרים הנקראת בשם "קבוצת המפרנסים", "הקבוצה היצרנית", "הקבוצה העובדת"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b="1" dirty="0" smtClean="0">
                <a:solidFill>
                  <a:srgbClr val="FF0000"/>
                </a:solidFill>
              </a:rPr>
              <a:t>גיל 65 ומעלה: קבוצת הפנסיונרים / הקשישים, הנקראת גם בשם "קבוצה </a:t>
            </a:r>
            <a:r>
              <a:rPr lang="he-IL" sz="1400" b="1" dirty="0" err="1" smtClean="0">
                <a:solidFill>
                  <a:srgbClr val="FF0000"/>
                </a:solidFill>
              </a:rPr>
              <a:t>תלוייה</a:t>
            </a:r>
            <a:r>
              <a:rPr lang="he-IL" sz="1400" b="1" dirty="0" smtClean="0">
                <a:solidFill>
                  <a:srgbClr val="FF0000"/>
                </a:solidFill>
              </a:rPr>
              <a:t>" (שוב, תלויים במבוגרים)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1331640" y="5013176"/>
            <a:ext cx="29523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endCxn id="30" idx="2"/>
          </p:cNvCxnSpPr>
          <p:nvPr/>
        </p:nvCxnSpPr>
        <p:spPr>
          <a:xfrm>
            <a:off x="4860032" y="5013176"/>
            <a:ext cx="313234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חץ ימינה 21"/>
          <p:cNvSpPr/>
          <p:nvPr/>
        </p:nvSpPr>
        <p:spPr>
          <a:xfrm>
            <a:off x="611560" y="2204864"/>
            <a:ext cx="1152128" cy="129614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(גברים)</a:t>
            </a:r>
            <a:endParaRPr lang="he-IL" dirty="0"/>
          </a:p>
        </p:txBody>
      </p:sp>
      <p:sp>
        <p:nvSpPr>
          <p:cNvPr id="23" name="חץ ימינה 22"/>
          <p:cNvSpPr/>
          <p:nvPr/>
        </p:nvSpPr>
        <p:spPr>
          <a:xfrm rot="10800000" flipV="1">
            <a:off x="7452320" y="2204864"/>
            <a:ext cx="1080120" cy="129614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(נשים)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7" name="מחבר ישר 26"/>
          <p:cNvCxnSpPr/>
          <p:nvPr/>
        </p:nvCxnSpPr>
        <p:spPr>
          <a:xfrm>
            <a:off x="1187624" y="3501008"/>
            <a:ext cx="3096344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4860032" y="3501010"/>
            <a:ext cx="309634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חץ ימינה 28"/>
          <p:cNvSpPr/>
          <p:nvPr/>
        </p:nvSpPr>
        <p:spPr>
          <a:xfrm>
            <a:off x="611560" y="3501008"/>
            <a:ext cx="1152128" cy="15121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מפרנסים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(גברים)</a:t>
            </a:r>
            <a:endParaRPr lang="he-IL" sz="1400" dirty="0"/>
          </a:p>
        </p:txBody>
      </p:sp>
      <p:sp>
        <p:nvSpPr>
          <p:cNvPr id="30" name="חץ ימינה 29"/>
          <p:cNvSpPr/>
          <p:nvPr/>
        </p:nvSpPr>
        <p:spPr>
          <a:xfrm rot="10800000" flipV="1">
            <a:off x="7452320" y="3501008"/>
            <a:ext cx="1080120" cy="151216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מפרנסים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(נשים)</a:t>
            </a:r>
            <a:endParaRPr lang="he-IL" sz="1400" dirty="0"/>
          </a:p>
        </p:txBody>
      </p:sp>
      <p:sp>
        <p:nvSpPr>
          <p:cNvPr id="31" name="חץ ימינה 30"/>
          <p:cNvSpPr/>
          <p:nvPr/>
        </p:nvSpPr>
        <p:spPr>
          <a:xfrm>
            <a:off x="467544" y="5013174"/>
            <a:ext cx="936104" cy="43204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endParaRPr lang="he-IL" dirty="0"/>
          </a:p>
        </p:txBody>
      </p:sp>
      <p:sp>
        <p:nvSpPr>
          <p:cNvPr id="32" name="חץ ימינה 31"/>
          <p:cNvSpPr/>
          <p:nvPr/>
        </p:nvSpPr>
        <p:spPr>
          <a:xfrm rot="10800000" flipV="1">
            <a:off x="7812360" y="5013177"/>
            <a:ext cx="936104" cy="43204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תלויים</a:t>
            </a:r>
            <a:endParaRPr lang="he-IL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תבנית פירמידת הגילים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למרבית פירמידות הגילים תבנית קבועה:</a:t>
            </a:r>
            <a:endParaRPr lang="he-IL" sz="2400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860032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3968" y="2060848"/>
            <a:ext cx="57606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dirty="0" smtClean="0"/>
              <a:t>100+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95-100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90-95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85-90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80-85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75-80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70-75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65-70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60-65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55-60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50-55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45-50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40-45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35-40</a:t>
            </a:r>
          </a:p>
          <a:p>
            <a:pPr algn="ctr"/>
            <a:r>
              <a:rPr lang="he-IL" sz="1000" dirty="0" smtClean="0"/>
              <a:t>30-35</a:t>
            </a:r>
          </a:p>
          <a:p>
            <a:pPr algn="ctr"/>
            <a:r>
              <a:rPr lang="he-IL" sz="1000" dirty="0" smtClean="0"/>
              <a:t>25-30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20-25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15-20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10-15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5-10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he-IL" sz="1000" dirty="0" smtClean="0"/>
              <a:t>0-5</a:t>
            </a:r>
            <a:endParaRPr lang="he-IL" sz="1000" dirty="0"/>
          </a:p>
        </p:txBody>
      </p:sp>
      <p:cxnSp>
        <p:nvCxnSpPr>
          <p:cNvPr id="19" name="מחבר חץ ישר 18"/>
          <p:cNvCxnSpPr/>
          <p:nvPr/>
        </p:nvCxnSpPr>
        <p:spPr>
          <a:xfrm flipV="1">
            <a:off x="4283968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 flipV="1">
            <a:off x="1259632" y="5445224"/>
            <a:ext cx="3032720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87129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כך תראה פירמידת הגילים בצורתה הפשוטה ללא כל ההסברים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תיאור הרכב האוכלוסייה</a:t>
            </a:r>
            <a:endParaRPr lang="he-I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ניתן לתאר את הרכב האוכלוסייה במספר דרכים: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2420888"/>
            <a:ext cx="784887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300" b="1" dirty="0" smtClean="0"/>
              <a:t>ניתן לתאר הרכב האוכלוסייה באמצעות התיאור המקצועי של כל קבוצות הגיל בפירמידה</a:t>
            </a:r>
            <a:r>
              <a:rPr lang="en-US" sz="2300" b="1" dirty="0" smtClean="0"/>
              <a:t> </a:t>
            </a:r>
            <a:r>
              <a:rPr lang="he-IL" sz="2300" dirty="0" smtClean="0"/>
              <a:t>(קבוצה </a:t>
            </a:r>
            <a:r>
              <a:rPr lang="he-IL" sz="2300" dirty="0" err="1" smtClean="0"/>
              <a:t>תלוייה</a:t>
            </a:r>
            <a:r>
              <a:rPr lang="he-IL" sz="2300" dirty="0" smtClean="0"/>
              <a:t>, קבוצה עובדת, הרבה, מעט)</a:t>
            </a:r>
            <a:endParaRPr lang="he-IL" sz="23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3668831"/>
            <a:ext cx="784887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300" b="1" dirty="0" smtClean="0"/>
              <a:t>אך ניתן גם לתאר את הרכב האוכלוסייה תוך שימוש </a:t>
            </a: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he-IL" sz="2300" b="1" dirty="0" smtClean="0"/>
              <a:t>ב</a:t>
            </a:r>
            <a:r>
              <a:rPr lang="he-IL" sz="2300" b="1" dirty="0" smtClean="0">
                <a:solidFill>
                  <a:srgbClr val="FF0000"/>
                </a:solidFill>
              </a:rPr>
              <a:t>מונחי יסוד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he-IL" sz="2300" b="1" dirty="0" smtClean="0">
                <a:solidFill>
                  <a:srgbClr val="FF0000"/>
                </a:solidFill>
              </a:rPr>
              <a:t>דמוגרפיים</a:t>
            </a:r>
            <a:r>
              <a:rPr lang="he-IL" sz="2300" b="1" dirty="0" smtClean="0"/>
              <a:t>*... </a:t>
            </a:r>
            <a:endParaRPr lang="he-IL" sz="23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דמוגרפיה: מדע החוקר את הרכב האוכלוסייה ומאפייניה.</a:t>
            </a:r>
            <a:endParaRPr lang="he-IL" sz="1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484784"/>
            <a:ext cx="6192688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זוכרים את המדדים הדמוגרפיים?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he-IL" sz="5000" dirty="0" smtClean="0"/>
              <a:t>שיעורי ילודה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he-IL" sz="5000" dirty="0" smtClean="0"/>
              <a:t>שיעורי תמותה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he-IL" sz="5000" dirty="0" smtClean="0"/>
              <a:t>תוחלת חיים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he-IL" sz="5000" dirty="0" smtClean="0"/>
              <a:t>ריבוי טבעי</a:t>
            </a:r>
            <a:endParaRPr lang="he-IL" sz="5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FF0000"/>
                </a:solidFill>
              </a:rPr>
              <a:t>מתפתחת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שיעורי הילודה</a:t>
            </a:r>
            <a:endParaRPr lang="he-IL" sz="2400" b="1" dirty="0"/>
          </a:p>
        </p:txBody>
      </p:sp>
      <p:grpSp>
        <p:nvGrpSpPr>
          <p:cNvPr id="37" name="קבוצה 36"/>
          <p:cNvGrpSpPr/>
          <p:nvPr/>
        </p:nvGrpSpPr>
        <p:grpSpPr>
          <a:xfrm>
            <a:off x="251520" y="5517232"/>
            <a:ext cx="8712968" cy="1026696"/>
            <a:chOff x="251520" y="5517232"/>
            <a:chExt cx="8712968" cy="1026696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5805264"/>
              <a:ext cx="8712968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solidFill>
                    <a:srgbClr val="FF0000"/>
                  </a:solidFill>
                </a:rPr>
                <a:t>שיעורי הילודה יהיו </a:t>
              </a:r>
              <a:r>
                <a:rPr lang="he-IL" sz="1400" b="1" u="sng" dirty="0" smtClean="0">
                  <a:solidFill>
                    <a:srgbClr val="FF0000"/>
                  </a:solidFill>
                </a:rPr>
                <a:t>גבוהים</a:t>
              </a:r>
              <a:r>
                <a:rPr lang="he-IL" sz="1400" b="1" dirty="0" smtClean="0">
                  <a:solidFill>
                    <a:srgbClr val="FF0000"/>
                  </a:solidFill>
                </a:rPr>
                <a:t> במדינה מתפתחת</a:t>
              </a:r>
              <a:r>
                <a:rPr lang="en-US" sz="1400" u="sng" dirty="0" smtClean="0"/>
                <a:t/>
              </a:r>
              <a:br>
                <a:rPr lang="en-US" sz="1400" u="sng" dirty="0" smtClean="0"/>
              </a:br>
              <a:r>
                <a:rPr lang="he-IL" sz="1400" dirty="0" smtClean="0"/>
                <a:t>את שיעורי הילודה נוכל לראות בקבוצת הגיל של הילדים, האוכלוסייה </a:t>
              </a:r>
              <a:r>
                <a:rPr lang="he-IL" sz="1400" dirty="0" err="1" smtClean="0"/>
                <a:t>התלוייה</a:t>
              </a:r>
              <a:r>
                <a:rPr lang="he-IL" sz="1400" dirty="0" smtClean="0"/>
                <a:t>.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b="1" dirty="0" smtClean="0"/>
                <a:t>בסיס הפירמידה יהיה רחב מאוד, כלומר יש הרבה מאוד נולדים.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חץ למטה 33"/>
            <p:cNvSpPr/>
            <p:nvPr/>
          </p:nvSpPr>
          <p:spPr>
            <a:xfrm rot="10800000">
              <a:off x="7596336" y="5517232"/>
              <a:ext cx="288032" cy="28803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חץ למטה 35"/>
            <p:cNvSpPr/>
            <p:nvPr/>
          </p:nvSpPr>
          <p:spPr>
            <a:xfrm rot="10800000">
              <a:off x="1259632" y="5517232"/>
              <a:ext cx="288032" cy="28803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38" name="מחבר חץ ישר 37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42" name="מחבר חץ ישר 41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מלבן 42"/>
          <p:cNvSpPr/>
          <p:nvPr/>
        </p:nvSpPr>
        <p:spPr>
          <a:xfrm>
            <a:off x="4572000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457200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4572000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/>
          <p:cNvSpPr/>
          <p:nvPr/>
        </p:nvSpPr>
        <p:spPr>
          <a:xfrm>
            <a:off x="1547664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/>
          <p:cNvSpPr/>
          <p:nvPr/>
        </p:nvSpPr>
        <p:spPr>
          <a:xfrm>
            <a:off x="1835696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3" name="מחבר ישר 62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ישר 80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מלבן 81"/>
          <p:cNvSpPr/>
          <p:nvPr/>
        </p:nvSpPr>
        <p:spPr>
          <a:xfrm>
            <a:off x="169168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3" name="מחבר ישר 82"/>
          <p:cNvCxnSpPr/>
          <p:nvPr/>
        </p:nvCxnSpPr>
        <p:spPr>
          <a:xfrm>
            <a:off x="4572000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234888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שיעורי ילודה: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מספר הנולדים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 (בשנה)</a:t>
            </a:r>
          </a:p>
        </p:txBody>
      </p:sp>
      <p:sp>
        <p:nvSpPr>
          <p:cNvPr id="9" name="מלבן 8"/>
          <p:cNvSpPr/>
          <p:nvPr/>
        </p:nvSpPr>
        <p:spPr>
          <a:xfrm>
            <a:off x="1187624" y="3505071"/>
            <a:ext cx="7200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00B050"/>
                </a:solidFill>
              </a:rPr>
              <a:t>מפותחת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00B050"/>
                </a:solidFill>
              </a:rPr>
              <a:t>שיעורי הילודה </a:t>
            </a:r>
            <a:r>
              <a:rPr lang="he-IL" sz="2300" b="1" dirty="0" smtClean="0"/>
              <a:t>יהיו </a:t>
            </a:r>
            <a:r>
              <a:rPr lang="he-IL" sz="2300" b="1" u="sng" dirty="0" smtClean="0">
                <a:solidFill>
                  <a:srgbClr val="00B050"/>
                </a:solidFill>
              </a:rPr>
              <a:t>נמוכים</a:t>
            </a:r>
            <a:endParaRPr lang="he-IL" sz="2300" dirty="0"/>
          </a:p>
        </p:txBody>
      </p:sp>
      <p:sp>
        <p:nvSpPr>
          <p:cNvPr id="10" name="מלבן 9"/>
          <p:cNvSpPr/>
          <p:nvPr/>
        </p:nvSpPr>
        <p:spPr>
          <a:xfrm>
            <a:off x="1224136" y="4149080"/>
            <a:ext cx="716428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- </a:t>
            </a:r>
            <a:r>
              <a:rPr lang="he-IL" sz="2300" dirty="0" smtClean="0"/>
              <a:t>מעמד האישה גבוה,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קיימת מודעות לאמצעי מניעה,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קיימת מודעות לתכנון המשפחה,</a:t>
            </a:r>
            <a:endParaRPr lang="he-IL" sz="23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FF0000"/>
                </a:solidFill>
              </a:rPr>
              <a:t>מתפתחת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שיעורי התמותה</a:t>
            </a:r>
            <a:endParaRPr lang="he-IL" sz="2400" b="1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4572000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44" name="קבוצה 143"/>
          <p:cNvGrpSpPr/>
          <p:nvPr/>
        </p:nvGrpSpPr>
        <p:grpSpPr>
          <a:xfrm>
            <a:off x="251520" y="3907389"/>
            <a:ext cx="8712968" cy="2636539"/>
            <a:chOff x="251520" y="3907389"/>
            <a:chExt cx="8712968" cy="2636539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5805264"/>
              <a:ext cx="8712968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solidFill>
                    <a:srgbClr val="FF0000"/>
                  </a:solidFill>
                </a:rPr>
                <a:t>שיעורי התמותה יהיו </a:t>
              </a:r>
              <a:r>
                <a:rPr lang="he-IL" sz="1400" b="1" u="sng" dirty="0" smtClean="0">
                  <a:solidFill>
                    <a:srgbClr val="FF0000"/>
                  </a:solidFill>
                </a:rPr>
                <a:t>גבוהים</a:t>
              </a:r>
              <a:r>
                <a:rPr lang="he-IL" sz="1400" b="1" dirty="0" smtClean="0">
                  <a:solidFill>
                    <a:srgbClr val="FF0000"/>
                  </a:solidFill>
                </a:rPr>
                <a:t> במדינה מתפתחת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dirty="0" smtClean="0"/>
                <a:t>את שיעורי התמותה נוכל לראות לכל אורך פירמידת הגילים.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b="1" dirty="0" smtClean="0"/>
                <a:t>ככל שנעלה בגיל, אנו מבחינים שמספר האנשים יורד בצורה משמעותית.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חץ למטה 33"/>
            <p:cNvSpPr/>
            <p:nvPr/>
          </p:nvSpPr>
          <p:spPr>
            <a:xfrm rot="7635746">
              <a:off x="6198917" y="2088266"/>
              <a:ext cx="288032" cy="392627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חץ למטה 35"/>
            <p:cNvSpPr/>
            <p:nvPr/>
          </p:nvSpPr>
          <p:spPr>
            <a:xfrm rot="13873839">
              <a:off x="2673155" y="2189417"/>
              <a:ext cx="288032" cy="3765496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5" name="מלבן 24"/>
          <p:cNvSpPr/>
          <p:nvPr/>
        </p:nvSpPr>
        <p:spPr>
          <a:xfrm>
            <a:off x="457200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2000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2000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457200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4572000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457200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>
            <a:off x="4572000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457200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4572000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>
            <a:off x="4572000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>
            <a:off x="4572000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>
            <a:off x="4572000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572000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מלבן 122"/>
          <p:cNvSpPr/>
          <p:nvPr/>
        </p:nvSpPr>
        <p:spPr>
          <a:xfrm>
            <a:off x="1547664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מלבן 125"/>
          <p:cNvSpPr/>
          <p:nvPr/>
        </p:nvSpPr>
        <p:spPr>
          <a:xfrm>
            <a:off x="1835696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מחבר ישר 15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מלבן 126"/>
          <p:cNvSpPr/>
          <p:nvPr/>
        </p:nvSpPr>
        <p:spPr>
          <a:xfrm>
            <a:off x="205172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מלבן 127"/>
          <p:cNvSpPr/>
          <p:nvPr/>
        </p:nvSpPr>
        <p:spPr>
          <a:xfrm>
            <a:off x="2267744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מלבן 128"/>
          <p:cNvSpPr/>
          <p:nvPr/>
        </p:nvSpPr>
        <p:spPr>
          <a:xfrm>
            <a:off x="2483768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מלבן 129"/>
          <p:cNvSpPr/>
          <p:nvPr/>
        </p:nvSpPr>
        <p:spPr>
          <a:xfrm>
            <a:off x="2699792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מלבן 130"/>
          <p:cNvSpPr/>
          <p:nvPr/>
        </p:nvSpPr>
        <p:spPr>
          <a:xfrm>
            <a:off x="2915816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מלבן 131"/>
          <p:cNvSpPr/>
          <p:nvPr/>
        </p:nvSpPr>
        <p:spPr>
          <a:xfrm>
            <a:off x="313184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מלבן 132"/>
          <p:cNvSpPr/>
          <p:nvPr/>
        </p:nvSpPr>
        <p:spPr>
          <a:xfrm>
            <a:off x="3347864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מלבן 133"/>
          <p:cNvSpPr/>
          <p:nvPr/>
        </p:nvSpPr>
        <p:spPr>
          <a:xfrm>
            <a:off x="349188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מלבן 134"/>
          <p:cNvSpPr/>
          <p:nvPr/>
        </p:nvSpPr>
        <p:spPr>
          <a:xfrm>
            <a:off x="3707904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מלבן 135"/>
          <p:cNvSpPr/>
          <p:nvPr/>
        </p:nvSpPr>
        <p:spPr>
          <a:xfrm>
            <a:off x="385192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מלבן 136"/>
          <p:cNvSpPr/>
          <p:nvPr/>
        </p:nvSpPr>
        <p:spPr>
          <a:xfrm>
            <a:off x="3995936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מלבן 137"/>
          <p:cNvSpPr/>
          <p:nvPr/>
        </p:nvSpPr>
        <p:spPr>
          <a:xfrm>
            <a:off x="4139952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מלבן 138"/>
          <p:cNvSpPr/>
          <p:nvPr/>
        </p:nvSpPr>
        <p:spPr>
          <a:xfrm>
            <a:off x="4283968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מלבן 139"/>
          <p:cNvSpPr/>
          <p:nvPr/>
        </p:nvSpPr>
        <p:spPr>
          <a:xfrm>
            <a:off x="4427984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מלבן 140"/>
          <p:cNvSpPr/>
          <p:nvPr/>
        </p:nvSpPr>
        <p:spPr>
          <a:xfrm>
            <a:off x="4499992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2" name="מחבר ישר 141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מחבר ישר 142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מלבן 144"/>
          <p:cNvSpPr/>
          <p:nvPr/>
        </p:nvSpPr>
        <p:spPr>
          <a:xfrm>
            <a:off x="169168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TextBox 145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FF0000"/>
                </a:solidFill>
              </a:rPr>
              <a:t>מתפתחת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תוחלת החיים</a:t>
            </a:r>
            <a:endParaRPr lang="he-IL" sz="2400" b="1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4572000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457200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2000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2000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457200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4572000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457200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>
            <a:off x="4572000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457200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4572000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>
            <a:off x="4572000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>
            <a:off x="4572000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>
            <a:off x="4572000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572000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מלבן 122"/>
          <p:cNvSpPr/>
          <p:nvPr/>
        </p:nvSpPr>
        <p:spPr>
          <a:xfrm>
            <a:off x="1547664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מלבן 125"/>
          <p:cNvSpPr/>
          <p:nvPr/>
        </p:nvSpPr>
        <p:spPr>
          <a:xfrm>
            <a:off x="1835696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מחבר ישר 15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מלבן 126"/>
          <p:cNvSpPr/>
          <p:nvPr/>
        </p:nvSpPr>
        <p:spPr>
          <a:xfrm>
            <a:off x="205172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מלבן 127"/>
          <p:cNvSpPr/>
          <p:nvPr/>
        </p:nvSpPr>
        <p:spPr>
          <a:xfrm>
            <a:off x="2267744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מלבן 128"/>
          <p:cNvSpPr/>
          <p:nvPr/>
        </p:nvSpPr>
        <p:spPr>
          <a:xfrm>
            <a:off x="2483768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מלבן 129"/>
          <p:cNvSpPr/>
          <p:nvPr/>
        </p:nvSpPr>
        <p:spPr>
          <a:xfrm>
            <a:off x="2699792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מלבן 130"/>
          <p:cNvSpPr/>
          <p:nvPr/>
        </p:nvSpPr>
        <p:spPr>
          <a:xfrm>
            <a:off x="2915816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מלבן 131"/>
          <p:cNvSpPr/>
          <p:nvPr/>
        </p:nvSpPr>
        <p:spPr>
          <a:xfrm>
            <a:off x="313184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מלבן 132"/>
          <p:cNvSpPr/>
          <p:nvPr/>
        </p:nvSpPr>
        <p:spPr>
          <a:xfrm>
            <a:off x="3347864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מלבן 133"/>
          <p:cNvSpPr/>
          <p:nvPr/>
        </p:nvSpPr>
        <p:spPr>
          <a:xfrm>
            <a:off x="349188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מלבן 134"/>
          <p:cNvSpPr/>
          <p:nvPr/>
        </p:nvSpPr>
        <p:spPr>
          <a:xfrm>
            <a:off x="3707904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מלבן 135"/>
          <p:cNvSpPr/>
          <p:nvPr/>
        </p:nvSpPr>
        <p:spPr>
          <a:xfrm>
            <a:off x="385192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מלבן 136"/>
          <p:cNvSpPr/>
          <p:nvPr/>
        </p:nvSpPr>
        <p:spPr>
          <a:xfrm>
            <a:off x="3995936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מלבן 137"/>
          <p:cNvSpPr/>
          <p:nvPr/>
        </p:nvSpPr>
        <p:spPr>
          <a:xfrm>
            <a:off x="4139952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מלבן 138"/>
          <p:cNvSpPr/>
          <p:nvPr/>
        </p:nvSpPr>
        <p:spPr>
          <a:xfrm>
            <a:off x="4283968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מלבן 139"/>
          <p:cNvSpPr/>
          <p:nvPr/>
        </p:nvSpPr>
        <p:spPr>
          <a:xfrm>
            <a:off x="4427984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מלבן 140"/>
          <p:cNvSpPr/>
          <p:nvPr/>
        </p:nvSpPr>
        <p:spPr>
          <a:xfrm>
            <a:off x="4499992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2" name="מחבר ישר 141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מחבר ישר 142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מלבן 54"/>
          <p:cNvSpPr/>
          <p:nvPr/>
        </p:nvSpPr>
        <p:spPr>
          <a:xfrm>
            <a:off x="169168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TextBox 60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grpSp>
        <p:nvGrpSpPr>
          <p:cNvPr id="68" name="קבוצה 67"/>
          <p:cNvGrpSpPr/>
          <p:nvPr/>
        </p:nvGrpSpPr>
        <p:grpSpPr>
          <a:xfrm>
            <a:off x="251520" y="4221088"/>
            <a:ext cx="8712968" cy="2107396"/>
            <a:chOff x="251520" y="4221088"/>
            <a:chExt cx="8712968" cy="2107396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5805264"/>
              <a:ext cx="8712968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solidFill>
                    <a:srgbClr val="FF0000"/>
                  </a:solidFill>
                </a:rPr>
                <a:t>תוחלת החיים תהיה </a:t>
              </a:r>
              <a:r>
                <a:rPr lang="he-IL" sz="1400" b="1" u="sng" dirty="0" smtClean="0">
                  <a:solidFill>
                    <a:srgbClr val="FF0000"/>
                  </a:solidFill>
                </a:rPr>
                <a:t>נמוכה</a:t>
              </a:r>
              <a:r>
                <a:rPr lang="he-IL" sz="1400" b="1" dirty="0" smtClean="0">
                  <a:solidFill>
                    <a:srgbClr val="FF0000"/>
                  </a:solidFill>
                </a:rPr>
                <a:t> במדינה מתפתחת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dirty="0" smtClean="0"/>
                <a:t>אם נעשה ממוצע של כל השורות, נמצא שהממוצע נמצא יחסית בגיל נמוך (40 לערך) 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חץ למטה 55"/>
            <p:cNvSpPr/>
            <p:nvPr/>
          </p:nvSpPr>
          <p:spPr>
            <a:xfrm rot="5400000">
              <a:off x="7056276" y="3681028"/>
              <a:ext cx="288032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חץ למטה 56"/>
            <p:cNvSpPr/>
            <p:nvPr/>
          </p:nvSpPr>
          <p:spPr>
            <a:xfrm rot="16200000">
              <a:off x="1835696" y="3717031"/>
              <a:ext cx="288032" cy="1296145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מלבן 62"/>
            <p:cNvSpPr/>
            <p:nvPr/>
          </p:nvSpPr>
          <p:spPr>
            <a:xfrm>
              <a:off x="4572000" y="4293096"/>
              <a:ext cx="165618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מלבן 63"/>
            <p:cNvSpPr/>
            <p:nvPr/>
          </p:nvSpPr>
          <p:spPr>
            <a:xfrm>
              <a:off x="2915816" y="4293096"/>
              <a:ext cx="165618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FF0000"/>
                </a:solidFill>
              </a:rPr>
              <a:t>מתפתחת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2728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הריבוי הטבעי (קצב גידול) ושיעור הריבוי הטבעי (ההפרש)</a:t>
            </a:r>
            <a:endParaRPr lang="he-IL" sz="2400" b="1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4572000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51520" y="580526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</a:rPr>
              <a:t>הריבוי הטבעי יהיה לרוב </a:t>
            </a:r>
            <a:r>
              <a:rPr lang="he-IL" sz="1400" b="1" u="sng" dirty="0" smtClean="0">
                <a:solidFill>
                  <a:srgbClr val="FF0000"/>
                </a:solidFill>
              </a:rPr>
              <a:t>יציב</a:t>
            </a:r>
            <a:r>
              <a:rPr lang="he-IL" sz="1400" b="1" dirty="0" smtClean="0">
                <a:solidFill>
                  <a:srgbClr val="FF0000"/>
                </a:solidFill>
              </a:rPr>
              <a:t> ושיעור הריבוי הטבעי יהיה </a:t>
            </a:r>
            <a:r>
              <a:rPr lang="he-IL" sz="1400" b="1" u="sng" dirty="0" smtClean="0">
                <a:solidFill>
                  <a:srgbClr val="FF0000"/>
                </a:solidFill>
              </a:rPr>
              <a:t>נתון לתנודות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בממוצע סטטיסטי: שיעורי הילודה (35/1000) ושיעורי התמותה (12/1000</a:t>
            </a:r>
            <a:r>
              <a:rPr lang="he-IL" sz="1200" dirty="0" smtClean="0"/>
              <a:t>) = </a:t>
            </a:r>
            <a:r>
              <a:rPr lang="en-US" sz="1200" dirty="0" smtClean="0"/>
              <a:t> </a:t>
            </a:r>
            <a:r>
              <a:rPr lang="he-IL" sz="1200" dirty="0" smtClean="0"/>
              <a:t>2.3%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457200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2000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2000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457200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4572000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457200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>
            <a:off x="4572000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457200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4572000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>
            <a:off x="4572000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>
            <a:off x="4572000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>
            <a:off x="4572000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572000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מלבן 122"/>
          <p:cNvSpPr/>
          <p:nvPr/>
        </p:nvSpPr>
        <p:spPr>
          <a:xfrm>
            <a:off x="1547664" y="530120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מלבן 125"/>
          <p:cNvSpPr/>
          <p:nvPr/>
        </p:nvSpPr>
        <p:spPr>
          <a:xfrm>
            <a:off x="1835696" y="5013176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מחבר ישר 15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מלבן 126"/>
          <p:cNvSpPr/>
          <p:nvPr/>
        </p:nvSpPr>
        <p:spPr>
          <a:xfrm>
            <a:off x="2051720" y="4869160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מלבן 127"/>
          <p:cNvSpPr/>
          <p:nvPr/>
        </p:nvSpPr>
        <p:spPr>
          <a:xfrm>
            <a:off x="2267744" y="472514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מלבן 128"/>
          <p:cNvSpPr/>
          <p:nvPr/>
        </p:nvSpPr>
        <p:spPr>
          <a:xfrm>
            <a:off x="2483768" y="4581128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מלבן 129"/>
          <p:cNvSpPr/>
          <p:nvPr/>
        </p:nvSpPr>
        <p:spPr>
          <a:xfrm>
            <a:off x="2699792" y="443711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מלבן 130"/>
          <p:cNvSpPr/>
          <p:nvPr/>
        </p:nvSpPr>
        <p:spPr>
          <a:xfrm>
            <a:off x="2915816" y="429309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מלבן 131"/>
          <p:cNvSpPr/>
          <p:nvPr/>
        </p:nvSpPr>
        <p:spPr>
          <a:xfrm>
            <a:off x="3131840" y="4149080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מלבן 132"/>
          <p:cNvSpPr/>
          <p:nvPr/>
        </p:nvSpPr>
        <p:spPr>
          <a:xfrm>
            <a:off x="3347864" y="4005064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מלבן 133"/>
          <p:cNvSpPr/>
          <p:nvPr/>
        </p:nvSpPr>
        <p:spPr>
          <a:xfrm>
            <a:off x="3491880" y="3861048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מלבן 134"/>
          <p:cNvSpPr/>
          <p:nvPr/>
        </p:nvSpPr>
        <p:spPr>
          <a:xfrm>
            <a:off x="3707904" y="3717032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מלבן 135"/>
          <p:cNvSpPr/>
          <p:nvPr/>
        </p:nvSpPr>
        <p:spPr>
          <a:xfrm>
            <a:off x="3851920" y="3573016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מלבן 136"/>
          <p:cNvSpPr/>
          <p:nvPr/>
        </p:nvSpPr>
        <p:spPr>
          <a:xfrm>
            <a:off x="3995936" y="3429000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מלבן 137"/>
          <p:cNvSpPr/>
          <p:nvPr/>
        </p:nvSpPr>
        <p:spPr>
          <a:xfrm>
            <a:off x="4139952" y="3284984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מלבן 138"/>
          <p:cNvSpPr/>
          <p:nvPr/>
        </p:nvSpPr>
        <p:spPr>
          <a:xfrm>
            <a:off x="4283968" y="3140968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מלבן 139"/>
          <p:cNvSpPr/>
          <p:nvPr/>
        </p:nvSpPr>
        <p:spPr>
          <a:xfrm>
            <a:off x="4427984" y="299695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מלבן 140"/>
          <p:cNvSpPr/>
          <p:nvPr/>
        </p:nvSpPr>
        <p:spPr>
          <a:xfrm>
            <a:off x="4499992" y="2852936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2" name="מחבר ישר 141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מחבר ישר 142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מלבן 54"/>
          <p:cNvSpPr/>
          <p:nvPr/>
        </p:nvSpPr>
        <p:spPr>
          <a:xfrm>
            <a:off x="1691680" y="515719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חץ למטה 52"/>
          <p:cNvSpPr/>
          <p:nvPr/>
        </p:nvSpPr>
        <p:spPr>
          <a:xfrm rot="10800000">
            <a:off x="7452320" y="5517231"/>
            <a:ext cx="288032" cy="2880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חץ למטה 53"/>
          <p:cNvSpPr/>
          <p:nvPr/>
        </p:nvSpPr>
        <p:spPr>
          <a:xfrm rot="10800000">
            <a:off x="1475656" y="5517232"/>
            <a:ext cx="288032" cy="2880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TextBox 60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00B050"/>
                </a:solidFill>
              </a:rPr>
              <a:t>מפותחת</a:t>
            </a:r>
            <a:endParaRPr lang="he-IL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שיעורי הילודה</a:t>
            </a:r>
            <a:endParaRPr lang="he-IL" sz="2400" b="1" dirty="0"/>
          </a:p>
        </p:txBody>
      </p:sp>
      <p:grpSp>
        <p:nvGrpSpPr>
          <p:cNvPr id="29" name="קבוצה 28"/>
          <p:cNvGrpSpPr/>
          <p:nvPr/>
        </p:nvGrpSpPr>
        <p:grpSpPr>
          <a:xfrm>
            <a:off x="251520" y="5517232"/>
            <a:ext cx="8712968" cy="1026696"/>
            <a:chOff x="251520" y="5517232"/>
            <a:chExt cx="8712968" cy="1026696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5805264"/>
              <a:ext cx="8712968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solidFill>
                    <a:srgbClr val="00B050"/>
                  </a:solidFill>
                </a:rPr>
                <a:t>שיעורי הילודה יהיו </a:t>
              </a:r>
              <a:r>
                <a:rPr lang="he-IL" sz="1400" b="1" u="sng" dirty="0" smtClean="0">
                  <a:solidFill>
                    <a:srgbClr val="00B050"/>
                  </a:solidFill>
                </a:rPr>
                <a:t>נמוכים</a:t>
              </a:r>
              <a:r>
                <a:rPr lang="he-IL" sz="1400" b="1" dirty="0" smtClean="0">
                  <a:solidFill>
                    <a:srgbClr val="00B050"/>
                  </a:solidFill>
                </a:rPr>
                <a:t> במדינה מפותחת</a:t>
              </a:r>
              <a:r>
                <a:rPr lang="en-US" sz="1400" u="sng" dirty="0" smtClean="0"/>
                <a:t/>
              </a:r>
              <a:br>
                <a:rPr lang="en-US" sz="1400" u="sng" dirty="0" smtClean="0"/>
              </a:br>
              <a:r>
                <a:rPr lang="he-IL" sz="1400" dirty="0" smtClean="0"/>
                <a:t>את שיעורי הילודה נוכל לראות בקבוצת הגיל של הילדים, האוכלוסייה </a:t>
              </a:r>
              <a:r>
                <a:rPr lang="he-IL" sz="1400" dirty="0" err="1" smtClean="0"/>
                <a:t>התלוייה</a:t>
              </a:r>
              <a:r>
                <a:rPr lang="he-IL" sz="1400" dirty="0" smtClean="0"/>
                <a:t>.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b="1" dirty="0" smtClean="0"/>
                <a:t>בסיס הפירמידה יהיה צר יותר, כלומר יש פחות נולדים.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חץ למטה 33"/>
            <p:cNvSpPr/>
            <p:nvPr/>
          </p:nvSpPr>
          <p:spPr>
            <a:xfrm rot="10800000">
              <a:off x="5436096" y="5517232"/>
              <a:ext cx="288032" cy="28803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חץ למטה 35"/>
            <p:cNvSpPr/>
            <p:nvPr/>
          </p:nvSpPr>
          <p:spPr>
            <a:xfrm rot="10800000">
              <a:off x="3419872" y="5517232"/>
              <a:ext cx="288032" cy="28803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38" name="מחבר חץ ישר 37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42" name="מחבר חץ ישר 41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מלבן 42"/>
          <p:cNvSpPr/>
          <p:nvPr/>
        </p:nvSpPr>
        <p:spPr>
          <a:xfrm>
            <a:off x="4572000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4572000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4572000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3" name="מחבר ישר 62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ישר 82"/>
          <p:cNvCxnSpPr/>
          <p:nvPr/>
        </p:nvCxnSpPr>
        <p:spPr>
          <a:xfrm>
            <a:off x="4572000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6" name="מלבן 25"/>
          <p:cNvSpPr/>
          <p:nvPr/>
        </p:nvSpPr>
        <p:spPr>
          <a:xfrm>
            <a:off x="3563888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3347864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3059832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1" name="מחבר ישר 80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00B050"/>
                </a:solidFill>
              </a:rPr>
              <a:t>מפותחת</a:t>
            </a:r>
            <a:endParaRPr lang="he-IL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שיעורי התמותה</a:t>
            </a:r>
            <a:endParaRPr lang="he-IL" sz="2400" b="1" dirty="0"/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35" name="מחבר חץ ישר 34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מלבן 126"/>
          <p:cNvSpPr/>
          <p:nvPr/>
        </p:nvSpPr>
        <p:spPr>
          <a:xfrm>
            <a:off x="27718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מלבן 127"/>
          <p:cNvSpPr/>
          <p:nvPr/>
        </p:nvSpPr>
        <p:spPr>
          <a:xfrm>
            <a:off x="2555776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מלבן 128"/>
          <p:cNvSpPr/>
          <p:nvPr/>
        </p:nvSpPr>
        <p:spPr>
          <a:xfrm>
            <a:off x="2339752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מלבן 129"/>
          <p:cNvSpPr/>
          <p:nvPr/>
        </p:nvSpPr>
        <p:spPr>
          <a:xfrm>
            <a:off x="2123728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מלבן 130"/>
          <p:cNvSpPr/>
          <p:nvPr/>
        </p:nvSpPr>
        <p:spPr>
          <a:xfrm>
            <a:off x="205172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מלבן 131"/>
          <p:cNvSpPr/>
          <p:nvPr/>
        </p:nvSpPr>
        <p:spPr>
          <a:xfrm>
            <a:off x="1979712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מחבר ישר 13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56" name="מלבן 55"/>
          <p:cNvSpPr/>
          <p:nvPr/>
        </p:nvSpPr>
        <p:spPr>
          <a:xfrm>
            <a:off x="4572000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56"/>
          <p:cNvSpPr/>
          <p:nvPr/>
        </p:nvSpPr>
        <p:spPr>
          <a:xfrm>
            <a:off x="4572000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/>
          <p:cNvSpPr/>
          <p:nvPr/>
        </p:nvSpPr>
        <p:spPr>
          <a:xfrm>
            <a:off x="4572000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/>
          <p:cNvSpPr/>
          <p:nvPr/>
        </p:nvSpPr>
        <p:spPr>
          <a:xfrm>
            <a:off x="3563888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/>
          <p:cNvSpPr/>
          <p:nvPr/>
        </p:nvSpPr>
        <p:spPr>
          <a:xfrm>
            <a:off x="3347864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/>
          <p:cNvSpPr/>
          <p:nvPr/>
        </p:nvSpPr>
        <p:spPr>
          <a:xfrm>
            <a:off x="3059832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/>
          <p:cNvSpPr/>
          <p:nvPr/>
        </p:nvSpPr>
        <p:spPr>
          <a:xfrm>
            <a:off x="45720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/>
          <p:cNvSpPr/>
          <p:nvPr/>
        </p:nvSpPr>
        <p:spPr>
          <a:xfrm>
            <a:off x="4572000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/>
          <p:cNvSpPr/>
          <p:nvPr/>
        </p:nvSpPr>
        <p:spPr>
          <a:xfrm>
            <a:off x="4572000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/>
          <p:cNvSpPr/>
          <p:nvPr/>
        </p:nvSpPr>
        <p:spPr>
          <a:xfrm>
            <a:off x="4572000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/>
          <p:cNvSpPr/>
          <p:nvPr/>
        </p:nvSpPr>
        <p:spPr>
          <a:xfrm>
            <a:off x="457200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/>
          <p:cNvSpPr/>
          <p:nvPr/>
        </p:nvSpPr>
        <p:spPr>
          <a:xfrm>
            <a:off x="4572000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/>
          <p:cNvSpPr/>
          <p:nvPr/>
        </p:nvSpPr>
        <p:spPr>
          <a:xfrm>
            <a:off x="4572000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>
            <a:off x="4572000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>
            <a:off x="457200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>
            <a:off x="4572000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>
            <a:off x="4572000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>
            <a:off x="4572000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>
            <a:off x="457200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>
            <a:off x="4572000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>
            <a:off x="4572000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>
            <a:off x="4572000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3" name="מחבר ישר 142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מלבן 86"/>
          <p:cNvSpPr/>
          <p:nvPr/>
        </p:nvSpPr>
        <p:spPr>
          <a:xfrm>
            <a:off x="1907704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1979712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205172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2123728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>
            <a:off x="2195736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>
            <a:off x="241176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/>
          <p:cNvSpPr/>
          <p:nvPr/>
        </p:nvSpPr>
        <p:spPr>
          <a:xfrm>
            <a:off x="2267744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2" name="מחבר ישר 141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מלבן 93"/>
          <p:cNvSpPr/>
          <p:nvPr/>
        </p:nvSpPr>
        <p:spPr>
          <a:xfrm>
            <a:off x="2555776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/>
          <p:cNvSpPr/>
          <p:nvPr/>
        </p:nvSpPr>
        <p:spPr>
          <a:xfrm>
            <a:off x="3059832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/>
          <p:cNvSpPr/>
          <p:nvPr/>
        </p:nvSpPr>
        <p:spPr>
          <a:xfrm>
            <a:off x="3707904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00" name="קבוצה 99"/>
          <p:cNvGrpSpPr/>
          <p:nvPr/>
        </p:nvGrpSpPr>
        <p:grpSpPr>
          <a:xfrm>
            <a:off x="251520" y="2996952"/>
            <a:ext cx="8712968" cy="3546976"/>
            <a:chOff x="251520" y="2996952"/>
            <a:chExt cx="8712968" cy="3546976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5805264"/>
              <a:ext cx="8712968" cy="7386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 smtClean="0">
                  <a:solidFill>
                    <a:srgbClr val="00B050"/>
                  </a:solidFill>
                </a:rPr>
                <a:t>שיעורי התמותה יהיו </a:t>
              </a:r>
              <a:r>
                <a:rPr lang="he-IL" sz="1400" b="1" u="sng" dirty="0" smtClean="0">
                  <a:solidFill>
                    <a:srgbClr val="00B050"/>
                  </a:solidFill>
                </a:rPr>
                <a:t>נמוכים</a:t>
              </a:r>
              <a:r>
                <a:rPr lang="he-IL" sz="1400" b="1" dirty="0" smtClean="0">
                  <a:solidFill>
                    <a:srgbClr val="00B050"/>
                  </a:solidFill>
                </a:rPr>
                <a:t> במדינה מפותחת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dirty="0" smtClean="0"/>
                <a:t>את שיעורי התמותה נוכל לראות לכל אורך פירמידת הגילים.</a:t>
              </a: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he-IL" sz="1400" b="1" dirty="0" smtClean="0"/>
                <a:t>אנו רואים שקבוצת המפרנסים גדולה מהתלויים (ילדים) ויש יותר אוכלוסייה </a:t>
              </a:r>
              <a:r>
                <a:rPr lang="he-IL" sz="1400" b="1" dirty="0" err="1" smtClean="0"/>
                <a:t>תלוייה</a:t>
              </a:r>
              <a:r>
                <a:rPr lang="he-IL" sz="1400" b="1" dirty="0" smtClean="0"/>
                <a:t> (קשישים) מאשר במדינה מתפתחת.</a:t>
              </a:r>
              <a:endParaRPr lang="he-I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חץ למטה 97"/>
            <p:cNvSpPr/>
            <p:nvPr/>
          </p:nvSpPr>
          <p:spPr>
            <a:xfrm rot="16200000">
              <a:off x="4427984" y="3429000"/>
              <a:ext cx="2160240" cy="129614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9" name="חץ למטה 98"/>
            <p:cNvSpPr/>
            <p:nvPr/>
          </p:nvSpPr>
          <p:spPr>
            <a:xfrm rot="5400000">
              <a:off x="2699792" y="3429000"/>
              <a:ext cx="2160240" cy="129614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00B050"/>
                </a:solidFill>
              </a:rPr>
              <a:t>מפותחת</a:t>
            </a:r>
            <a:endParaRPr lang="he-IL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תוחלת החיים</a:t>
            </a:r>
            <a:endParaRPr lang="he-IL" sz="2400" b="1" dirty="0"/>
          </a:p>
        </p:txBody>
      </p:sp>
      <p:cxnSp>
        <p:nvCxnSpPr>
          <p:cNvPr id="58" name="מחבר חץ ישר 57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66" name="מחבר חץ ישר 65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ישר 66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מלבן 86"/>
          <p:cNvSpPr/>
          <p:nvPr/>
        </p:nvSpPr>
        <p:spPr>
          <a:xfrm>
            <a:off x="27718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2555776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2339752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2123728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>
            <a:off x="205172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>
            <a:off x="1979712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3" name="מחבר ישר 92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96" name="מלבן 95"/>
          <p:cNvSpPr/>
          <p:nvPr/>
        </p:nvSpPr>
        <p:spPr>
          <a:xfrm>
            <a:off x="4572000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/>
          <p:cNvSpPr/>
          <p:nvPr/>
        </p:nvSpPr>
        <p:spPr>
          <a:xfrm>
            <a:off x="4572000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מלבן 97"/>
          <p:cNvSpPr/>
          <p:nvPr/>
        </p:nvSpPr>
        <p:spPr>
          <a:xfrm>
            <a:off x="4572000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>
            <a:off x="3563888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>
            <a:off x="3347864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>
            <a:off x="3059832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>
            <a:off x="45720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>
            <a:off x="4572000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>
            <a:off x="4572000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>
            <a:off x="4572000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>
            <a:off x="457200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מלבן 106"/>
          <p:cNvSpPr/>
          <p:nvPr/>
        </p:nvSpPr>
        <p:spPr>
          <a:xfrm>
            <a:off x="4572000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מלבן 107"/>
          <p:cNvSpPr/>
          <p:nvPr/>
        </p:nvSpPr>
        <p:spPr>
          <a:xfrm>
            <a:off x="4572000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מלבן 108"/>
          <p:cNvSpPr/>
          <p:nvPr/>
        </p:nvSpPr>
        <p:spPr>
          <a:xfrm>
            <a:off x="4572000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מלבן 109"/>
          <p:cNvSpPr/>
          <p:nvPr/>
        </p:nvSpPr>
        <p:spPr>
          <a:xfrm>
            <a:off x="457200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מלבן 110"/>
          <p:cNvSpPr/>
          <p:nvPr/>
        </p:nvSpPr>
        <p:spPr>
          <a:xfrm>
            <a:off x="4572000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מלבן 111"/>
          <p:cNvSpPr/>
          <p:nvPr/>
        </p:nvSpPr>
        <p:spPr>
          <a:xfrm>
            <a:off x="4572000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מלבן 112"/>
          <p:cNvSpPr/>
          <p:nvPr/>
        </p:nvSpPr>
        <p:spPr>
          <a:xfrm>
            <a:off x="4572000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מלבן 113"/>
          <p:cNvSpPr/>
          <p:nvPr/>
        </p:nvSpPr>
        <p:spPr>
          <a:xfrm>
            <a:off x="457200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מלבן 114"/>
          <p:cNvSpPr/>
          <p:nvPr/>
        </p:nvSpPr>
        <p:spPr>
          <a:xfrm>
            <a:off x="4572000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מלבן 115"/>
          <p:cNvSpPr/>
          <p:nvPr/>
        </p:nvSpPr>
        <p:spPr>
          <a:xfrm>
            <a:off x="4572000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מלבן 116"/>
          <p:cNvSpPr/>
          <p:nvPr/>
        </p:nvSpPr>
        <p:spPr>
          <a:xfrm>
            <a:off x="4572000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מלבן 117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9" name="מחבר ישר 118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מלבן 119"/>
          <p:cNvSpPr/>
          <p:nvPr/>
        </p:nvSpPr>
        <p:spPr>
          <a:xfrm>
            <a:off x="1907704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מלבן 120"/>
          <p:cNvSpPr/>
          <p:nvPr/>
        </p:nvSpPr>
        <p:spPr>
          <a:xfrm>
            <a:off x="1979712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מלבן 121"/>
          <p:cNvSpPr/>
          <p:nvPr/>
        </p:nvSpPr>
        <p:spPr>
          <a:xfrm>
            <a:off x="205172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מלבן 122"/>
          <p:cNvSpPr/>
          <p:nvPr/>
        </p:nvSpPr>
        <p:spPr>
          <a:xfrm>
            <a:off x="2123728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מלבן 123"/>
          <p:cNvSpPr/>
          <p:nvPr/>
        </p:nvSpPr>
        <p:spPr>
          <a:xfrm>
            <a:off x="2195736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מלבן 124"/>
          <p:cNvSpPr/>
          <p:nvPr/>
        </p:nvSpPr>
        <p:spPr>
          <a:xfrm>
            <a:off x="241176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מלבן 125"/>
          <p:cNvSpPr/>
          <p:nvPr/>
        </p:nvSpPr>
        <p:spPr>
          <a:xfrm>
            <a:off x="2267744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4" name="מחבר ישר 143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מלבן 144"/>
          <p:cNvSpPr/>
          <p:nvPr/>
        </p:nvSpPr>
        <p:spPr>
          <a:xfrm>
            <a:off x="2555776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מלבן 147"/>
          <p:cNvSpPr/>
          <p:nvPr/>
        </p:nvSpPr>
        <p:spPr>
          <a:xfrm>
            <a:off x="3059832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מלבן 148"/>
          <p:cNvSpPr/>
          <p:nvPr/>
        </p:nvSpPr>
        <p:spPr>
          <a:xfrm>
            <a:off x="3707904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מלבן 149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56" name="קבוצה 155"/>
          <p:cNvGrpSpPr/>
          <p:nvPr/>
        </p:nvGrpSpPr>
        <p:grpSpPr>
          <a:xfrm>
            <a:off x="251520" y="3068960"/>
            <a:ext cx="8712968" cy="3474968"/>
            <a:chOff x="251520" y="3068960"/>
            <a:chExt cx="8712968" cy="3474968"/>
          </a:xfrm>
        </p:grpSpPr>
        <p:grpSp>
          <p:nvGrpSpPr>
            <p:cNvPr id="153" name="קבוצה 152"/>
            <p:cNvGrpSpPr/>
            <p:nvPr/>
          </p:nvGrpSpPr>
          <p:grpSpPr>
            <a:xfrm>
              <a:off x="251520" y="3068960"/>
              <a:ext cx="8712968" cy="3474968"/>
              <a:chOff x="251520" y="3068960"/>
              <a:chExt cx="8712968" cy="347496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51520" y="5805264"/>
                <a:ext cx="8712968" cy="7386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sz="1400" b="1" dirty="0" smtClean="0">
                    <a:solidFill>
                      <a:srgbClr val="00B050"/>
                    </a:solidFill>
                  </a:rPr>
                  <a:t>תוחלת החיים תהיה </a:t>
                </a:r>
                <a:r>
                  <a:rPr lang="he-IL" sz="1400" b="1" u="sng" dirty="0" smtClean="0">
                    <a:solidFill>
                      <a:srgbClr val="00B050"/>
                    </a:solidFill>
                  </a:rPr>
                  <a:t>גבוהה</a:t>
                </a:r>
                <a:r>
                  <a:rPr lang="he-IL" sz="1400" b="1" dirty="0" smtClean="0">
                    <a:solidFill>
                      <a:srgbClr val="00B050"/>
                    </a:solidFill>
                  </a:rPr>
                  <a:t> במדינה מפותחת</a:t>
                </a:r>
                <a:r>
                  <a:rPr lang="en-US" sz="1400" dirty="0" smtClean="0"/>
                  <a:t/>
                </a:r>
                <a:br>
                  <a:rPr lang="en-US" sz="1400" dirty="0" smtClean="0"/>
                </a:br>
                <a:r>
                  <a:rPr lang="he-IL" sz="1400" dirty="0" smtClean="0"/>
                  <a:t>אם נעשה ממוצע של כל השורות, נמצא שהממוצע נמצא יחסית בגיל גבוה (75 לערך) </a:t>
                </a:r>
                <a:endParaRPr lang="he-IL" sz="14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he-IL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1" name="חץ למטה 150"/>
              <p:cNvSpPr/>
              <p:nvPr/>
            </p:nvSpPr>
            <p:spPr>
              <a:xfrm rot="5400000">
                <a:off x="7416316" y="2528900"/>
                <a:ext cx="288032" cy="1368152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2" name="חץ למטה 151"/>
              <p:cNvSpPr/>
              <p:nvPr/>
            </p:nvSpPr>
            <p:spPr>
              <a:xfrm rot="16200000">
                <a:off x="1475657" y="2564903"/>
                <a:ext cx="288032" cy="1296145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54" name="מלבן 153"/>
            <p:cNvSpPr/>
            <p:nvPr/>
          </p:nvSpPr>
          <p:spPr>
            <a:xfrm>
              <a:off x="4572000" y="3140968"/>
              <a:ext cx="2160240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5" name="מלבן 154"/>
            <p:cNvSpPr/>
            <p:nvPr/>
          </p:nvSpPr>
          <p:spPr>
            <a:xfrm>
              <a:off x="2411760" y="3140968"/>
              <a:ext cx="2160240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980728"/>
            <a:ext cx="5328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פירמידה של מדינה </a:t>
            </a:r>
            <a:r>
              <a:rPr lang="he-IL" sz="3200" b="1" dirty="0" smtClean="0">
                <a:solidFill>
                  <a:srgbClr val="00B050"/>
                </a:solidFill>
              </a:rPr>
              <a:t>מפותחת</a:t>
            </a:r>
            <a:endParaRPr lang="he-IL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493495"/>
            <a:ext cx="72728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הריבוי הטבעי (קצב גידול) ושיעור הריבוי הטבעי (ההפרש)</a:t>
            </a:r>
            <a:endParaRPr lang="he-IL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580526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</a:rPr>
              <a:t>הריבוי הטבעי יהיה </a:t>
            </a:r>
            <a:r>
              <a:rPr lang="he-IL" sz="1400" b="1" u="sng" dirty="0" smtClean="0">
                <a:solidFill>
                  <a:srgbClr val="FF0000"/>
                </a:solidFill>
              </a:rPr>
              <a:t>נמוך</a:t>
            </a:r>
            <a:r>
              <a:rPr lang="he-IL" sz="1400" b="1" dirty="0" smtClean="0">
                <a:solidFill>
                  <a:srgbClr val="FF0000"/>
                </a:solidFill>
              </a:rPr>
              <a:t> ושיעור הריבוי בטבעי יהיה גם </a:t>
            </a:r>
            <a:r>
              <a:rPr lang="he-IL" sz="1400" b="1" u="sng" dirty="0" smtClean="0">
                <a:solidFill>
                  <a:srgbClr val="FF0000"/>
                </a:solidFill>
              </a:rPr>
              <a:t>נמוך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בממוצע סטטיסטי: שיעורי הילודה (10/1000) לבין שיעורי התמותה (12/1000) =</a:t>
            </a:r>
            <a:r>
              <a:rPr lang="he-IL" sz="1200" dirty="0" smtClean="0"/>
              <a:t> 0.2%</a:t>
            </a:r>
            <a:endParaRPr lang="he-IL" sz="1400" b="1" dirty="0">
              <a:solidFill>
                <a:srgbClr val="FF0000"/>
              </a:solidFill>
            </a:endParaRPr>
          </a:p>
        </p:txBody>
      </p:sp>
      <p:cxnSp>
        <p:nvCxnSpPr>
          <p:cNvPr id="70" name="מחבר חץ ישר 69"/>
          <p:cNvCxnSpPr/>
          <p:nvPr/>
        </p:nvCxnSpPr>
        <p:spPr>
          <a:xfrm flipV="1">
            <a:off x="4572000" y="2132856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/>
          <p:nvPr/>
        </p:nvCxnSpPr>
        <p:spPr>
          <a:xfrm flipH="1">
            <a:off x="1115616" y="5445224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0830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87624" y="2132856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74" name="מחבר חץ ישר 73"/>
          <p:cNvCxnSpPr/>
          <p:nvPr/>
        </p:nvCxnSpPr>
        <p:spPr>
          <a:xfrm>
            <a:off x="4860032" y="5445224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מלבן 75"/>
          <p:cNvSpPr/>
          <p:nvPr/>
        </p:nvSpPr>
        <p:spPr>
          <a:xfrm>
            <a:off x="27718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>
            <a:off x="2555776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>
            <a:off x="2339752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>
            <a:off x="2123728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>
            <a:off x="205172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>
            <a:off x="1979712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TextBox 82"/>
          <p:cNvSpPr txBox="1"/>
          <p:nvPr/>
        </p:nvSpPr>
        <p:spPr>
          <a:xfrm>
            <a:off x="7884368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899592" y="3284984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85" name="מלבן 84"/>
          <p:cNvSpPr/>
          <p:nvPr/>
        </p:nvSpPr>
        <p:spPr>
          <a:xfrm>
            <a:off x="4572000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>
            <a:off x="4572000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>
            <a:off x="4572000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3563888" y="5301208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3347864" y="5157192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3059832" y="5013176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>
            <a:off x="4572000" y="4869160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>
            <a:off x="4572000" y="472514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/>
          <p:cNvSpPr/>
          <p:nvPr/>
        </p:nvSpPr>
        <p:spPr>
          <a:xfrm>
            <a:off x="4572000" y="4581128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/>
          <p:cNvSpPr/>
          <p:nvPr/>
        </p:nvSpPr>
        <p:spPr>
          <a:xfrm>
            <a:off x="4572000" y="443711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/>
          <p:cNvSpPr/>
          <p:nvPr/>
        </p:nvSpPr>
        <p:spPr>
          <a:xfrm>
            <a:off x="4572000" y="429309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/>
          <p:cNvSpPr/>
          <p:nvPr/>
        </p:nvSpPr>
        <p:spPr>
          <a:xfrm>
            <a:off x="4572000" y="4149080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/>
          <p:cNvSpPr/>
          <p:nvPr/>
        </p:nvSpPr>
        <p:spPr>
          <a:xfrm>
            <a:off x="4572000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מלבן 97"/>
          <p:cNvSpPr/>
          <p:nvPr/>
        </p:nvSpPr>
        <p:spPr>
          <a:xfrm>
            <a:off x="4572000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>
            <a:off x="457200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>
            <a:off x="4572000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>
            <a:off x="4572000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>
            <a:off x="4572000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>
            <a:off x="457200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>
            <a:off x="4572000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>
            <a:off x="4572000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>
            <a:off x="4572000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מלבן 106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8" name="מחבר ישר 107"/>
          <p:cNvCxnSpPr/>
          <p:nvPr/>
        </p:nvCxnSpPr>
        <p:spPr>
          <a:xfrm>
            <a:off x="4572000" y="3429000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מלבן 108"/>
          <p:cNvSpPr/>
          <p:nvPr/>
        </p:nvSpPr>
        <p:spPr>
          <a:xfrm>
            <a:off x="1907704" y="4005064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מלבן 109"/>
          <p:cNvSpPr/>
          <p:nvPr/>
        </p:nvSpPr>
        <p:spPr>
          <a:xfrm>
            <a:off x="1979712" y="3861048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מלבן 110"/>
          <p:cNvSpPr/>
          <p:nvPr/>
        </p:nvSpPr>
        <p:spPr>
          <a:xfrm>
            <a:off x="2051720" y="371703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מלבן 111"/>
          <p:cNvSpPr/>
          <p:nvPr/>
        </p:nvSpPr>
        <p:spPr>
          <a:xfrm>
            <a:off x="2123728" y="357301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מלבן 112"/>
          <p:cNvSpPr/>
          <p:nvPr/>
        </p:nvSpPr>
        <p:spPr>
          <a:xfrm>
            <a:off x="2195736" y="3429000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מלבן 113"/>
          <p:cNvSpPr/>
          <p:nvPr/>
        </p:nvSpPr>
        <p:spPr>
          <a:xfrm>
            <a:off x="2411760" y="3140968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מלבן 114"/>
          <p:cNvSpPr/>
          <p:nvPr/>
        </p:nvSpPr>
        <p:spPr>
          <a:xfrm>
            <a:off x="2267744" y="3284984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6" name="מחבר ישר 115"/>
          <p:cNvCxnSpPr/>
          <p:nvPr/>
        </p:nvCxnSpPr>
        <p:spPr>
          <a:xfrm>
            <a:off x="1187624" y="3429000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מלבן 116"/>
          <p:cNvSpPr/>
          <p:nvPr/>
        </p:nvSpPr>
        <p:spPr>
          <a:xfrm>
            <a:off x="2555776" y="2996952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מלבן 117"/>
          <p:cNvSpPr/>
          <p:nvPr/>
        </p:nvSpPr>
        <p:spPr>
          <a:xfrm>
            <a:off x="3059832" y="2852936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מלבן 118"/>
          <p:cNvSpPr/>
          <p:nvPr/>
        </p:nvSpPr>
        <p:spPr>
          <a:xfrm>
            <a:off x="3707904" y="2708920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מלבן 119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5" name="מחבר ישר 74"/>
          <p:cNvCxnSpPr/>
          <p:nvPr/>
        </p:nvCxnSpPr>
        <p:spPr>
          <a:xfrm>
            <a:off x="4572000" y="501317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/>
          <p:nvPr/>
        </p:nvCxnSpPr>
        <p:spPr>
          <a:xfrm>
            <a:off x="1187624" y="501317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836712"/>
            <a:ext cx="7200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השוואה בין מדינה </a:t>
            </a:r>
            <a:r>
              <a:rPr lang="he-IL" sz="3200" b="1" dirty="0" smtClean="0">
                <a:solidFill>
                  <a:srgbClr val="00B050"/>
                </a:solidFill>
              </a:rPr>
              <a:t>מפותחת </a:t>
            </a:r>
            <a:r>
              <a:rPr lang="he-IL" sz="3200" b="1" dirty="0" smtClean="0">
                <a:solidFill>
                  <a:srgbClr val="FF0000"/>
                </a:solidFill>
              </a:rPr>
              <a:t>למתפתחת</a:t>
            </a:r>
            <a:endParaRPr lang="he-IL" sz="3200" dirty="0">
              <a:solidFill>
                <a:srgbClr val="FF0000"/>
              </a:solidFill>
            </a:endParaRPr>
          </a:p>
        </p:txBody>
      </p:sp>
      <p:cxnSp>
        <p:nvCxnSpPr>
          <p:cNvPr id="70" name="מחבר חץ ישר 69"/>
          <p:cNvCxnSpPr/>
          <p:nvPr/>
        </p:nvCxnSpPr>
        <p:spPr>
          <a:xfrm flipV="1">
            <a:off x="4572000" y="155679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/>
          <p:nvPr/>
        </p:nvCxnSpPr>
        <p:spPr>
          <a:xfrm flipH="1">
            <a:off x="1115616" y="486916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08304" y="155679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87624" y="155679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74" name="מחבר חץ ישר 73"/>
          <p:cNvCxnSpPr/>
          <p:nvPr/>
        </p:nvCxnSpPr>
        <p:spPr>
          <a:xfrm>
            <a:off x="4860032" y="4869160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מלבן 74"/>
          <p:cNvSpPr/>
          <p:nvPr/>
        </p:nvSpPr>
        <p:spPr>
          <a:xfrm>
            <a:off x="4572000" y="4725144"/>
            <a:ext cx="30243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/>
          <p:cNvSpPr/>
          <p:nvPr/>
        </p:nvSpPr>
        <p:spPr>
          <a:xfrm>
            <a:off x="4572000" y="4581128"/>
            <a:ext cx="28803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>
            <a:off x="4572000" y="4437112"/>
            <a:ext cx="273630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>
            <a:off x="4572000" y="4293096"/>
            <a:ext cx="25202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>
            <a:off x="4572000" y="4149080"/>
            <a:ext cx="23042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>
            <a:off x="4572000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>
            <a:off x="4572000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>
            <a:off x="4572000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>
            <a:off x="457200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>
            <a:off x="4572000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>
            <a:off x="457200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>
            <a:off x="4572000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>
            <a:off x="457200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4572000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4572000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>
            <a:off x="4572000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>
            <a:off x="4572000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/>
          <p:cNvSpPr/>
          <p:nvPr/>
        </p:nvSpPr>
        <p:spPr>
          <a:xfrm>
            <a:off x="1547664" y="4725144"/>
            <a:ext cx="30243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/>
          <p:cNvSpPr/>
          <p:nvPr/>
        </p:nvSpPr>
        <p:spPr>
          <a:xfrm>
            <a:off x="1835696" y="4437112"/>
            <a:ext cx="273630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/>
          <p:cNvSpPr/>
          <p:nvPr/>
        </p:nvSpPr>
        <p:spPr>
          <a:xfrm>
            <a:off x="2051720" y="4293096"/>
            <a:ext cx="25202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/>
          <p:cNvSpPr/>
          <p:nvPr/>
        </p:nvSpPr>
        <p:spPr>
          <a:xfrm>
            <a:off x="2267744" y="4149080"/>
            <a:ext cx="23042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מלבן 97"/>
          <p:cNvSpPr/>
          <p:nvPr/>
        </p:nvSpPr>
        <p:spPr>
          <a:xfrm>
            <a:off x="2483768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>
            <a:off x="2699792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>
            <a:off x="2915816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>
            <a:off x="313184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>
            <a:off x="3347864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>
            <a:off x="349188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>
            <a:off x="3707904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>
            <a:off x="385192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>
            <a:off x="3995936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מלבן 106"/>
          <p:cNvSpPr/>
          <p:nvPr/>
        </p:nvSpPr>
        <p:spPr>
          <a:xfrm>
            <a:off x="4139952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מלבן 107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מלבן 108"/>
          <p:cNvSpPr/>
          <p:nvPr/>
        </p:nvSpPr>
        <p:spPr>
          <a:xfrm>
            <a:off x="4427984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מלבן 109"/>
          <p:cNvSpPr/>
          <p:nvPr/>
        </p:nvSpPr>
        <p:spPr>
          <a:xfrm>
            <a:off x="4499992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מלבן 113"/>
          <p:cNvSpPr/>
          <p:nvPr/>
        </p:nvSpPr>
        <p:spPr>
          <a:xfrm>
            <a:off x="1691680" y="4581128"/>
            <a:ext cx="28803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TextBox 116"/>
          <p:cNvSpPr txBox="1"/>
          <p:nvPr/>
        </p:nvSpPr>
        <p:spPr>
          <a:xfrm>
            <a:off x="7884368" y="270892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99592" y="270892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19" name="מלבן 118"/>
          <p:cNvSpPr/>
          <p:nvPr/>
        </p:nvSpPr>
        <p:spPr>
          <a:xfrm>
            <a:off x="2771800" y="4293096"/>
            <a:ext cx="180020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מלבן 119"/>
          <p:cNvSpPr/>
          <p:nvPr/>
        </p:nvSpPr>
        <p:spPr>
          <a:xfrm>
            <a:off x="2555776" y="4149080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מלבן 120"/>
          <p:cNvSpPr/>
          <p:nvPr/>
        </p:nvSpPr>
        <p:spPr>
          <a:xfrm>
            <a:off x="2339752" y="4005064"/>
            <a:ext cx="223224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מלבן 121"/>
          <p:cNvSpPr/>
          <p:nvPr/>
        </p:nvSpPr>
        <p:spPr>
          <a:xfrm>
            <a:off x="2123728" y="3861048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מלבן 123"/>
          <p:cNvSpPr/>
          <p:nvPr/>
        </p:nvSpPr>
        <p:spPr>
          <a:xfrm>
            <a:off x="2051720" y="3717032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מלבן 124"/>
          <p:cNvSpPr/>
          <p:nvPr/>
        </p:nvSpPr>
        <p:spPr>
          <a:xfrm>
            <a:off x="1979712" y="3573016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מלבן 143"/>
          <p:cNvSpPr/>
          <p:nvPr/>
        </p:nvSpPr>
        <p:spPr>
          <a:xfrm>
            <a:off x="4572000" y="4725144"/>
            <a:ext cx="100811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מלבן 144"/>
          <p:cNvSpPr/>
          <p:nvPr/>
        </p:nvSpPr>
        <p:spPr>
          <a:xfrm>
            <a:off x="4572000" y="4581128"/>
            <a:ext cx="122413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מלבן 145"/>
          <p:cNvSpPr/>
          <p:nvPr/>
        </p:nvSpPr>
        <p:spPr>
          <a:xfrm>
            <a:off x="4572000" y="443711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מלבן 146"/>
          <p:cNvSpPr/>
          <p:nvPr/>
        </p:nvSpPr>
        <p:spPr>
          <a:xfrm>
            <a:off x="3563888" y="4725144"/>
            <a:ext cx="100811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מלבן 147"/>
          <p:cNvSpPr/>
          <p:nvPr/>
        </p:nvSpPr>
        <p:spPr>
          <a:xfrm>
            <a:off x="3347864" y="4581128"/>
            <a:ext cx="122413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מלבן 148"/>
          <p:cNvSpPr/>
          <p:nvPr/>
        </p:nvSpPr>
        <p:spPr>
          <a:xfrm>
            <a:off x="3059832" y="443711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מלבן 149"/>
          <p:cNvSpPr/>
          <p:nvPr/>
        </p:nvSpPr>
        <p:spPr>
          <a:xfrm>
            <a:off x="4572000" y="4293096"/>
            <a:ext cx="180020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מלבן 150"/>
          <p:cNvSpPr/>
          <p:nvPr/>
        </p:nvSpPr>
        <p:spPr>
          <a:xfrm>
            <a:off x="4572000" y="4149080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מלבן 151"/>
          <p:cNvSpPr/>
          <p:nvPr/>
        </p:nvSpPr>
        <p:spPr>
          <a:xfrm>
            <a:off x="4572000" y="4005064"/>
            <a:ext cx="223224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מלבן 152"/>
          <p:cNvSpPr/>
          <p:nvPr/>
        </p:nvSpPr>
        <p:spPr>
          <a:xfrm>
            <a:off x="4572000" y="3861048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מלבן 153"/>
          <p:cNvSpPr/>
          <p:nvPr/>
        </p:nvSpPr>
        <p:spPr>
          <a:xfrm>
            <a:off x="4572000" y="3717032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מלבן 154"/>
          <p:cNvSpPr/>
          <p:nvPr/>
        </p:nvSpPr>
        <p:spPr>
          <a:xfrm>
            <a:off x="4572000" y="3573016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מלבן 155"/>
          <p:cNvSpPr/>
          <p:nvPr/>
        </p:nvSpPr>
        <p:spPr>
          <a:xfrm>
            <a:off x="4572000" y="3429000"/>
            <a:ext cx="26642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מלבן 156"/>
          <p:cNvSpPr/>
          <p:nvPr/>
        </p:nvSpPr>
        <p:spPr>
          <a:xfrm>
            <a:off x="4572000" y="3284984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מלבן 157"/>
          <p:cNvSpPr/>
          <p:nvPr/>
        </p:nvSpPr>
        <p:spPr>
          <a:xfrm>
            <a:off x="4572000" y="3140968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מלבן 158"/>
          <p:cNvSpPr/>
          <p:nvPr/>
        </p:nvSpPr>
        <p:spPr>
          <a:xfrm>
            <a:off x="4572000" y="2996952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מלבן 159"/>
          <p:cNvSpPr/>
          <p:nvPr/>
        </p:nvSpPr>
        <p:spPr>
          <a:xfrm>
            <a:off x="4572000" y="2852936"/>
            <a:ext cx="237626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מלבן 160"/>
          <p:cNvSpPr/>
          <p:nvPr/>
        </p:nvSpPr>
        <p:spPr>
          <a:xfrm>
            <a:off x="4572000" y="2708920"/>
            <a:ext cx="230425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מלבן 161"/>
          <p:cNvSpPr/>
          <p:nvPr/>
        </p:nvSpPr>
        <p:spPr>
          <a:xfrm>
            <a:off x="4572000" y="2564904"/>
            <a:ext cx="216024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3" name="מלבן 162"/>
          <p:cNvSpPr/>
          <p:nvPr/>
        </p:nvSpPr>
        <p:spPr>
          <a:xfrm>
            <a:off x="4572000" y="2420888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4" name="מלבן 163"/>
          <p:cNvSpPr/>
          <p:nvPr/>
        </p:nvSpPr>
        <p:spPr>
          <a:xfrm>
            <a:off x="4572000" y="227687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5" name="מלבן 164"/>
          <p:cNvSpPr/>
          <p:nvPr/>
        </p:nvSpPr>
        <p:spPr>
          <a:xfrm>
            <a:off x="4572000" y="2132856"/>
            <a:ext cx="8640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6" name="מלבן 165"/>
          <p:cNvSpPr/>
          <p:nvPr/>
        </p:nvSpPr>
        <p:spPr>
          <a:xfrm>
            <a:off x="4572000" y="1988840"/>
            <a:ext cx="28803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מלבן 166"/>
          <p:cNvSpPr/>
          <p:nvPr/>
        </p:nvSpPr>
        <p:spPr>
          <a:xfrm>
            <a:off x="1907704" y="3429000"/>
            <a:ext cx="26642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מלבן 167"/>
          <p:cNvSpPr/>
          <p:nvPr/>
        </p:nvSpPr>
        <p:spPr>
          <a:xfrm>
            <a:off x="1979712" y="3284984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מלבן 168"/>
          <p:cNvSpPr/>
          <p:nvPr/>
        </p:nvSpPr>
        <p:spPr>
          <a:xfrm>
            <a:off x="2051720" y="3140968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מלבן 169"/>
          <p:cNvSpPr/>
          <p:nvPr/>
        </p:nvSpPr>
        <p:spPr>
          <a:xfrm>
            <a:off x="2123728" y="2996952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מלבן 170"/>
          <p:cNvSpPr/>
          <p:nvPr/>
        </p:nvSpPr>
        <p:spPr>
          <a:xfrm>
            <a:off x="2195736" y="2852936"/>
            <a:ext cx="237626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2" name="מלבן 171"/>
          <p:cNvSpPr/>
          <p:nvPr/>
        </p:nvSpPr>
        <p:spPr>
          <a:xfrm>
            <a:off x="2411760" y="2564904"/>
            <a:ext cx="216024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3" name="מלבן 172"/>
          <p:cNvSpPr/>
          <p:nvPr/>
        </p:nvSpPr>
        <p:spPr>
          <a:xfrm>
            <a:off x="2267744" y="2708920"/>
            <a:ext cx="230425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" name="מלבן 173"/>
          <p:cNvSpPr/>
          <p:nvPr/>
        </p:nvSpPr>
        <p:spPr>
          <a:xfrm>
            <a:off x="2555776" y="2420888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5" name="מלבן 174"/>
          <p:cNvSpPr/>
          <p:nvPr/>
        </p:nvSpPr>
        <p:spPr>
          <a:xfrm>
            <a:off x="3059832" y="227687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מלבן 175"/>
          <p:cNvSpPr/>
          <p:nvPr/>
        </p:nvSpPr>
        <p:spPr>
          <a:xfrm>
            <a:off x="3707904" y="2132856"/>
            <a:ext cx="8640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7" name="מלבן 176"/>
          <p:cNvSpPr/>
          <p:nvPr/>
        </p:nvSpPr>
        <p:spPr>
          <a:xfrm>
            <a:off x="4283968" y="1988840"/>
            <a:ext cx="28803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9" name="מחבר ישר 178"/>
          <p:cNvCxnSpPr>
            <a:endCxn id="164" idx="1"/>
          </p:cNvCxnSpPr>
          <p:nvPr/>
        </p:nvCxnSpPr>
        <p:spPr>
          <a:xfrm flipH="1" flipV="1">
            <a:off x="4572000" y="2348880"/>
            <a:ext cx="2232248" cy="18002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מחבר ישר 179"/>
          <p:cNvCxnSpPr>
            <a:endCxn id="175" idx="3"/>
          </p:cNvCxnSpPr>
          <p:nvPr/>
        </p:nvCxnSpPr>
        <p:spPr>
          <a:xfrm flipV="1">
            <a:off x="2339752" y="2348880"/>
            <a:ext cx="2232248" cy="180020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/>
          <p:nvPr/>
        </p:nvCxnSpPr>
        <p:spPr>
          <a:xfrm>
            <a:off x="4572000" y="443711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מחבר ישר 110"/>
          <p:cNvCxnSpPr/>
          <p:nvPr/>
        </p:nvCxnSpPr>
        <p:spPr>
          <a:xfrm>
            <a:off x="1187624" y="285293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מחבר ישר 111"/>
          <p:cNvCxnSpPr/>
          <p:nvPr/>
        </p:nvCxnSpPr>
        <p:spPr>
          <a:xfrm>
            <a:off x="4572000" y="285293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מחבר ישר 112"/>
          <p:cNvCxnSpPr/>
          <p:nvPr/>
        </p:nvCxnSpPr>
        <p:spPr>
          <a:xfrm>
            <a:off x="1187624" y="443711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טבלה 186"/>
          <p:cNvGraphicFramePr>
            <a:graphicFrameLocks noGrp="1"/>
          </p:cNvGraphicFramePr>
          <p:nvPr/>
        </p:nvGraphicFramePr>
        <p:xfrm>
          <a:off x="2267744" y="5026334"/>
          <a:ext cx="4786269" cy="1687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9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75">
                <a:tc>
                  <a:txBody>
                    <a:bodyPr/>
                    <a:lstStyle/>
                    <a:p>
                      <a:pPr rtl="1"/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מדינה מתפתחת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מדינה מפותחת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שיעורי ילודה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גבוהים ( 35)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נמוכים ( 12)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שיעורי תמותה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גבוהים ( 12)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נמוכים ( 8)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תוחלת חיים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נמוכה ( 40)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גבוהה ( 75)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 הריבוי הטבעי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נתון לתנודות </a:t>
                      </a:r>
                      <a:r>
                        <a:rPr lang="he-IL" sz="1000" b="1" baseline="0" dirty="0" smtClean="0">
                          <a:solidFill>
                            <a:schemeClr val="tx1"/>
                          </a:solidFill>
                        </a:rPr>
                        <a:t>(2.3%)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נמוך (0.4%)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הריבוי הטבעי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יציב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נמוך ואף</a:t>
                      </a:r>
                      <a:r>
                        <a:rPr lang="he-IL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שלילי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836712"/>
            <a:ext cx="7200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השוואה בין מדינה </a:t>
            </a:r>
            <a:r>
              <a:rPr lang="he-IL" sz="3200" b="1" dirty="0" smtClean="0">
                <a:solidFill>
                  <a:srgbClr val="FF0000"/>
                </a:solidFill>
              </a:rPr>
              <a:t>מתפתחת</a:t>
            </a:r>
            <a:r>
              <a:rPr lang="he-IL" sz="3200" b="1" dirty="0" smtClean="0"/>
              <a:t> </a:t>
            </a:r>
            <a:r>
              <a:rPr lang="he-IL" sz="3200" b="1" dirty="0" smtClean="0">
                <a:solidFill>
                  <a:srgbClr val="00B050"/>
                </a:solidFill>
              </a:rPr>
              <a:t>למפותחת</a:t>
            </a:r>
            <a:endParaRPr lang="he-IL" sz="3200" dirty="0">
              <a:solidFill>
                <a:srgbClr val="00B050"/>
              </a:solidFill>
            </a:endParaRPr>
          </a:p>
        </p:txBody>
      </p:sp>
      <p:cxnSp>
        <p:nvCxnSpPr>
          <p:cNvPr id="70" name="מחבר חץ ישר 69"/>
          <p:cNvCxnSpPr/>
          <p:nvPr/>
        </p:nvCxnSpPr>
        <p:spPr>
          <a:xfrm flipV="1">
            <a:off x="4572000" y="155679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/>
          <p:nvPr/>
        </p:nvCxnSpPr>
        <p:spPr>
          <a:xfrm flipH="1">
            <a:off x="1115616" y="486916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08304" y="155679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87624" y="155679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74" name="מחבר חץ ישר 73"/>
          <p:cNvCxnSpPr/>
          <p:nvPr/>
        </p:nvCxnSpPr>
        <p:spPr>
          <a:xfrm>
            <a:off x="4860032" y="4869160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מלבן 79"/>
          <p:cNvSpPr/>
          <p:nvPr/>
        </p:nvSpPr>
        <p:spPr>
          <a:xfrm>
            <a:off x="4572000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>
            <a:off x="4572000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>
            <a:off x="4572000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>
            <a:off x="457200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>
            <a:off x="4572000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>
            <a:off x="457200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>
            <a:off x="4572000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>
            <a:off x="457200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>
            <a:off x="4572000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>
            <a:off x="4572000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>
            <a:off x="4572000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>
            <a:off x="4572000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5" name="מחבר ישר 94"/>
          <p:cNvCxnSpPr/>
          <p:nvPr/>
        </p:nvCxnSpPr>
        <p:spPr>
          <a:xfrm>
            <a:off x="4572000" y="443711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מלבן 97"/>
          <p:cNvSpPr/>
          <p:nvPr/>
        </p:nvSpPr>
        <p:spPr>
          <a:xfrm>
            <a:off x="2483768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>
            <a:off x="2699792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>
            <a:off x="2915816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>
            <a:off x="313184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>
            <a:off x="3347864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>
            <a:off x="349188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>
            <a:off x="3707904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>
            <a:off x="385192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>
            <a:off x="3995936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מלבן 106"/>
          <p:cNvSpPr/>
          <p:nvPr/>
        </p:nvSpPr>
        <p:spPr>
          <a:xfrm>
            <a:off x="4139952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מלבן 107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מלבן 108"/>
          <p:cNvSpPr/>
          <p:nvPr/>
        </p:nvSpPr>
        <p:spPr>
          <a:xfrm>
            <a:off x="4427984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מלבן 109"/>
          <p:cNvSpPr/>
          <p:nvPr/>
        </p:nvSpPr>
        <p:spPr>
          <a:xfrm>
            <a:off x="4499992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1" name="מחבר ישר 110"/>
          <p:cNvCxnSpPr/>
          <p:nvPr/>
        </p:nvCxnSpPr>
        <p:spPr>
          <a:xfrm>
            <a:off x="1187624" y="285293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מחבר ישר 111"/>
          <p:cNvCxnSpPr/>
          <p:nvPr/>
        </p:nvCxnSpPr>
        <p:spPr>
          <a:xfrm>
            <a:off x="4572000" y="285293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מחבר ישר 112"/>
          <p:cNvCxnSpPr/>
          <p:nvPr/>
        </p:nvCxnSpPr>
        <p:spPr>
          <a:xfrm>
            <a:off x="1187624" y="443711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884368" y="270892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99592" y="270892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19" name="מלבן 118"/>
          <p:cNvSpPr/>
          <p:nvPr/>
        </p:nvSpPr>
        <p:spPr>
          <a:xfrm>
            <a:off x="2771800" y="4293096"/>
            <a:ext cx="180020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מלבן 119"/>
          <p:cNvSpPr/>
          <p:nvPr/>
        </p:nvSpPr>
        <p:spPr>
          <a:xfrm>
            <a:off x="2555776" y="4149080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מלבן 120"/>
          <p:cNvSpPr/>
          <p:nvPr/>
        </p:nvSpPr>
        <p:spPr>
          <a:xfrm>
            <a:off x="2339752" y="4005064"/>
            <a:ext cx="223224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מלבן 121"/>
          <p:cNvSpPr/>
          <p:nvPr/>
        </p:nvSpPr>
        <p:spPr>
          <a:xfrm>
            <a:off x="2123728" y="3861048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מלבן 123"/>
          <p:cNvSpPr/>
          <p:nvPr/>
        </p:nvSpPr>
        <p:spPr>
          <a:xfrm>
            <a:off x="2051720" y="3717032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מלבן 124"/>
          <p:cNvSpPr/>
          <p:nvPr/>
        </p:nvSpPr>
        <p:spPr>
          <a:xfrm>
            <a:off x="1979712" y="3573016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מלבן 143"/>
          <p:cNvSpPr/>
          <p:nvPr/>
        </p:nvSpPr>
        <p:spPr>
          <a:xfrm>
            <a:off x="4572000" y="4725144"/>
            <a:ext cx="100811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מלבן 144"/>
          <p:cNvSpPr/>
          <p:nvPr/>
        </p:nvSpPr>
        <p:spPr>
          <a:xfrm>
            <a:off x="4572000" y="4581128"/>
            <a:ext cx="122413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מלבן 145"/>
          <p:cNvSpPr/>
          <p:nvPr/>
        </p:nvSpPr>
        <p:spPr>
          <a:xfrm>
            <a:off x="4572000" y="443711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מלבן 146"/>
          <p:cNvSpPr/>
          <p:nvPr/>
        </p:nvSpPr>
        <p:spPr>
          <a:xfrm>
            <a:off x="3563888" y="4725144"/>
            <a:ext cx="100811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מלבן 147"/>
          <p:cNvSpPr/>
          <p:nvPr/>
        </p:nvSpPr>
        <p:spPr>
          <a:xfrm>
            <a:off x="3347864" y="4581128"/>
            <a:ext cx="122413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מלבן 148"/>
          <p:cNvSpPr/>
          <p:nvPr/>
        </p:nvSpPr>
        <p:spPr>
          <a:xfrm>
            <a:off x="3059832" y="443711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מלבן 149"/>
          <p:cNvSpPr/>
          <p:nvPr/>
        </p:nvSpPr>
        <p:spPr>
          <a:xfrm>
            <a:off x="4572000" y="4293096"/>
            <a:ext cx="180020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מלבן 150"/>
          <p:cNvSpPr/>
          <p:nvPr/>
        </p:nvSpPr>
        <p:spPr>
          <a:xfrm>
            <a:off x="4572000" y="4149080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מלבן 151"/>
          <p:cNvSpPr/>
          <p:nvPr/>
        </p:nvSpPr>
        <p:spPr>
          <a:xfrm>
            <a:off x="4572000" y="4005064"/>
            <a:ext cx="223224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מלבן 152"/>
          <p:cNvSpPr/>
          <p:nvPr/>
        </p:nvSpPr>
        <p:spPr>
          <a:xfrm>
            <a:off x="4572000" y="3861048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מלבן 153"/>
          <p:cNvSpPr/>
          <p:nvPr/>
        </p:nvSpPr>
        <p:spPr>
          <a:xfrm>
            <a:off x="4572000" y="3717032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מלבן 154"/>
          <p:cNvSpPr/>
          <p:nvPr/>
        </p:nvSpPr>
        <p:spPr>
          <a:xfrm>
            <a:off x="4572000" y="3573016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מלבן 155"/>
          <p:cNvSpPr/>
          <p:nvPr/>
        </p:nvSpPr>
        <p:spPr>
          <a:xfrm>
            <a:off x="4572000" y="3429000"/>
            <a:ext cx="26642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מלבן 156"/>
          <p:cNvSpPr/>
          <p:nvPr/>
        </p:nvSpPr>
        <p:spPr>
          <a:xfrm>
            <a:off x="4572000" y="3284984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מלבן 157"/>
          <p:cNvSpPr/>
          <p:nvPr/>
        </p:nvSpPr>
        <p:spPr>
          <a:xfrm>
            <a:off x="4572000" y="3140968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מלבן 158"/>
          <p:cNvSpPr/>
          <p:nvPr/>
        </p:nvSpPr>
        <p:spPr>
          <a:xfrm>
            <a:off x="4572000" y="2996952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מלבן 159"/>
          <p:cNvSpPr/>
          <p:nvPr/>
        </p:nvSpPr>
        <p:spPr>
          <a:xfrm>
            <a:off x="4572000" y="2852936"/>
            <a:ext cx="237626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מלבן 160"/>
          <p:cNvSpPr/>
          <p:nvPr/>
        </p:nvSpPr>
        <p:spPr>
          <a:xfrm>
            <a:off x="4572000" y="2708920"/>
            <a:ext cx="230425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מלבן 161"/>
          <p:cNvSpPr/>
          <p:nvPr/>
        </p:nvSpPr>
        <p:spPr>
          <a:xfrm>
            <a:off x="4572000" y="2564904"/>
            <a:ext cx="216024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3" name="מלבן 162"/>
          <p:cNvSpPr/>
          <p:nvPr/>
        </p:nvSpPr>
        <p:spPr>
          <a:xfrm>
            <a:off x="4572000" y="2420888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4" name="מלבן 163"/>
          <p:cNvSpPr/>
          <p:nvPr/>
        </p:nvSpPr>
        <p:spPr>
          <a:xfrm>
            <a:off x="4572000" y="227687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5" name="מלבן 164"/>
          <p:cNvSpPr/>
          <p:nvPr/>
        </p:nvSpPr>
        <p:spPr>
          <a:xfrm>
            <a:off x="4572000" y="2132856"/>
            <a:ext cx="8640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6" name="מלבן 165"/>
          <p:cNvSpPr/>
          <p:nvPr/>
        </p:nvSpPr>
        <p:spPr>
          <a:xfrm>
            <a:off x="4572000" y="1988840"/>
            <a:ext cx="28803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מלבן 166"/>
          <p:cNvSpPr/>
          <p:nvPr/>
        </p:nvSpPr>
        <p:spPr>
          <a:xfrm>
            <a:off x="1907704" y="3429000"/>
            <a:ext cx="26642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מלבן 167"/>
          <p:cNvSpPr/>
          <p:nvPr/>
        </p:nvSpPr>
        <p:spPr>
          <a:xfrm>
            <a:off x="1979712" y="3284984"/>
            <a:ext cx="259228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מלבן 168"/>
          <p:cNvSpPr/>
          <p:nvPr/>
        </p:nvSpPr>
        <p:spPr>
          <a:xfrm>
            <a:off x="2051720" y="3140968"/>
            <a:ext cx="25202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מלבן 169"/>
          <p:cNvSpPr/>
          <p:nvPr/>
        </p:nvSpPr>
        <p:spPr>
          <a:xfrm>
            <a:off x="2123728" y="2996952"/>
            <a:ext cx="244827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מלבן 170"/>
          <p:cNvSpPr/>
          <p:nvPr/>
        </p:nvSpPr>
        <p:spPr>
          <a:xfrm>
            <a:off x="2195736" y="2852936"/>
            <a:ext cx="237626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2" name="מלבן 171"/>
          <p:cNvSpPr/>
          <p:nvPr/>
        </p:nvSpPr>
        <p:spPr>
          <a:xfrm>
            <a:off x="2411760" y="2564904"/>
            <a:ext cx="216024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3" name="מלבן 172"/>
          <p:cNvSpPr/>
          <p:nvPr/>
        </p:nvSpPr>
        <p:spPr>
          <a:xfrm>
            <a:off x="2267744" y="2708920"/>
            <a:ext cx="230425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" name="מלבן 173"/>
          <p:cNvSpPr/>
          <p:nvPr/>
        </p:nvSpPr>
        <p:spPr>
          <a:xfrm>
            <a:off x="2555776" y="2420888"/>
            <a:ext cx="2016224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5" name="מלבן 174"/>
          <p:cNvSpPr/>
          <p:nvPr/>
        </p:nvSpPr>
        <p:spPr>
          <a:xfrm>
            <a:off x="3059832" y="2276872"/>
            <a:ext cx="1512168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מלבן 175"/>
          <p:cNvSpPr/>
          <p:nvPr/>
        </p:nvSpPr>
        <p:spPr>
          <a:xfrm>
            <a:off x="3707904" y="2132856"/>
            <a:ext cx="86409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7" name="מלבן 176"/>
          <p:cNvSpPr/>
          <p:nvPr/>
        </p:nvSpPr>
        <p:spPr>
          <a:xfrm>
            <a:off x="4283968" y="1988840"/>
            <a:ext cx="288032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מלבן 114"/>
          <p:cNvSpPr/>
          <p:nvPr/>
        </p:nvSpPr>
        <p:spPr>
          <a:xfrm>
            <a:off x="4572000" y="4725144"/>
            <a:ext cx="30243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מלבן 115"/>
          <p:cNvSpPr/>
          <p:nvPr/>
        </p:nvSpPr>
        <p:spPr>
          <a:xfrm>
            <a:off x="4572000" y="4581128"/>
            <a:ext cx="28803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מלבן 122"/>
          <p:cNvSpPr/>
          <p:nvPr/>
        </p:nvSpPr>
        <p:spPr>
          <a:xfrm>
            <a:off x="4572000" y="4437112"/>
            <a:ext cx="273630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מלבן 125"/>
          <p:cNvSpPr/>
          <p:nvPr/>
        </p:nvSpPr>
        <p:spPr>
          <a:xfrm>
            <a:off x="4572000" y="4293096"/>
            <a:ext cx="25202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7" name="מלבן 126"/>
          <p:cNvSpPr/>
          <p:nvPr/>
        </p:nvSpPr>
        <p:spPr>
          <a:xfrm>
            <a:off x="4572000" y="4149080"/>
            <a:ext cx="23042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מלבן 127"/>
          <p:cNvSpPr/>
          <p:nvPr/>
        </p:nvSpPr>
        <p:spPr>
          <a:xfrm>
            <a:off x="4572000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מלבן 128"/>
          <p:cNvSpPr/>
          <p:nvPr/>
        </p:nvSpPr>
        <p:spPr>
          <a:xfrm>
            <a:off x="4572000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מלבן 129"/>
          <p:cNvSpPr/>
          <p:nvPr/>
        </p:nvSpPr>
        <p:spPr>
          <a:xfrm>
            <a:off x="4572000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מלבן 130"/>
          <p:cNvSpPr/>
          <p:nvPr/>
        </p:nvSpPr>
        <p:spPr>
          <a:xfrm>
            <a:off x="457200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מלבן 131"/>
          <p:cNvSpPr/>
          <p:nvPr/>
        </p:nvSpPr>
        <p:spPr>
          <a:xfrm>
            <a:off x="4572000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מלבן 132"/>
          <p:cNvSpPr/>
          <p:nvPr/>
        </p:nvSpPr>
        <p:spPr>
          <a:xfrm>
            <a:off x="457200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מלבן 133"/>
          <p:cNvSpPr/>
          <p:nvPr/>
        </p:nvSpPr>
        <p:spPr>
          <a:xfrm>
            <a:off x="4572000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מלבן 134"/>
          <p:cNvSpPr/>
          <p:nvPr/>
        </p:nvSpPr>
        <p:spPr>
          <a:xfrm>
            <a:off x="457200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מלבן 135"/>
          <p:cNvSpPr/>
          <p:nvPr/>
        </p:nvSpPr>
        <p:spPr>
          <a:xfrm>
            <a:off x="4572000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מלבן 136"/>
          <p:cNvSpPr/>
          <p:nvPr/>
        </p:nvSpPr>
        <p:spPr>
          <a:xfrm>
            <a:off x="4572000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מלבן 137"/>
          <p:cNvSpPr/>
          <p:nvPr/>
        </p:nvSpPr>
        <p:spPr>
          <a:xfrm>
            <a:off x="4572000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מלבן 138"/>
          <p:cNvSpPr/>
          <p:nvPr/>
        </p:nvSpPr>
        <p:spPr>
          <a:xfrm>
            <a:off x="4572000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מלבן 139"/>
          <p:cNvSpPr/>
          <p:nvPr/>
        </p:nvSpPr>
        <p:spPr>
          <a:xfrm>
            <a:off x="4572000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מלבן 140"/>
          <p:cNvSpPr/>
          <p:nvPr/>
        </p:nvSpPr>
        <p:spPr>
          <a:xfrm>
            <a:off x="1547664" y="4725144"/>
            <a:ext cx="30243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מלבן 141"/>
          <p:cNvSpPr/>
          <p:nvPr/>
        </p:nvSpPr>
        <p:spPr>
          <a:xfrm>
            <a:off x="1835696" y="4437112"/>
            <a:ext cx="273630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3" name="מלבן 142"/>
          <p:cNvSpPr/>
          <p:nvPr/>
        </p:nvSpPr>
        <p:spPr>
          <a:xfrm>
            <a:off x="2051720" y="4293096"/>
            <a:ext cx="25202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8" name="מלבן 177"/>
          <p:cNvSpPr/>
          <p:nvPr/>
        </p:nvSpPr>
        <p:spPr>
          <a:xfrm>
            <a:off x="2267744" y="4149080"/>
            <a:ext cx="23042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מלבן 178"/>
          <p:cNvSpPr/>
          <p:nvPr/>
        </p:nvSpPr>
        <p:spPr>
          <a:xfrm>
            <a:off x="2483768" y="4005064"/>
            <a:ext cx="20882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מלבן 179"/>
          <p:cNvSpPr/>
          <p:nvPr/>
        </p:nvSpPr>
        <p:spPr>
          <a:xfrm>
            <a:off x="2699792" y="3861048"/>
            <a:ext cx="18722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מלבן 180"/>
          <p:cNvSpPr/>
          <p:nvPr/>
        </p:nvSpPr>
        <p:spPr>
          <a:xfrm>
            <a:off x="2915816" y="3717032"/>
            <a:ext cx="165618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מלבן 181"/>
          <p:cNvSpPr/>
          <p:nvPr/>
        </p:nvSpPr>
        <p:spPr>
          <a:xfrm>
            <a:off x="3131840" y="3573016"/>
            <a:ext cx="144016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3" name="מלבן 182"/>
          <p:cNvSpPr/>
          <p:nvPr/>
        </p:nvSpPr>
        <p:spPr>
          <a:xfrm>
            <a:off x="3347864" y="3429000"/>
            <a:ext cx="122413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4" name="מלבן 183"/>
          <p:cNvSpPr/>
          <p:nvPr/>
        </p:nvSpPr>
        <p:spPr>
          <a:xfrm>
            <a:off x="3491880" y="3284984"/>
            <a:ext cx="10801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5" name="מלבן 184"/>
          <p:cNvSpPr/>
          <p:nvPr/>
        </p:nvSpPr>
        <p:spPr>
          <a:xfrm>
            <a:off x="3707904" y="3140968"/>
            <a:ext cx="86409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6" name="מלבן 185"/>
          <p:cNvSpPr/>
          <p:nvPr/>
        </p:nvSpPr>
        <p:spPr>
          <a:xfrm>
            <a:off x="3851920" y="2996952"/>
            <a:ext cx="72008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7" name="מלבן 186"/>
          <p:cNvSpPr/>
          <p:nvPr/>
        </p:nvSpPr>
        <p:spPr>
          <a:xfrm>
            <a:off x="3995936" y="2852936"/>
            <a:ext cx="576064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8" name="מלבן 187"/>
          <p:cNvSpPr/>
          <p:nvPr/>
        </p:nvSpPr>
        <p:spPr>
          <a:xfrm>
            <a:off x="4139952" y="2708920"/>
            <a:ext cx="43204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מלבן 188"/>
          <p:cNvSpPr/>
          <p:nvPr/>
        </p:nvSpPr>
        <p:spPr>
          <a:xfrm>
            <a:off x="4283968" y="2564904"/>
            <a:ext cx="28803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מלבן 189"/>
          <p:cNvSpPr/>
          <p:nvPr/>
        </p:nvSpPr>
        <p:spPr>
          <a:xfrm>
            <a:off x="4427984" y="2420888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מלבן 190"/>
          <p:cNvSpPr/>
          <p:nvPr/>
        </p:nvSpPr>
        <p:spPr>
          <a:xfrm>
            <a:off x="4499992" y="2276872"/>
            <a:ext cx="72008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מלבן 191"/>
          <p:cNvSpPr/>
          <p:nvPr/>
        </p:nvSpPr>
        <p:spPr>
          <a:xfrm>
            <a:off x="1691680" y="4581128"/>
            <a:ext cx="2880320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/>
          <p:nvPr/>
        </p:nvCxnSpPr>
        <p:spPr>
          <a:xfrm flipH="1">
            <a:off x="5364088" y="4149080"/>
            <a:ext cx="1512168" cy="7200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/>
          <p:nvPr/>
        </p:nvCxnSpPr>
        <p:spPr>
          <a:xfrm>
            <a:off x="2339752" y="4149080"/>
            <a:ext cx="1368152" cy="7200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8" name="טבלה 197"/>
          <p:cNvGraphicFramePr>
            <a:graphicFrameLocks noGrp="1"/>
          </p:cNvGraphicFramePr>
          <p:nvPr/>
        </p:nvGraphicFramePr>
        <p:xfrm>
          <a:off x="2267744" y="5026334"/>
          <a:ext cx="4786269" cy="1687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9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75">
                <a:tc>
                  <a:txBody>
                    <a:bodyPr/>
                    <a:lstStyle/>
                    <a:p>
                      <a:pPr rtl="1"/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מדינה מתפתחת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מדינה מפותחת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שיעורי ילודה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גבוהים ( 35)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נמוכים ( 12)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שיעורי תמותה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גבוהים ( 12)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נמוכים ( 8)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תוחלת חיים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נמוכה ( 40)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גבוהה ( 75)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שיעור הריבוי הטבעי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נתון לתנודות </a:t>
                      </a:r>
                      <a:r>
                        <a:rPr lang="he-IL" sz="1000" b="1" baseline="0" dirty="0" smtClean="0">
                          <a:solidFill>
                            <a:schemeClr val="tx1"/>
                          </a:solidFill>
                        </a:rPr>
                        <a:t>(2.3%)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נמוך (0.4%)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75">
                <a:tc>
                  <a:txBody>
                    <a:bodyPr/>
                    <a:lstStyle/>
                    <a:p>
                      <a:pPr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הריבוי הטבעי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יציב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נמוך ואף</a:t>
                      </a:r>
                      <a:r>
                        <a:rPr lang="he-IL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000" b="1" dirty="0" smtClean="0">
                          <a:solidFill>
                            <a:schemeClr val="tx1"/>
                          </a:solidFill>
                        </a:rPr>
                        <a:t>שלילי</a:t>
                      </a:r>
                      <a:endParaRPr lang="he-I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860032" y="5949280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מלבן 200"/>
          <p:cNvSpPr/>
          <p:nvPr/>
        </p:nvSpPr>
        <p:spPr>
          <a:xfrm>
            <a:off x="4572000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מלבן 201"/>
          <p:cNvSpPr/>
          <p:nvPr/>
        </p:nvSpPr>
        <p:spPr>
          <a:xfrm>
            <a:off x="4572000" y="5661248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מלבן 202"/>
          <p:cNvSpPr/>
          <p:nvPr/>
        </p:nvSpPr>
        <p:spPr>
          <a:xfrm>
            <a:off x="4572000" y="5517232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מלבן 203"/>
          <p:cNvSpPr/>
          <p:nvPr/>
        </p:nvSpPr>
        <p:spPr>
          <a:xfrm>
            <a:off x="4572000" y="537321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5" name="מלבן 204"/>
          <p:cNvSpPr/>
          <p:nvPr/>
        </p:nvSpPr>
        <p:spPr>
          <a:xfrm>
            <a:off x="4572000" y="5229200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6" name="מלבן 205"/>
          <p:cNvSpPr/>
          <p:nvPr/>
        </p:nvSpPr>
        <p:spPr>
          <a:xfrm>
            <a:off x="4572000" y="5085184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7" name="מלבן 206"/>
          <p:cNvSpPr/>
          <p:nvPr/>
        </p:nvSpPr>
        <p:spPr>
          <a:xfrm>
            <a:off x="4572000" y="4941168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8" name="מלבן 207"/>
          <p:cNvSpPr/>
          <p:nvPr/>
        </p:nvSpPr>
        <p:spPr>
          <a:xfrm>
            <a:off x="4572000" y="4797152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9" name="מלבן 208"/>
          <p:cNvSpPr/>
          <p:nvPr/>
        </p:nvSpPr>
        <p:spPr>
          <a:xfrm>
            <a:off x="4572000" y="4653136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0" name="מלבן 209"/>
          <p:cNvSpPr/>
          <p:nvPr/>
        </p:nvSpPr>
        <p:spPr>
          <a:xfrm>
            <a:off x="4572000" y="4509120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1" name="מלבן 210"/>
          <p:cNvSpPr/>
          <p:nvPr/>
        </p:nvSpPr>
        <p:spPr>
          <a:xfrm>
            <a:off x="4572000" y="4365104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2" name="מלבן 211"/>
          <p:cNvSpPr/>
          <p:nvPr/>
        </p:nvSpPr>
        <p:spPr>
          <a:xfrm>
            <a:off x="4572000" y="4221088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3" name="מלבן 212"/>
          <p:cNvSpPr/>
          <p:nvPr/>
        </p:nvSpPr>
        <p:spPr>
          <a:xfrm>
            <a:off x="4572000" y="4077072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4" name="מלבן 213"/>
          <p:cNvSpPr/>
          <p:nvPr/>
        </p:nvSpPr>
        <p:spPr>
          <a:xfrm>
            <a:off x="4572000" y="3933056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5" name="מלבן 214"/>
          <p:cNvSpPr/>
          <p:nvPr/>
        </p:nvSpPr>
        <p:spPr>
          <a:xfrm>
            <a:off x="4572000" y="3789040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6" name="מלבן 215"/>
          <p:cNvSpPr/>
          <p:nvPr/>
        </p:nvSpPr>
        <p:spPr>
          <a:xfrm>
            <a:off x="4572000" y="364502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7" name="מלבן 216"/>
          <p:cNvSpPr/>
          <p:nvPr/>
        </p:nvSpPr>
        <p:spPr>
          <a:xfrm>
            <a:off x="4572000" y="3501008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מלבן 217"/>
          <p:cNvSpPr/>
          <p:nvPr/>
        </p:nvSpPr>
        <p:spPr>
          <a:xfrm>
            <a:off x="4572000" y="3356992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9" name="מלבן 218"/>
          <p:cNvSpPr/>
          <p:nvPr/>
        </p:nvSpPr>
        <p:spPr>
          <a:xfrm>
            <a:off x="1547664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0" name="מלבן 219"/>
          <p:cNvSpPr/>
          <p:nvPr/>
        </p:nvSpPr>
        <p:spPr>
          <a:xfrm>
            <a:off x="1835696" y="5517232"/>
            <a:ext cx="27363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מלבן 221"/>
          <p:cNvSpPr/>
          <p:nvPr/>
        </p:nvSpPr>
        <p:spPr>
          <a:xfrm>
            <a:off x="2051720" y="537321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3" name="מלבן 222"/>
          <p:cNvSpPr/>
          <p:nvPr/>
        </p:nvSpPr>
        <p:spPr>
          <a:xfrm>
            <a:off x="2267744" y="5229200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4" name="מלבן 223"/>
          <p:cNvSpPr/>
          <p:nvPr/>
        </p:nvSpPr>
        <p:spPr>
          <a:xfrm>
            <a:off x="2483768" y="5085184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5" name="מלבן 224"/>
          <p:cNvSpPr/>
          <p:nvPr/>
        </p:nvSpPr>
        <p:spPr>
          <a:xfrm>
            <a:off x="2699792" y="4941168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6" name="מלבן 225"/>
          <p:cNvSpPr/>
          <p:nvPr/>
        </p:nvSpPr>
        <p:spPr>
          <a:xfrm>
            <a:off x="2915816" y="4797152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7" name="מלבן 226"/>
          <p:cNvSpPr/>
          <p:nvPr/>
        </p:nvSpPr>
        <p:spPr>
          <a:xfrm>
            <a:off x="3131840" y="4653136"/>
            <a:ext cx="144016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8" name="מלבן 227"/>
          <p:cNvSpPr/>
          <p:nvPr/>
        </p:nvSpPr>
        <p:spPr>
          <a:xfrm>
            <a:off x="3347864" y="4509120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9" name="מלבן 228"/>
          <p:cNvSpPr/>
          <p:nvPr/>
        </p:nvSpPr>
        <p:spPr>
          <a:xfrm>
            <a:off x="3491880" y="4365104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0" name="מלבן 229"/>
          <p:cNvSpPr/>
          <p:nvPr/>
        </p:nvSpPr>
        <p:spPr>
          <a:xfrm>
            <a:off x="3707904" y="4221088"/>
            <a:ext cx="8640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1" name="מלבן 230"/>
          <p:cNvSpPr/>
          <p:nvPr/>
        </p:nvSpPr>
        <p:spPr>
          <a:xfrm>
            <a:off x="3851920" y="4077072"/>
            <a:ext cx="7200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2" name="מלבן 231"/>
          <p:cNvSpPr/>
          <p:nvPr/>
        </p:nvSpPr>
        <p:spPr>
          <a:xfrm>
            <a:off x="3995936" y="3933056"/>
            <a:ext cx="5760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3" name="מלבן 232"/>
          <p:cNvSpPr/>
          <p:nvPr/>
        </p:nvSpPr>
        <p:spPr>
          <a:xfrm>
            <a:off x="4139952" y="3789040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4" name="מלבן 233"/>
          <p:cNvSpPr/>
          <p:nvPr/>
        </p:nvSpPr>
        <p:spPr>
          <a:xfrm>
            <a:off x="4283968" y="3645024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5" name="מלבן 234"/>
          <p:cNvSpPr/>
          <p:nvPr/>
        </p:nvSpPr>
        <p:spPr>
          <a:xfrm>
            <a:off x="4427984" y="3501008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6" name="מלבן 235"/>
          <p:cNvSpPr/>
          <p:nvPr/>
        </p:nvSpPr>
        <p:spPr>
          <a:xfrm>
            <a:off x="4499992" y="3356992"/>
            <a:ext cx="720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מלבן 239"/>
          <p:cNvSpPr/>
          <p:nvPr/>
        </p:nvSpPr>
        <p:spPr>
          <a:xfrm>
            <a:off x="1691680" y="5661248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3" name="TextBox 242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245" name="מחבר חץ ישר 244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247" name="מלבן מעוגל 246"/>
          <p:cNvSpPr/>
          <p:nvPr/>
        </p:nvSpPr>
        <p:spPr>
          <a:xfrm>
            <a:off x="179512" y="5229200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8" name="TextBox 247"/>
          <p:cNvSpPr txBox="1"/>
          <p:nvPr/>
        </p:nvSpPr>
        <p:spPr>
          <a:xfrm>
            <a:off x="683568" y="6381328"/>
            <a:ext cx="76328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FF0000"/>
                </a:solidFill>
              </a:rPr>
              <a:t>גבוהים</a:t>
            </a:r>
            <a:r>
              <a:rPr lang="he-IL" sz="1600" b="1" dirty="0" smtClean="0"/>
              <a:t> / שיעורי התמותה: </a:t>
            </a:r>
            <a:r>
              <a:rPr lang="he-IL" sz="1600" b="1" dirty="0" smtClean="0">
                <a:solidFill>
                  <a:srgbClr val="FF0000"/>
                </a:solidFill>
              </a:rPr>
              <a:t>גבוהים</a:t>
            </a:r>
            <a:r>
              <a:rPr lang="he-IL" sz="1600" b="1" dirty="0" smtClean="0"/>
              <a:t> / תוחלת החיים: </a:t>
            </a:r>
            <a:r>
              <a:rPr lang="he-IL" sz="1600" b="1" dirty="0" smtClean="0">
                <a:solidFill>
                  <a:srgbClr val="FF0000"/>
                </a:solidFill>
              </a:rPr>
              <a:t>נמוכה</a:t>
            </a:r>
            <a:r>
              <a:rPr lang="he-IL" sz="1600" b="1" dirty="0" smtClean="0"/>
              <a:t> / ריבוי טבעי: יציב</a:t>
            </a:r>
            <a:endParaRPr lang="he-IL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2340749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שיעורי תמותה: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מספר הנפטרים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 (בשנה)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שיעורי התמותה יכולים לעלות גם לאור מלחמה (כגון מלחמה בין מדינות או מלחמת אזרחים)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1259632" y="3511168"/>
            <a:ext cx="71287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FF0000"/>
                </a:solidFill>
              </a:rPr>
              <a:t>מתפתחת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FF0000"/>
                </a:solidFill>
              </a:rPr>
              <a:t>שיעורי התמותה </a:t>
            </a:r>
            <a:r>
              <a:rPr lang="he-IL" sz="2300" b="1" dirty="0" smtClean="0"/>
              <a:t>יהיו </a:t>
            </a:r>
            <a:r>
              <a:rPr lang="he-IL" sz="2300" b="1" u="sng" dirty="0" smtClean="0">
                <a:solidFill>
                  <a:srgbClr val="FF0000"/>
                </a:solidFill>
              </a:rPr>
              <a:t>גבוהים</a:t>
            </a:r>
            <a:r>
              <a:rPr lang="he-IL" sz="2300" dirty="0" smtClean="0"/>
              <a:t>        </a:t>
            </a:r>
            <a:endParaRPr lang="he-IL" sz="2300" dirty="0"/>
          </a:p>
        </p:txBody>
      </p:sp>
      <p:sp>
        <p:nvSpPr>
          <p:cNvPr id="10" name="מלבן 9"/>
          <p:cNvSpPr/>
          <p:nvPr/>
        </p:nvSpPr>
        <p:spPr>
          <a:xfrm>
            <a:off x="1080120" y="4149080"/>
            <a:ext cx="73083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- </a:t>
            </a:r>
            <a:r>
              <a:rPr lang="he-IL" sz="2300" dirty="0" smtClean="0"/>
              <a:t>אין שירותי רפואה טובים,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תנאי התברואה </a:t>
            </a:r>
            <a:r>
              <a:rPr lang="he-IL" sz="2300" dirty="0" err="1" smtClean="0"/>
              <a:t>וההגיינה</a:t>
            </a:r>
            <a:r>
              <a:rPr lang="he-IL" sz="2300" dirty="0" smtClean="0"/>
              <a:t> אינם טובים, (ריבוי מחלות)</a:t>
            </a:r>
            <a:endParaRPr lang="he-IL" sz="23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860032" y="5949280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מלבן 200"/>
          <p:cNvSpPr/>
          <p:nvPr/>
        </p:nvSpPr>
        <p:spPr>
          <a:xfrm>
            <a:off x="4572000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מלבן 201"/>
          <p:cNvSpPr/>
          <p:nvPr/>
        </p:nvSpPr>
        <p:spPr>
          <a:xfrm>
            <a:off x="4572000" y="5661248"/>
            <a:ext cx="295232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מלבן 202"/>
          <p:cNvSpPr/>
          <p:nvPr/>
        </p:nvSpPr>
        <p:spPr>
          <a:xfrm>
            <a:off x="4572000" y="551723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מלבן 203"/>
          <p:cNvSpPr/>
          <p:nvPr/>
        </p:nvSpPr>
        <p:spPr>
          <a:xfrm>
            <a:off x="4572000" y="5373216"/>
            <a:ext cx="280831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5" name="מלבן 204"/>
          <p:cNvSpPr/>
          <p:nvPr/>
        </p:nvSpPr>
        <p:spPr>
          <a:xfrm>
            <a:off x="4572000" y="5229200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6" name="מלבן 205"/>
          <p:cNvSpPr/>
          <p:nvPr/>
        </p:nvSpPr>
        <p:spPr>
          <a:xfrm>
            <a:off x="4572000" y="5085184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7" name="מלבן 206"/>
          <p:cNvSpPr/>
          <p:nvPr/>
        </p:nvSpPr>
        <p:spPr>
          <a:xfrm>
            <a:off x="4572000" y="4941168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8" name="מלבן 207"/>
          <p:cNvSpPr/>
          <p:nvPr/>
        </p:nvSpPr>
        <p:spPr>
          <a:xfrm>
            <a:off x="4572000" y="4797152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9" name="מלבן 208"/>
          <p:cNvSpPr/>
          <p:nvPr/>
        </p:nvSpPr>
        <p:spPr>
          <a:xfrm>
            <a:off x="4572000" y="4653136"/>
            <a:ext cx="216024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0" name="מלבן 209"/>
          <p:cNvSpPr/>
          <p:nvPr/>
        </p:nvSpPr>
        <p:spPr>
          <a:xfrm>
            <a:off x="4572000" y="450912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1" name="מלבן 210"/>
          <p:cNvSpPr/>
          <p:nvPr/>
        </p:nvSpPr>
        <p:spPr>
          <a:xfrm>
            <a:off x="4572000" y="4365104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2" name="מלבן 211"/>
          <p:cNvSpPr/>
          <p:nvPr/>
        </p:nvSpPr>
        <p:spPr>
          <a:xfrm>
            <a:off x="4572000" y="4221088"/>
            <a:ext cx="158417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3" name="מלבן 212"/>
          <p:cNvSpPr/>
          <p:nvPr/>
        </p:nvSpPr>
        <p:spPr>
          <a:xfrm>
            <a:off x="4572000" y="4077072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4" name="מלבן 213"/>
          <p:cNvSpPr/>
          <p:nvPr/>
        </p:nvSpPr>
        <p:spPr>
          <a:xfrm>
            <a:off x="4572000" y="3933056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5" name="מלבן 214"/>
          <p:cNvSpPr/>
          <p:nvPr/>
        </p:nvSpPr>
        <p:spPr>
          <a:xfrm>
            <a:off x="4572000" y="3789040"/>
            <a:ext cx="7920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6" name="מלבן 215"/>
          <p:cNvSpPr/>
          <p:nvPr/>
        </p:nvSpPr>
        <p:spPr>
          <a:xfrm>
            <a:off x="4572000" y="3645024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7" name="מלבן 216"/>
          <p:cNvSpPr/>
          <p:nvPr/>
        </p:nvSpPr>
        <p:spPr>
          <a:xfrm>
            <a:off x="4572000" y="3501008"/>
            <a:ext cx="3600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מלבן 217"/>
          <p:cNvSpPr/>
          <p:nvPr/>
        </p:nvSpPr>
        <p:spPr>
          <a:xfrm>
            <a:off x="4572000" y="335699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69" name="מלבן 68"/>
          <p:cNvSpPr/>
          <p:nvPr/>
        </p:nvSpPr>
        <p:spPr>
          <a:xfrm flipH="1">
            <a:off x="1547664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/>
          <p:cNvSpPr/>
          <p:nvPr/>
        </p:nvSpPr>
        <p:spPr>
          <a:xfrm flipH="1">
            <a:off x="1619672" y="5661248"/>
            <a:ext cx="295232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/>
          <p:cNvSpPr/>
          <p:nvPr/>
        </p:nvSpPr>
        <p:spPr>
          <a:xfrm flipH="1">
            <a:off x="1691680" y="5517232"/>
            <a:ext cx="28803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/>
          <p:cNvSpPr/>
          <p:nvPr/>
        </p:nvSpPr>
        <p:spPr>
          <a:xfrm flipH="1">
            <a:off x="1763688" y="5373216"/>
            <a:ext cx="280831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/>
          <p:cNvSpPr/>
          <p:nvPr/>
        </p:nvSpPr>
        <p:spPr>
          <a:xfrm flipH="1">
            <a:off x="1835696" y="5229200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/>
          <p:cNvSpPr/>
          <p:nvPr/>
        </p:nvSpPr>
        <p:spPr>
          <a:xfrm flipH="1">
            <a:off x="1979712" y="5085184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/>
          <p:cNvSpPr/>
          <p:nvPr/>
        </p:nvSpPr>
        <p:spPr>
          <a:xfrm flipH="1">
            <a:off x="2123728" y="4941168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/>
          <p:cNvSpPr/>
          <p:nvPr/>
        </p:nvSpPr>
        <p:spPr>
          <a:xfrm flipH="1">
            <a:off x="2267744" y="4797152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 flipH="1">
            <a:off x="2411760" y="4653136"/>
            <a:ext cx="216024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 flipH="1">
            <a:off x="2555776" y="450912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 flipH="1">
            <a:off x="2771800" y="4365104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 flipH="1">
            <a:off x="2987824" y="4221088"/>
            <a:ext cx="158417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 flipH="1">
            <a:off x="3203848" y="4077072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 flipH="1">
            <a:off x="3491880" y="3933056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 flipH="1">
            <a:off x="3779912" y="3789040"/>
            <a:ext cx="7920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 flipH="1">
            <a:off x="3995936" y="3645024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 flipH="1">
            <a:off x="4211960" y="3501008"/>
            <a:ext cx="3600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 flipH="1">
            <a:off x="4427984" y="3356992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88" name="מחבר חץ ישר 87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90" name="מלבן מעוגל 89"/>
          <p:cNvSpPr/>
          <p:nvPr/>
        </p:nvSpPr>
        <p:spPr>
          <a:xfrm>
            <a:off x="179512" y="4941168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TextBox 90"/>
          <p:cNvSpPr txBox="1"/>
          <p:nvPr/>
        </p:nvSpPr>
        <p:spPr>
          <a:xfrm>
            <a:off x="467544" y="6381328"/>
            <a:ext cx="7992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FF0000"/>
                </a:solidFill>
              </a:rPr>
              <a:t>גבוהים</a:t>
            </a:r>
            <a:r>
              <a:rPr lang="he-IL" sz="1600" b="1" dirty="0" smtClean="0"/>
              <a:t> / שיעורי התמותה: </a:t>
            </a:r>
            <a:r>
              <a:rPr lang="he-IL" sz="1600" b="1" dirty="0" smtClean="0">
                <a:solidFill>
                  <a:srgbClr val="FF0000"/>
                </a:solidFill>
              </a:rPr>
              <a:t>בירידה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FF0000"/>
                </a:solidFill>
              </a:rPr>
              <a:t>נמוכה</a:t>
            </a:r>
            <a:r>
              <a:rPr lang="he-IL" sz="1600" b="1" dirty="0" smtClean="0"/>
              <a:t> / ריבוי טבעי: בעלייה</a:t>
            </a:r>
            <a:endParaRPr lang="he-IL" sz="1600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860032" y="5949280"/>
            <a:ext cx="31683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51" name="מלבן 50"/>
          <p:cNvSpPr/>
          <p:nvPr/>
        </p:nvSpPr>
        <p:spPr>
          <a:xfrm>
            <a:off x="4572000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4572000" y="566124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>
            <a:off x="4572000" y="5517232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4572000" y="5373216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>
            <a:off x="4572000" y="5229200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>
            <a:off x="4572000" y="5085184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56"/>
          <p:cNvSpPr/>
          <p:nvPr/>
        </p:nvSpPr>
        <p:spPr>
          <a:xfrm>
            <a:off x="4572000" y="4941168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4572000" y="4797152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4572000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>
            <a:off x="457200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/>
          <p:cNvSpPr/>
          <p:nvPr/>
        </p:nvSpPr>
        <p:spPr>
          <a:xfrm>
            <a:off x="457200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/>
          <p:cNvSpPr/>
          <p:nvPr/>
        </p:nvSpPr>
        <p:spPr>
          <a:xfrm>
            <a:off x="4572000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/>
          <p:cNvSpPr/>
          <p:nvPr/>
        </p:nvSpPr>
        <p:spPr>
          <a:xfrm>
            <a:off x="4572000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/>
          <p:cNvSpPr/>
          <p:nvPr/>
        </p:nvSpPr>
        <p:spPr>
          <a:xfrm>
            <a:off x="4572000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>
            <a:off x="457200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>
            <a:off x="4572000" y="3645024"/>
            <a:ext cx="180020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572000" y="3501008"/>
            <a:ext cx="12961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/>
          <p:cNvSpPr/>
          <p:nvPr/>
        </p:nvSpPr>
        <p:spPr>
          <a:xfrm>
            <a:off x="4572000" y="3356992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>
            <a:off x="4572000" y="3212976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 flipH="1">
            <a:off x="1547664" y="5805264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 flipH="1">
            <a:off x="1547664" y="5661248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 flipH="1">
            <a:off x="1547664" y="5517232"/>
            <a:ext cx="30243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 flipH="1">
            <a:off x="1547664" y="5373216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/>
          <p:cNvSpPr/>
          <p:nvPr/>
        </p:nvSpPr>
        <p:spPr>
          <a:xfrm flipH="1">
            <a:off x="1547664" y="5229200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/>
          <p:cNvSpPr/>
          <p:nvPr/>
        </p:nvSpPr>
        <p:spPr>
          <a:xfrm flipH="1">
            <a:off x="1547664" y="5085184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/>
          <p:cNvSpPr/>
          <p:nvPr/>
        </p:nvSpPr>
        <p:spPr>
          <a:xfrm flipH="1">
            <a:off x="1619672" y="4941168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/>
          <p:cNvSpPr/>
          <p:nvPr/>
        </p:nvSpPr>
        <p:spPr>
          <a:xfrm flipH="1">
            <a:off x="1619672" y="4797152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/>
          <p:cNvSpPr/>
          <p:nvPr/>
        </p:nvSpPr>
        <p:spPr>
          <a:xfrm flipH="1">
            <a:off x="1619672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/>
          <p:cNvSpPr/>
          <p:nvPr/>
        </p:nvSpPr>
        <p:spPr>
          <a:xfrm flipH="1">
            <a:off x="169168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מלבן 97"/>
          <p:cNvSpPr/>
          <p:nvPr/>
        </p:nvSpPr>
        <p:spPr>
          <a:xfrm flipH="1">
            <a:off x="169168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 flipH="1">
            <a:off x="1835696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 flipH="1">
            <a:off x="1979712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 flipH="1">
            <a:off x="2123728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 flipH="1">
            <a:off x="241176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 flipH="1">
            <a:off x="2771800" y="3645024"/>
            <a:ext cx="180020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 flipH="1">
            <a:off x="3275856" y="3501008"/>
            <a:ext cx="12961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 flipH="1">
            <a:off x="3563888" y="3356992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 flipH="1">
            <a:off x="3995936" y="3212976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108" name="מחבר חץ ישר 107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110" name="מלבן מעוגל 109"/>
          <p:cNvSpPr/>
          <p:nvPr/>
        </p:nvSpPr>
        <p:spPr>
          <a:xfrm>
            <a:off x="179512" y="4149080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TextBox 110"/>
          <p:cNvSpPr txBox="1"/>
          <p:nvPr/>
        </p:nvSpPr>
        <p:spPr>
          <a:xfrm>
            <a:off x="683568" y="6381328"/>
            <a:ext cx="7920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FF0000"/>
                </a:solidFill>
              </a:rPr>
              <a:t>גבוהים</a:t>
            </a:r>
            <a:r>
              <a:rPr lang="he-IL" sz="1600" b="1" dirty="0" smtClean="0"/>
              <a:t> / שיעורי התמותה: </a:t>
            </a:r>
            <a:r>
              <a:rPr lang="he-IL" sz="1600" b="1" dirty="0" smtClean="0">
                <a:solidFill>
                  <a:srgbClr val="FF0000"/>
                </a:solidFill>
              </a:rPr>
              <a:t>נמוכים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FF0000"/>
                </a:solidFill>
              </a:rPr>
              <a:t>בעלייה </a:t>
            </a:r>
            <a:r>
              <a:rPr lang="he-IL" sz="1600" b="1" dirty="0" smtClean="0"/>
              <a:t>/ ריבוי טבעי: בעלייה</a:t>
            </a:r>
            <a:endParaRPr lang="he-IL" sz="16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52" name="מלבן 51"/>
          <p:cNvSpPr/>
          <p:nvPr/>
        </p:nvSpPr>
        <p:spPr>
          <a:xfrm>
            <a:off x="4572000" y="5805264"/>
            <a:ext cx="244827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>
            <a:off x="4572000" y="5661248"/>
            <a:ext cx="259228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4572000" y="5517232"/>
            <a:ext cx="28083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>
            <a:off x="4572000" y="5373216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>
            <a:off x="4572000" y="5229200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56"/>
          <p:cNvSpPr/>
          <p:nvPr/>
        </p:nvSpPr>
        <p:spPr>
          <a:xfrm>
            <a:off x="4572000" y="5085184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4572000" y="4941168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4572000" y="4797152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>
            <a:off x="4572000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/>
          <p:cNvSpPr/>
          <p:nvPr/>
        </p:nvSpPr>
        <p:spPr>
          <a:xfrm>
            <a:off x="457200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/>
          <p:cNvSpPr/>
          <p:nvPr/>
        </p:nvSpPr>
        <p:spPr>
          <a:xfrm>
            <a:off x="457200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/>
          <p:cNvSpPr/>
          <p:nvPr/>
        </p:nvSpPr>
        <p:spPr>
          <a:xfrm>
            <a:off x="4572000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/>
          <p:cNvSpPr/>
          <p:nvPr/>
        </p:nvSpPr>
        <p:spPr>
          <a:xfrm>
            <a:off x="4572000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>
            <a:off x="4572000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>
            <a:off x="457200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>
            <a:off x="4572000" y="3645024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/>
          <p:cNvSpPr/>
          <p:nvPr/>
        </p:nvSpPr>
        <p:spPr>
          <a:xfrm>
            <a:off x="4572000" y="3501008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/>
          <p:cNvSpPr/>
          <p:nvPr/>
        </p:nvSpPr>
        <p:spPr>
          <a:xfrm>
            <a:off x="4572000" y="3356992"/>
            <a:ext cx="14401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/>
          <p:cNvSpPr/>
          <p:nvPr/>
        </p:nvSpPr>
        <p:spPr>
          <a:xfrm>
            <a:off x="4572000" y="321297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/>
          <p:cNvSpPr/>
          <p:nvPr/>
        </p:nvSpPr>
        <p:spPr>
          <a:xfrm>
            <a:off x="4572000" y="306896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/>
          <p:cNvSpPr/>
          <p:nvPr/>
        </p:nvSpPr>
        <p:spPr>
          <a:xfrm flipH="1">
            <a:off x="2123728" y="5805264"/>
            <a:ext cx="244827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/>
          <p:cNvSpPr/>
          <p:nvPr/>
        </p:nvSpPr>
        <p:spPr>
          <a:xfrm flipH="1">
            <a:off x="1979712" y="5661248"/>
            <a:ext cx="259228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/>
          <p:cNvSpPr/>
          <p:nvPr/>
        </p:nvSpPr>
        <p:spPr>
          <a:xfrm flipH="1">
            <a:off x="1763688" y="5517232"/>
            <a:ext cx="28083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/>
          <p:cNvSpPr/>
          <p:nvPr/>
        </p:nvSpPr>
        <p:spPr>
          <a:xfrm flipH="1">
            <a:off x="1547664" y="5373216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/>
          <p:cNvSpPr/>
          <p:nvPr/>
        </p:nvSpPr>
        <p:spPr>
          <a:xfrm flipH="1">
            <a:off x="1547664" y="5229200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 flipH="1">
            <a:off x="1547664" y="5085184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 flipH="1">
            <a:off x="1619672" y="4941168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 flipH="1">
            <a:off x="1619672" y="4797152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 flipH="1">
            <a:off x="1619672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 flipH="1">
            <a:off x="169168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 flipH="1">
            <a:off x="169168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 flipH="1">
            <a:off x="1835696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 flipH="1">
            <a:off x="1979712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 flipH="1">
            <a:off x="2123728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 flipH="1">
            <a:off x="241176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 flipH="1">
            <a:off x="2627784" y="3645024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 flipH="1">
            <a:off x="2915816" y="3501008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/>
          <p:cNvSpPr/>
          <p:nvPr/>
        </p:nvSpPr>
        <p:spPr>
          <a:xfrm flipH="1">
            <a:off x="3131840" y="3356992"/>
            <a:ext cx="14401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/>
          <p:cNvSpPr/>
          <p:nvPr/>
        </p:nvSpPr>
        <p:spPr>
          <a:xfrm flipH="1">
            <a:off x="3635896" y="321297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/>
          <p:cNvSpPr/>
          <p:nvPr/>
        </p:nvSpPr>
        <p:spPr>
          <a:xfrm flipH="1">
            <a:off x="4067944" y="306896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93" name="מחבר חץ ישר 92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95" name="מלבן מעוגל 94"/>
          <p:cNvSpPr/>
          <p:nvPr/>
        </p:nvSpPr>
        <p:spPr>
          <a:xfrm>
            <a:off x="179512" y="3212976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TextBox 95"/>
          <p:cNvSpPr txBox="1"/>
          <p:nvPr/>
        </p:nvSpPr>
        <p:spPr>
          <a:xfrm>
            <a:off x="683568" y="6381328"/>
            <a:ext cx="7920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FF0000"/>
                </a:solidFill>
              </a:rPr>
              <a:t>בירידה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FF0000"/>
                </a:solidFill>
              </a:rPr>
              <a:t>בירידה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בינונית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ריבוי טבעי: בירידה</a:t>
            </a:r>
            <a:endParaRPr lang="he-IL" sz="16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5" name="מלבן 14"/>
          <p:cNvSpPr/>
          <p:nvPr/>
        </p:nvSpPr>
        <p:spPr>
          <a:xfrm>
            <a:off x="4572000" y="5805264"/>
            <a:ext cx="136815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572000" y="5661248"/>
            <a:ext cx="180020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4572000" y="5517232"/>
            <a:ext cx="216024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4572000" y="537321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4572000" y="5229200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4572000" y="508518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4572000" y="4941168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4572000" y="4797152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4572000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457200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457200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4572000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4572000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572000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3645024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2000" y="3501008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2000" y="3356992"/>
            <a:ext cx="14401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321297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2000" y="306896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 flipH="1">
            <a:off x="3203848" y="5805264"/>
            <a:ext cx="136815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 flipH="1">
            <a:off x="2771800" y="5661248"/>
            <a:ext cx="180020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 flipH="1">
            <a:off x="2411760" y="5517232"/>
            <a:ext cx="216024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 flipH="1">
            <a:off x="2051720" y="5373216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 flipH="1">
            <a:off x="1835696" y="5229200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 flipH="1">
            <a:off x="1691680" y="508518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 flipH="1">
            <a:off x="1547664" y="4941168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 flipH="1">
            <a:off x="1547664" y="4797152"/>
            <a:ext cx="30243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 flipH="1">
            <a:off x="1619672" y="4653136"/>
            <a:ext cx="29523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 flipH="1">
            <a:off x="1691680" y="4509120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 flipH="1">
            <a:off x="1691680" y="4365104"/>
            <a:ext cx="28803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 flipH="1">
            <a:off x="1835696" y="4221088"/>
            <a:ext cx="273630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 flipH="1">
            <a:off x="1979712" y="4077072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 flipH="1">
            <a:off x="2123728" y="3933056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/>
          <p:cNvSpPr/>
          <p:nvPr/>
        </p:nvSpPr>
        <p:spPr>
          <a:xfrm flipH="1">
            <a:off x="2411760" y="378904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 flipH="1">
            <a:off x="2627784" y="3645024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 flipH="1">
            <a:off x="2915816" y="3501008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 flipH="1">
            <a:off x="3131840" y="3356992"/>
            <a:ext cx="14401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 flipH="1">
            <a:off x="3635896" y="3212976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 flipH="1">
            <a:off x="4067944" y="306896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56" name="מחבר חץ ישר 55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58" name="מלבן מעוגל 57"/>
          <p:cNvSpPr/>
          <p:nvPr/>
        </p:nvSpPr>
        <p:spPr>
          <a:xfrm>
            <a:off x="179512" y="2780928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TextBox 58"/>
          <p:cNvSpPr txBox="1"/>
          <p:nvPr/>
        </p:nvSpPr>
        <p:spPr>
          <a:xfrm>
            <a:off x="539552" y="6381328"/>
            <a:ext cx="7992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FF0000"/>
                </a:solidFill>
              </a:rPr>
              <a:t>בירידה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בינונית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ריבוי טבעי: בירידה</a:t>
            </a:r>
            <a:endParaRPr lang="he-IL" sz="16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5" name="מלבן 14"/>
          <p:cNvSpPr/>
          <p:nvPr/>
        </p:nvSpPr>
        <p:spPr>
          <a:xfrm>
            <a:off x="2771800" y="5373216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555776" y="522920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2339752" y="5085184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2123728" y="4941168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2051720" y="479715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979712" y="4653136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4572000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4572000" y="5661248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4572000" y="5517232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3563888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3347864" y="5661248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3059832" y="5517232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4572000" y="5373216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572000" y="522920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5085184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4941168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2000" y="4797152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2000" y="4653136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4509120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2000" y="4365104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4572000" y="4221088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4572000" y="407707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4572000" y="3933056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3789040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2000" y="3645024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4572000" y="3501008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4572000" y="3356992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2000" y="3212976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306896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1907704" y="4509120"/>
            <a:ext cx="266429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1979712" y="4365104"/>
            <a:ext cx="259228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2051720" y="4221088"/>
            <a:ext cx="252028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2123728" y="407707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>
            <a:off x="2195736" y="3933056"/>
            <a:ext cx="237626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/>
          <p:cNvSpPr/>
          <p:nvPr/>
        </p:nvSpPr>
        <p:spPr>
          <a:xfrm>
            <a:off x="2411760" y="3645024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>
            <a:off x="2267744" y="3789040"/>
            <a:ext cx="23042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>
            <a:off x="2555776" y="3501008"/>
            <a:ext cx="20162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3059832" y="3356992"/>
            <a:ext cx="151216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>
            <a:off x="3707904" y="3212976"/>
            <a:ext cx="86409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3995936" y="3068960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56" name="מחבר חץ ישר 55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58" name="מלבן מעוגל 57"/>
          <p:cNvSpPr/>
          <p:nvPr/>
        </p:nvSpPr>
        <p:spPr>
          <a:xfrm>
            <a:off x="179512" y="2276872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TextBox 58"/>
          <p:cNvSpPr txBox="1"/>
          <p:nvPr/>
        </p:nvSpPr>
        <p:spPr>
          <a:xfrm>
            <a:off x="683568" y="6381328"/>
            <a:ext cx="7848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גבוהה </a:t>
            </a:r>
            <a:r>
              <a:rPr lang="he-IL" sz="1600" b="1" dirty="0" smtClean="0"/>
              <a:t>/ ריבוי טבעי: נמוך</a:t>
            </a:r>
            <a:endParaRPr lang="he-IL" sz="16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לבן 20"/>
          <p:cNvSpPr/>
          <p:nvPr/>
        </p:nvSpPr>
        <p:spPr>
          <a:xfrm>
            <a:off x="4572000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4572000" y="5661248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4572000" y="5517232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4572000" y="5373216"/>
            <a:ext cx="158417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572000" y="5229200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5085184"/>
            <a:ext cx="172819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4941168"/>
            <a:ext cx="194421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2000" y="4797152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2000" y="4653136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450912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2000" y="436510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4572000" y="4221088"/>
            <a:ext cx="194421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4572000" y="4077072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4572000" y="3933056"/>
            <a:ext cx="18722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3789040"/>
            <a:ext cx="19442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1999" y="3645024"/>
            <a:ext cx="186644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4571999" y="3501008"/>
            <a:ext cx="163314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4571999" y="3356992"/>
            <a:ext cx="132206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1999" y="3212976"/>
            <a:ext cx="108876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3068960"/>
            <a:ext cx="69991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55" name="מלבן 54"/>
          <p:cNvSpPr/>
          <p:nvPr/>
        </p:nvSpPr>
        <p:spPr>
          <a:xfrm>
            <a:off x="4572000" y="2924944"/>
            <a:ext cx="23330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/>
          <p:cNvSpPr/>
          <p:nvPr/>
        </p:nvSpPr>
        <p:spPr>
          <a:xfrm flipH="1">
            <a:off x="3563888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/>
          <p:cNvSpPr/>
          <p:nvPr/>
        </p:nvSpPr>
        <p:spPr>
          <a:xfrm flipH="1">
            <a:off x="3347864" y="5661248"/>
            <a:ext cx="122413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/>
          <p:cNvSpPr/>
          <p:nvPr/>
        </p:nvSpPr>
        <p:spPr>
          <a:xfrm flipH="1">
            <a:off x="3059832" y="5517232"/>
            <a:ext cx="151216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/>
          <p:cNvSpPr/>
          <p:nvPr/>
        </p:nvSpPr>
        <p:spPr>
          <a:xfrm flipH="1">
            <a:off x="2987824" y="5373216"/>
            <a:ext cx="158417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/>
          <p:cNvSpPr/>
          <p:nvPr/>
        </p:nvSpPr>
        <p:spPr>
          <a:xfrm flipH="1">
            <a:off x="2915816" y="5229200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/>
          <p:cNvSpPr/>
          <p:nvPr/>
        </p:nvSpPr>
        <p:spPr>
          <a:xfrm flipH="1">
            <a:off x="2843808" y="5085184"/>
            <a:ext cx="172819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/>
          <p:cNvSpPr/>
          <p:nvPr/>
        </p:nvSpPr>
        <p:spPr>
          <a:xfrm flipH="1">
            <a:off x="2627784" y="4941168"/>
            <a:ext cx="194421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/>
          <p:cNvSpPr/>
          <p:nvPr/>
        </p:nvSpPr>
        <p:spPr>
          <a:xfrm flipH="1">
            <a:off x="2555776" y="4797152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/>
          <p:cNvSpPr/>
          <p:nvPr/>
        </p:nvSpPr>
        <p:spPr>
          <a:xfrm flipH="1">
            <a:off x="2483768" y="4653136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/>
          <p:cNvSpPr/>
          <p:nvPr/>
        </p:nvSpPr>
        <p:spPr>
          <a:xfrm flipH="1">
            <a:off x="2555776" y="4509120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/>
          <p:cNvSpPr/>
          <p:nvPr/>
        </p:nvSpPr>
        <p:spPr>
          <a:xfrm flipH="1">
            <a:off x="2555776" y="4365104"/>
            <a:ext cx="201622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/>
          <p:cNvSpPr/>
          <p:nvPr/>
        </p:nvSpPr>
        <p:spPr>
          <a:xfrm flipH="1">
            <a:off x="2627784" y="4221088"/>
            <a:ext cx="194421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מלבן 97"/>
          <p:cNvSpPr/>
          <p:nvPr/>
        </p:nvSpPr>
        <p:spPr>
          <a:xfrm flipH="1" flipV="1">
            <a:off x="2771800" y="4077072"/>
            <a:ext cx="1800201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98"/>
          <p:cNvSpPr/>
          <p:nvPr/>
        </p:nvSpPr>
        <p:spPr>
          <a:xfrm flipH="1" flipV="1">
            <a:off x="2771800" y="3933056"/>
            <a:ext cx="1800201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99"/>
          <p:cNvSpPr/>
          <p:nvPr/>
        </p:nvSpPr>
        <p:spPr>
          <a:xfrm flipH="1" flipV="1">
            <a:off x="2702561" y="3789040"/>
            <a:ext cx="18694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100"/>
          <p:cNvSpPr/>
          <p:nvPr/>
        </p:nvSpPr>
        <p:spPr>
          <a:xfrm flipH="1" flipV="1">
            <a:off x="2777339" y="3645024"/>
            <a:ext cx="179466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101"/>
          <p:cNvSpPr/>
          <p:nvPr/>
        </p:nvSpPr>
        <p:spPr>
          <a:xfrm flipH="1" flipV="1">
            <a:off x="3001671" y="3501008"/>
            <a:ext cx="157032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102"/>
          <p:cNvSpPr/>
          <p:nvPr/>
        </p:nvSpPr>
        <p:spPr>
          <a:xfrm flipH="1" flipV="1">
            <a:off x="3300781" y="3356992"/>
            <a:ext cx="127121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103"/>
          <p:cNvSpPr/>
          <p:nvPr/>
        </p:nvSpPr>
        <p:spPr>
          <a:xfrm flipH="1" flipV="1">
            <a:off x="3525115" y="3212976"/>
            <a:ext cx="104688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104"/>
          <p:cNvSpPr/>
          <p:nvPr/>
        </p:nvSpPr>
        <p:spPr>
          <a:xfrm flipH="1" flipV="1">
            <a:off x="3899003" y="3068960"/>
            <a:ext cx="67299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105"/>
          <p:cNvSpPr/>
          <p:nvPr/>
        </p:nvSpPr>
        <p:spPr>
          <a:xfrm flipH="1" flipV="1">
            <a:off x="4347668" y="2924944"/>
            <a:ext cx="224333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TextBox 106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108" name="מחבר חץ ישר 107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110" name="מלבן מעוגל 109"/>
          <p:cNvSpPr/>
          <p:nvPr/>
        </p:nvSpPr>
        <p:spPr>
          <a:xfrm>
            <a:off x="179512" y="2276872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83568" y="6381328"/>
            <a:ext cx="7848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גבוהה </a:t>
            </a:r>
            <a:r>
              <a:rPr lang="he-IL" sz="1600" b="1" dirty="0" smtClean="0"/>
              <a:t>/ ריבוי טבעי: נמוך</a:t>
            </a:r>
            <a:endParaRPr lang="he-IL" sz="16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מלבן 49"/>
          <p:cNvSpPr/>
          <p:nvPr/>
        </p:nvSpPr>
        <p:spPr>
          <a:xfrm flipH="1">
            <a:off x="3419871" y="5805264"/>
            <a:ext cx="115212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 flipH="1">
            <a:off x="3337577" y="5661248"/>
            <a:ext cx="1234423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 flipH="1">
            <a:off x="3337577" y="5517232"/>
            <a:ext cx="1234423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 flipH="1">
            <a:off x="3255283" y="5373216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 flipH="1">
            <a:off x="3337577" y="5229200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 flipH="1">
            <a:off x="3255283" y="5085184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 flipH="1">
            <a:off x="3255283" y="4941168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56"/>
          <p:cNvSpPr/>
          <p:nvPr/>
        </p:nvSpPr>
        <p:spPr>
          <a:xfrm flipH="1">
            <a:off x="3337577" y="4797152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 flipH="1">
            <a:off x="3337577" y="4653136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 flipH="1">
            <a:off x="3255283" y="4509120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/>
          <p:cNvSpPr/>
          <p:nvPr/>
        </p:nvSpPr>
        <p:spPr>
          <a:xfrm flipH="1">
            <a:off x="3203848" y="4365104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/>
          <p:cNvSpPr/>
          <p:nvPr/>
        </p:nvSpPr>
        <p:spPr>
          <a:xfrm flipH="1">
            <a:off x="3131839" y="4221088"/>
            <a:ext cx="1440161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/>
          <p:cNvSpPr/>
          <p:nvPr/>
        </p:nvSpPr>
        <p:spPr>
          <a:xfrm flipH="1">
            <a:off x="3059832" y="4077072"/>
            <a:ext cx="151216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/>
          <p:cNvSpPr/>
          <p:nvPr/>
        </p:nvSpPr>
        <p:spPr>
          <a:xfrm flipH="1">
            <a:off x="2915816" y="3933056"/>
            <a:ext cx="1656184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/>
          <p:cNvSpPr/>
          <p:nvPr/>
        </p:nvSpPr>
        <p:spPr>
          <a:xfrm flipH="1">
            <a:off x="2429760" y="3789040"/>
            <a:ext cx="214224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/>
          <p:cNvSpPr/>
          <p:nvPr/>
        </p:nvSpPr>
        <p:spPr>
          <a:xfrm flipH="1">
            <a:off x="2506269" y="3645024"/>
            <a:ext cx="206573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/>
          <p:cNvSpPr/>
          <p:nvPr/>
        </p:nvSpPr>
        <p:spPr>
          <a:xfrm flipH="1">
            <a:off x="2659286" y="3501008"/>
            <a:ext cx="191271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/>
          <p:cNvSpPr/>
          <p:nvPr/>
        </p:nvSpPr>
        <p:spPr>
          <a:xfrm flipH="1">
            <a:off x="2812303" y="3356992"/>
            <a:ext cx="175969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/>
          <p:cNvSpPr/>
          <p:nvPr/>
        </p:nvSpPr>
        <p:spPr>
          <a:xfrm flipH="1">
            <a:off x="3041828" y="3212976"/>
            <a:ext cx="1530173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/>
          <p:cNvSpPr/>
          <p:nvPr/>
        </p:nvSpPr>
        <p:spPr>
          <a:xfrm flipH="1">
            <a:off x="3653899" y="3068960"/>
            <a:ext cx="91810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/>
          <p:cNvSpPr/>
          <p:nvPr/>
        </p:nvSpPr>
        <p:spPr>
          <a:xfrm flipH="1">
            <a:off x="4341991" y="2924944"/>
            <a:ext cx="2377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4572000" y="5805264"/>
            <a:ext cx="1152128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>
            <a:off x="4572000" y="5661248"/>
            <a:ext cx="1234423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>
            <a:off x="4572000" y="5517232"/>
            <a:ext cx="1234423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72000" y="5373216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4572000" y="5229200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4572000" y="5085184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4572000" y="4941168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72000" y="4797152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4572000" y="4653136"/>
            <a:ext cx="123442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4572000" y="4509120"/>
            <a:ext cx="131671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>
            <a:off x="4572000" y="4365104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4571999" y="4221088"/>
            <a:ext cx="1440161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>
            <a:off x="4572000" y="4077072"/>
            <a:ext cx="151216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/>
          <p:cNvSpPr/>
          <p:nvPr/>
        </p:nvSpPr>
        <p:spPr>
          <a:xfrm>
            <a:off x="4572000" y="3933056"/>
            <a:ext cx="1614431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3789040"/>
            <a:ext cx="20882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3645024"/>
            <a:ext cx="201365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1999" y="3501008"/>
            <a:ext cx="1864493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1999" y="3356992"/>
            <a:ext cx="1715333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2000" y="3212976"/>
            <a:ext cx="149159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1999" y="3068960"/>
            <a:ext cx="89495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4571999" y="2924944"/>
            <a:ext cx="22373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72" name="מחבר חץ ישר 71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74" name="מלבן מעוגל 73"/>
          <p:cNvSpPr/>
          <p:nvPr/>
        </p:nvSpPr>
        <p:spPr>
          <a:xfrm>
            <a:off x="179512" y="2276872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TextBox 75"/>
          <p:cNvSpPr txBox="1"/>
          <p:nvPr/>
        </p:nvSpPr>
        <p:spPr>
          <a:xfrm>
            <a:off x="683568" y="6381328"/>
            <a:ext cx="7848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גבוהה </a:t>
            </a:r>
            <a:r>
              <a:rPr lang="he-IL" sz="1600" b="1" dirty="0" smtClean="0"/>
              <a:t>/ ריבוי טבעי: נמוך</a:t>
            </a:r>
            <a:endParaRPr lang="he-IL" sz="1600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/>
          <p:nvPr/>
        </p:nvSpPr>
        <p:spPr>
          <a:xfrm>
            <a:off x="4572000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572000" y="5661248"/>
            <a:ext cx="10801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4572000" y="5517232"/>
            <a:ext cx="10801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4572000" y="5373216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4572000" y="5229200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4572000" y="5085184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4572000" y="4941168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4572000" y="4797152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4572000" y="4653136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4572000" y="4509120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4572000" y="4365104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4572000" y="4221088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4572000" y="4077072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572000" y="3933056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3789040"/>
            <a:ext cx="10801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3645024"/>
            <a:ext cx="10801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1999" y="3501008"/>
            <a:ext cx="99703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1999" y="3356992"/>
            <a:ext cx="83086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1999" y="3212976"/>
            <a:ext cx="66469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2000" y="3068960"/>
            <a:ext cx="3323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4558725" y="2924944"/>
            <a:ext cx="963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36" name="מלבן 35"/>
          <p:cNvSpPr/>
          <p:nvPr/>
        </p:nvSpPr>
        <p:spPr>
          <a:xfrm flipH="1">
            <a:off x="3635896" y="5805264"/>
            <a:ext cx="9361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 flipH="1">
            <a:off x="3569031" y="5661248"/>
            <a:ext cx="1002969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 flipH="1">
            <a:off x="3569031" y="5517232"/>
            <a:ext cx="1002969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 flipH="1">
            <a:off x="3502167" y="5373216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 flipH="1">
            <a:off x="3569031" y="5229200"/>
            <a:ext cx="1002969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 flipH="1">
            <a:off x="3502167" y="5085184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 flipH="1">
            <a:off x="3502167" y="4941168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 flipH="1">
            <a:off x="3569031" y="4797152"/>
            <a:ext cx="1002969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 flipH="1">
            <a:off x="3569031" y="4653136"/>
            <a:ext cx="1002969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 flipH="1">
            <a:off x="3502167" y="4509120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 flipH="1">
            <a:off x="3502167" y="4365104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 flipH="1">
            <a:off x="3502167" y="4221088"/>
            <a:ext cx="1069833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 flipH="1">
            <a:off x="3569031" y="4077072"/>
            <a:ext cx="1002969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/>
          <p:cNvSpPr/>
          <p:nvPr/>
        </p:nvSpPr>
        <p:spPr>
          <a:xfrm flipH="1">
            <a:off x="3569031" y="3933056"/>
            <a:ext cx="1002969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 flipH="1">
            <a:off x="3563888" y="3789040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 flipH="1">
            <a:off x="3563888" y="3645024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 flipH="1">
            <a:off x="3641434" y="3501008"/>
            <a:ext cx="93056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 flipH="1">
            <a:off x="3796529" y="3356992"/>
            <a:ext cx="77547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 flipH="1">
            <a:off x="3951622" y="3212976"/>
            <a:ext cx="62037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 flipH="1">
            <a:off x="4261812" y="3068960"/>
            <a:ext cx="3101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 flipH="1">
            <a:off x="4492806" y="2924944"/>
            <a:ext cx="8947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נזכור שפירמידת גילים הינה למעשה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תרשים דינאמי המשתנה </a:t>
            </a:r>
            <a:r>
              <a:rPr lang="he-IL" sz="2800" b="1" dirty="0" smtClean="0">
                <a:solidFill>
                  <a:srgbClr val="FF0000"/>
                </a:solidFill>
              </a:rPr>
              <a:t>לאורך זמן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ובהתאם </a:t>
            </a:r>
            <a:r>
              <a:rPr lang="he-IL" sz="2800" b="1" dirty="0" smtClean="0">
                <a:solidFill>
                  <a:srgbClr val="FF0000"/>
                </a:solidFill>
              </a:rPr>
              <a:t>לרמת הפיתוח </a:t>
            </a:r>
            <a:r>
              <a:rPr lang="he-IL" sz="2800" b="1" dirty="0" smtClean="0"/>
              <a:t>של המדינה</a:t>
            </a:r>
            <a:endParaRPr lang="he-IL" sz="2800" dirty="0">
              <a:solidFill>
                <a:srgbClr val="00B050"/>
              </a:solidFill>
            </a:endParaRPr>
          </a:p>
        </p:txBody>
      </p:sp>
      <p:cxnSp>
        <p:nvCxnSpPr>
          <p:cNvPr id="58" name="מחבר חץ ישר 57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60" name="מלבן מעוגל 59"/>
          <p:cNvSpPr/>
          <p:nvPr/>
        </p:nvSpPr>
        <p:spPr>
          <a:xfrm>
            <a:off x="179512" y="2276872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TextBox 61"/>
          <p:cNvSpPr txBox="1"/>
          <p:nvPr/>
        </p:nvSpPr>
        <p:spPr>
          <a:xfrm>
            <a:off x="683568" y="6381328"/>
            <a:ext cx="7848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גבוהה </a:t>
            </a:r>
            <a:r>
              <a:rPr lang="he-IL" sz="1600" b="1" dirty="0" smtClean="0"/>
              <a:t>/ ריבוי טבעי: "0%"</a:t>
            </a:r>
            <a:endParaRPr lang="he-IL" sz="16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132856"/>
            <a:ext cx="49685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 smtClean="0"/>
              <a:t>יש גם פירמידות גילים יוצאות דופן...</a:t>
            </a:r>
            <a:endParaRPr lang="he-IL" sz="4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מלבן 56"/>
          <p:cNvSpPr/>
          <p:nvPr/>
        </p:nvSpPr>
        <p:spPr>
          <a:xfrm flipH="1">
            <a:off x="4492806" y="2924944"/>
            <a:ext cx="8947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572000" y="5805264"/>
            <a:ext cx="1008112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4572000" y="5661248"/>
            <a:ext cx="10801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4572000" y="5517232"/>
            <a:ext cx="1080120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4572000" y="5373216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4572000" y="5229200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4572000" y="5085184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4572000" y="4941168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4572000" y="4797152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4572000" y="4653136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24"/>
          <p:cNvSpPr/>
          <p:nvPr/>
        </p:nvSpPr>
        <p:spPr>
          <a:xfrm>
            <a:off x="4572000" y="4509120"/>
            <a:ext cx="122413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4572000" y="4365104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>
            <a:off x="4572000" y="4221088"/>
            <a:ext cx="115212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27"/>
          <p:cNvSpPr/>
          <p:nvPr/>
        </p:nvSpPr>
        <p:spPr>
          <a:xfrm>
            <a:off x="4572000" y="4077072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28"/>
          <p:cNvSpPr/>
          <p:nvPr/>
        </p:nvSpPr>
        <p:spPr>
          <a:xfrm>
            <a:off x="4572000" y="3933056"/>
            <a:ext cx="108012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4572000" y="3789040"/>
            <a:ext cx="10801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4572000" y="3645024"/>
            <a:ext cx="10801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4571999" y="3501008"/>
            <a:ext cx="99703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32"/>
          <p:cNvSpPr/>
          <p:nvPr/>
        </p:nvSpPr>
        <p:spPr>
          <a:xfrm>
            <a:off x="4571999" y="3356992"/>
            <a:ext cx="83086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33"/>
          <p:cNvSpPr/>
          <p:nvPr/>
        </p:nvSpPr>
        <p:spPr>
          <a:xfrm>
            <a:off x="4571999" y="3212976"/>
            <a:ext cx="66469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4572000" y="3068960"/>
            <a:ext cx="33234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/>
          <p:cNvSpPr/>
          <p:nvPr/>
        </p:nvSpPr>
        <p:spPr>
          <a:xfrm>
            <a:off x="4558725" y="2924944"/>
            <a:ext cx="963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36"/>
          <p:cNvSpPr/>
          <p:nvPr/>
        </p:nvSpPr>
        <p:spPr>
          <a:xfrm flipH="1">
            <a:off x="3635896" y="5805264"/>
            <a:ext cx="93610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/>
          <p:cNvSpPr/>
          <p:nvPr/>
        </p:nvSpPr>
        <p:spPr>
          <a:xfrm flipH="1">
            <a:off x="3569031" y="5661248"/>
            <a:ext cx="1002969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 flipH="1">
            <a:off x="3569031" y="5517232"/>
            <a:ext cx="1002969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 flipH="1">
            <a:off x="3059832" y="5373216"/>
            <a:ext cx="151216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 flipH="1">
            <a:off x="2627784" y="5229200"/>
            <a:ext cx="194421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 flipH="1">
            <a:off x="2339752" y="5085184"/>
            <a:ext cx="223224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 flipH="1">
            <a:off x="2123728" y="4941168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 flipH="1">
            <a:off x="2123728" y="4797152"/>
            <a:ext cx="244827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 flipH="1">
            <a:off x="2267744" y="4653136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45"/>
          <p:cNvSpPr/>
          <p:nvPr/>
        </p:nvSpPr>
        <p:spPr>
          <a:xfrm flipH="1">
            <a:off x="2267744" y="4509120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 flipH="1">
            <a:off x="2267744" y="4365104"/>
            <a:ext cx="2304256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 flipH="1">
            <a:off x="2411760" y="4221088"/>
            <a:ext cx="216024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/>
          <p:cNvSpPr/>
          <p:nvPr/>
        </p:nvSpPr>
        <p:spPr>
          <a:xfrm flipH="1">
            <a:off x="2483768" y="4077072"/>
            <a:ext cx="208823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49"/>
          <p:cNvSpPr/>
          <p:nvPr/>
        </p:nvSpPr>
        <p:spPr>
          <a:xfrm flipH="1">
            <a:off x="2771800" y="3933056"/>
            <a:ext cx="1800200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/>
          <p:cNvSpPr/>
          <p:nvPr/>
        </p:nvSpPr>
        <p:spPr>
          <a:xfrm flipH="1">
            <a:off x="3131840" y="3789040"/>
            <a:ext cx="144016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 flipH="1">
            <a:off x="3563888" y="3645024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52"/>
          <p:cNvSpPr/>
          <p:nvPr/>
        </p:nvSpPr>
        <p:spPr>
          <a:xfrm flipH="1">
            <a:off x="3641434" y="3501008"/>
            <a:ext cx="93056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 flipH="1">
            <a:off x="3796529" y="3356992"/>
            <a:ext cx="77547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 flipH="1">
            <a:off x="3951622" y="3212976"/>
            <a:ext cx="620377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 flipH="1">
            <a:off x="4261812" y="3068960"/>
            <a:ext cx="3101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93" name="מחבר חץ ישר 192"/>
          <p:cNvCxnSpPr/>
          <p:nvPr/>
        </p:nvCxnSpPr>
        <p:spPr>
          <a:xfrm flipV="1">
            <a:off x="4572000" y="2636912"/>
            <a:ext cx="0" cy="33123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חץ ישר 194"/>
          <p:cNvCxnSpPr/>
          <p:nvPr/>
        </p:nvCxnSpPr>
        <p:spPr>
          <a:xfrm flipH="1">
            <a:off x="1115616" y="5949280"/>
            <a:ext cx="35283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30830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נשים</a:t>
            </a:r>
            <a:endParaRPr lang="he-IL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187624" y="2636912"/>
            <a:ext cx="6480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גברים</a:t>
            </a:r>
            <a:endParaRPr lang="he-IL" sz="1400" b="1" dirty="0"/>
          </a:p>
        </p:txBody>
      </p:sp>
      <p:cxnSp>
        <p:nvCxnSpPr>
          <p:cNvPr id="200" name="מחבר חץ ישר 199"/>
          <p:cNvCxnSpPr/>
          <p:nvPr/>
        </p:nvCxnSpPr>
        <p:spPr>
          <a:xfrm>
            <a:off x="4427984" y="5949280"/>
            <a:ext cx="3600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מחבר ישר 220"/>
          <p:cNvCxnSpPr/>
          <p:nvPr/>
        </p:nvCxnSpPr>
        <p:spPr>
          <a:xfrm>
            <a:off x="4572000" y="5517232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מחבר ישר 236"/>
          <p:cNvCxnSpPr/>
          <p:nvPr/>
        </p:nvCxnSpPr>
        <p:spPr>
          <a:xfrm>
            <a:off x="1187624" y="3933056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מחבר ישר 237"/>
          <p:cNvCxnSpPr/>
          <p:nvPr/>
        </p:nvCxnSpPr>
        <p:spPr>
          <a:xfrm>
            <a:off x="4572000" y="3933056"/>
            <a:ext cx="34203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מחבר ישר 238"/>
          <p:cNvCxnSpPr/>
          <p:nvPr/>
        </p:nvCxnSpPr>
        <p:spPr>
          <a:xfrm>
            <a:off x="1187624" y="5517232"/>
            <a:ext cx="3384376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7884368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242" name="TextBox 241"/>
          <p:cNvSpPr txBox="1"/>
          <p:nvPr/>
        </p:nvSpPr>
        <p:spPr>
          <a:xfrm>
            <a:off x="899592" y="3789040"/>
            <a:ext cx="360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65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he-IL" sz="1000" dirty="0" smtClean="0"/>
          </a:p>
          <a:p>
            <a:r>
              <a:rPr lang="he-IL" sz="1000" dirty="0" smtClean="0"/>
              <a:t>15</a:t>
            </a:r>
            <a:endParaRPr lang="he-IL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980728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פירמידת "בטן"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ניתן לראות כי מספר הגברים בקבוצה העובדת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גדול הרבה יותר ממספר הנשים באותה הקבוצה</a:t>
            </a:r>
            <a:endParaRPr lang="he-IL" sz="2800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5536" y="6381328"/>
            <a:ext cx="80648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שיעורי הילודה: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שיעורי התמותה: </a:t>
            </a:r>
            <a:r>
              <a:rPr lang="he-IL" sz="1600" b="1" dirty="0" smtClean="0">
                <a:solidFill>
                  <a:srgbClr val="00B050"/>
                </a:solidFill>
              </a:rPr>
              <a:t>נמוכים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תוחלת החיים: </a:t>
            </a:r>
            <a:r>
              <a:rPr lang="he-IL" sz="1600" b="1" dirty="0" smtClean="0">
                <a:solidFill>
                  <a:srgbClr val="00B050"/>
                </a:solidFill>
              </a:rPr>
              <a:t>גבוהה</a:t>
            </a:r>
            <a:r>
              <a:rPr lang="he-IL" sz="1600" b="1" dirty="0" smtClean="0">
                <a:solidFill>
                  <a:srgbClr val="FF0000"/>
                </a:solidFill>
              </a:rPr>
              <a:t> </a:t>
            </a:r>
            <a:r>
              <a:rPr lang="he-IL" sz="1600" b="1" dirty="0" smtClean="0"/>
              <a:t>/ ריבוי טבעי: נמוך</a:t>
            </a:r>
            <a:endParaRPr lang="he-IL" sz="1600" b="1" dirty="0"/>
          </a:p>
        </p:txBody>
      </p:sp>
      <p:cxnSp>
        <p:nvCxnSpPr>
          <p:cNvPr id="59" name="מחבר חץ ישר 58"/>
          <p:cNvCxnSpPr/>
          <p:nvPr/>
        </p:nvCxnSpPr>
        <p:spPr>
          <a:xfrm flipV="1">
            <a:off x="467544" y="1916832"/>
            <a:ext cx="0" cy="36004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973177"/>
            <a:ext cx="97160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ציר רמת הפיתוח</a:t>
            </a:r>
          </a:p>
          <a:p>
            <a:pPr algn="ctr"/>
            <a:r>
              <a:rPr lang="he-IL" sz="1200" b="1" dirty="0" smtClean="0">
                <a:solidFill>
                  <a:srgbClr val="00B050"/>
                </a:solidFill>
              </a:rPr>
              <a:t>מדינה</a:t>
            </a: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he-IL" sz="1200" b="1" dirty="0" smtClean="0">
                <a:solidFill>
                  <a:srgbClr val="00B050"/>
                </a:solidFill>
              </a:rPr>
              <a:t>מפותחת</a:t>
            </a: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endParaRPr lang="he-IL" sz="1200" b="1" dirty="0">
              <a:solidFill>
                <a:srgbClr val="00B050"/>
              </a:solidFill>
            </a:endParaRPr>
          </a:p>
          <a:p>
            <a:pPr algn="ctr"/>
            <a:endParaRPr lang="he-IL" sz="1200" b="1" dirty="0" smtClean="0">
              <a:solidFill>
                <a:srgbClr val="00B050"/>
              </a:solidFill>
            </a:endParaRPr>
          </a:p>
          <a:p>
            <a:pPr algn="ctr"/>
            <a:r>
              <a:rPr lang="he-IL" sz="1200" b="1" dirty="0" smtClean="0">
                <a:solidFill>
                  <a:srgbClr val="FF0000"/>
                </a:solidFill>
              </a:rPr>
              <a:t>מדינה מתפתחת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61" name="מלבן מעוגל 60"/>
          <p:cNvSpPr/>
          <p:nvPr/>
        </p:nvSpPr>
        <p:spPr>
          <a:xfrm>
            <a:off x="179512" y="2276872"/>
            <a:ext cx="576064" cy="14401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2340749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שיעורי תמותה: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מספר הנפטרים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 (בשנה)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דמוגרפיה: מדע החוקר את הרכב האוכלוסייה ומאפייניה.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1259632" y="3511168"/>
            <a:ext cx="71287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00B050"/>
                </a:solidFill>
              </a:rPr>
              <a:t>מפותחת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00B050"/>
                </a:solidFill>
              </a:rPr>
              <a:t>שיעורי התמותה </a:t>
            </a:r>
            <a:r>
              <a:rPr lang="he-IL" sz="2300" b="1" dirty="0" smtClean="0"/>
              <a:t>יהיו </a:t>
            </a:r>
            <a:r>
              <a:rPr lang="he-IL" sz="2300" b="1" u="sng" dirty="0" smtClean="0">
                <a:solidFill>
                  <a:srgbClr val="00B050"/>
                </a:solidFill>
              </a:rPr>
              <a:t>נמוכים</a:t>
            </a:r>
            <a:endParaRPr lang="he-IL" sz="2300" dirty="0"/>
          </a:p>
        </p:txBody>
      </p:sp>
      <p:sp>
        <p:nvSpPr>
          <p:cNvPr id="10" name="מלבן 9"/>
          <p:cNvSpPr/>
          <p:nvPr/>
        </p:nvSpPr>
        <p:spPr>
          <a:xfrm>
            <a:off x="1584176" y="4149080"/>
            <a:ext cx="68042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- </a:t>
            </a:r>
            <a:r>
              <a:rPr lang="he-IL" sz="2300" dirty="0" smtClean="0"/>
              <a:t>שירותי הבריאות טובים,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תנאי התברואה </a:t>
            </a:r>
            <a:r>
              <a:rPr lang="he-IL" sz="2300" dirty="0" err="1" smtClean="0"/>
              <a:t>וההגיינה</a:t>
            </a:r>
            <a:r>
              <a:rPr lang="he-IL" sz="2300" dirty="0" smtClean="0"/>
              <a:t> גבוהים וטובים,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רמת החיים גבוהה, </a:t>
            </a:r>
            <a:endParaRPr lang="he-IL" sz="23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980728"/>
            <a:ext cx="7200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הקשר בין מודל התמורה (המעבר) הדמוגרפי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/>
              <a:t>ו</a:t>
            </a:r>
            <a:r>
              <a:rPr lang="he-IL" sz="2800" b="1" dirty="0" smtClean="0"/>
              <a:t>בין הדגמים העיקריים של פירמידת הגילים</a:t>
            </a:r>
            <a:endParaRPr lang="he-IL" sz="2800" u="sng" dirty="0">
              <a:solidFill>
                <a:srgbClr val="00B050"/>
              </a:solidFill>
            </a:endParaRPr>
          </a:p>
        </p:txBody>
      </p:sp>
      <p:pic>
        <p:nvPicPr>
          <p:cNvPr id="1034" name="Picture 10" descr="C:\Users\nadav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5891187" cy="3559402"/>
          </a:xfrm>
          <a:prstGeom prst="rect">
            <a:avLst/>
          </a:prstGeom>
          <a:noFill/>
        </p:spPr>
      </p:pic>
      <p:grpSp>
        <p:nvGrpSpPr>
          <p:cNvPr id="27" name="קבוצה 26"/>
          <p:cNvGrpSpPr/>
          <p:nvPr/>
        </p:nvGrpSpPr>
        <p:grpSpPr>
          <a:xfrm>
            <a:off x="395536" y="2897244"/>
            <a:ext cx="2012819" cy="3831945"/>
            <a:chOff x="395536" y="2897244"/>
            <a:chExt cx="2012819" cy="3831945"/>
          </a:xfrm>
        </p:grpSpPr>
        <p:pic>
          <p:nvPicPr>
            <p:cNvPr id="1030" name="Picture 6" descr="C:\Users\nadav\Desktop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5805264"/>
              <a:ext cx="1895475" cy="923925"/>
            </a:xfrm>
            <a:prstGeom prst="rect">
              <a:avLst/>
            </a:prstGeom>
            <a:noFill/>
          </p:spPr>
        </p:pic>
        <p:sp>
          <p:nvSpPr>
            <p:cNvPr id="23" name="חץ למטה 22"/>
            <p:cNvSpPr/>
            <p:nvPr/>
          </p:nvSpPr>
          <p:spPr>
            <a:xfrm rot="1713798">
              <a:off x="2120323" y="2897244"/>
              <a:ext cx="288032" cy="27699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2695575" y="4015955"/>
            <a:ext cx="1876425" cy="2722759"/>
            <a:chOff x="2695575" y="4015955"/>
            <a:chExt cx="1876425" cy="2722759"/>
          </a:xfrm>
        </p:grpSpPr>
        <p:pic>
          <p:nvPicPr>
            <p:cNvPr id="1031" name="Picture 7" descr="C:\Users\nadav\Desktop\0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5575" y="5805264"/>
              <a:ext cx="1876425" cy="933450"/>
            </a:xfrm>
            <a:prstGeom prst="rect">
              <a:avLst/>
            </a:prstGeom>
            <a:noFill/>
          </p:spPr>
        </p:pic>
        <p:sp>
          <p:nvSpPr>
            <p:cNvPr id="24" name="חץ למטה 23"/>
            <p:cNvSpPr/>
            <p:nvPr/>
          </p:nvSpPr>
          <p:spPr>
            <a:xfrm rot="955564">
              <a:off x="3799741" y="4015955"/>
              <a:ext cx="326231" cy="176469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4932040" y="4824576"/>
            <a:ext cx="1866900" cy="1916792"/>
            <a:chOff x="4932040" y="4824576"/>
            <a:chExt cx="1866900" cy="1916792"/>
          </a:xfrm>
        </p:grpSpPr>
        <p:pic>
          <p:nvPicPr>
            <p:cNvPr id="1032" name="Picture 8" descr="C:\Users\nadav\Desktop\0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2040" y="5836493"/>
              <a:ext cx="1866900" cy="904875"/>
            </a:xfrm>
            <a:prstGeom prst="rect">
              <a:avLst/>
            </a:prstGeom>
            <a:noFill/>
          </p:spPr>
        </p:pic>
        <p:sp>
          <p:nvSpPr>
            <p:cNvPr id="25" name="חץ למטה 24"/>
            <p:cNvSpPr/>
            <p:nvPr/>
          </p:nvSpPr>
          <p:spPr>
            <a:xfrm rot="20698161">
              <a:off x="5759314" y="4824576"/>
              <a:ext cx="326231" cy="86972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7088063" y="4521702"/>
            <a:ext cx="1876425" cy="2219666"/>
            <a:chOff x="7088063" y="4521702"/>
            <a:chExt cx="1876425" cy="2219666"/>
          </a:xfrm>
        </p:grpSpPr>
        <p:pic>
          <p:nvPicPr>
            <p:cNvPr id="1033" name="Picture 9" descr="C:\Users\nadav\Desktop\01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8063" y="5836493"/>
              <a:ext cx="1876425" cy="904875"/>
            </a:xfrm>
            <a:prstGeom prst="rect">
              <a:avLst/>
            </a:prstGeom>
            <a:noFill/>
          </p:spPr>
        </p:pic>
        <p:sp>
          <p:nvSpPr>
            <p:cNvPr id="26" name="חץ למטה 25"/>
            <p:cNvSpPr/>
            <p:nvPr/>
          </p:nvSpPr>
          <p:spPr>
            <a:xfrm rot="20122716">
              <a:off x="7547221" y="4521702"/>
              <a:ext cx="326231" cy="12181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1196752"/>
            <a:ext cx="8352928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000" b="1" dirty="0" smtClean="0"/>
              <a:t>שאלות לדוגמה:</a:t>
            </a:r>
            <a:endParaRPr lang="he-IL" sz="1600" dirty="0"/>
          </a:p>
          <a:p>
            <a:pPr>
              <a:lnSpc>
                <a:spcPct val="150000"/>
              </a:lnSpc>
            </a:pPr>
            <a:r>
              <a:rPr lang="he-IL" sz="1600" b="1" u="sng" dirty="0" smtClean="0"/>
              <a:t>פירמידת גילים</a:t>
            </a:r>
            <a:r>
              <a:rPr lang="he-IL" sz="16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he-IL" sz="1600" dirty="0" smtClean="0"/>
              <a:t>1. </a:t>
            </a:r>
            <a:r>
              <a:rPr lang="he-IL" sz="1600" b="1" dirty="0" smtClean="0"/>
              <a:t>תאר</a:t>
            </a:r>
            <a:r>
              <a:rPr lang="he-IL" sz="1600" dirty="0" smtClean="0"/>
              <a:t> את הרכב האוכלוסייה של פירמידת הגילים שלפנייך (הכוונה לאחת מהצורות שיש)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   באמצעות </a:t>
            </a:r>
            <a:r>
              <a:rPr lang="he-IL" sz="1600" u="sng" dirty="0" smtClean="0"/>
              <a:t>ארבעה</a:t>
            </a:r>
            <a:r>
              <a:rPr lang="he-IL" sz="1600" dirty="0" smtClean="0"/>
              <a:t> מדדים דמוגרפיים.</a:t>
            </a:r>
          </a:p>
          <a:p>
            <a:pPr>
              <a:lnSpc>
                <a:spcPct val="150000"/>
              </a:lnSpc>
            </a:pPr>
            <a:r>
              <a:rPr lang="he-IL" sz="1600" dirty="0" smtClean="0"/>
              <a:t>2. </a:t>
            </a:r>
            <a:r>
              <a:rPr lang="he-IL" sz="1600" b="1" dirty="0" smtClean="0"/>
              <a:t>תאר</a:t>
            </a:r>
            <a:r>
              <a:rPr lang="he-IL" sz="1600" dirty="0" smtClean="0"/>
              <a:t> את פירמידת הגילים באמצעות המונחים: קבוצה תלויה, קבוצה מפרנסת, יחס התלות.</a:t>
            </a:r>
          </a:p>
          <a:p>
            <a:pPr>
              <a:lnSpc>
                <a:spcPct val="150000"/>
              </a:lnSpc>
            </a:pPr>
            <a:r>
              <a:rPr lang="he-IL" sz="1600" dirty="0" smtClean="0"/>
              <a:t>3. </a:t>
            </a:r>
            <a:r>
              <a:rPr lang="he-IL" sz="1600" b="1" dirty="0" smtClean="0"/>
              <a:t>ציין</a:t>
            </a:r>
            <a:r>
              <a:rPr lang="he-IL" sz="1600" dirty="0" smtClean="0"/>
              <a:t> </a:t>
            </a:r>
            <a:r>
              <a:rPr lang="he-IL" sz="1600" u="sng" dirty="0" smtClean="0"/>
              <a:t>שלוש</a:t>
            </a:r>
            <a:r>
              <a:rPr lang="he-IL" sz="1600" dirty="0" smtClean="0"/>
              <a:t> סיבות מדוע פירמידת הגילים של מדינה מתפתחת / מפותחת נראית כמו שהיא.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4</a:t>
            </a:r>
            <a:r>
              <a:rPr lang="he-IL" sz="1600" dirty="0" smtClean="0"/>
              <a:t>. </a:t>
            </a:r>
            <a:r>
              <a:rPr lang="he-IL" sz="1600" b="1" dirty="0" smtClean="0"/>
              <a:t>הסבר</a:t>
            </a:r>
            <a:r>
              <a:rPr lang="he-IL" sz="1600" dirty="0" smtClean="0"/>
              <a:t> מהי פירמידת בטן ומה הגורם לפירמידה זו להיראות כמו שהיא.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5. </a:t>
            </a:r>
            <a:r>
              <a:rPr lang="he-IL" sz="1600" b="1" dirty="0" smtClean="0"/>
              <a:t>הסבר</a:t>
            </a:r>
            <a:r>
              <a:rPr lang="he-IL" sz="1600" dirty="0" smtClean="0"/>
              <a:t> מדוע הפירמידה שבשקופית 14 הינה בעייתית למדינה.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6. </a:t>
            </a:r>
            <a:r>
              <a:rPr lang="he-IL" sz="1600" b="1" dirty="0" smtClean="0"/>
              <a:t>ציין</a:t>
            </a:r>
            <a:r>
              <a:rPr lang="he-IL" sz="1600" dirty="0" smtClean="0"/>
              <a:t> </a:t>
            </a:r>
            <a:r>
              <a:rPr lang="he-IL" sz="1600" u="sng" dirty="0" smtClean="0"/>
              <a:t>שתי</a:t>
            </a:r>
            <a:r>
              <a:rPr lang="he-IL" sz="1600" dirty="0" smtClean="0"/>
              <a:t> פתרונות אפשריים למדינה בה פירמידת הגילים נראית כמו זו שבשקופית 14.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    (ציין פתרון אחד בטווח הזמן הארוך ופתרון אחד בטווח הזמן הקצר והמיידי)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b="1" u="sng" dirty="0" smtClean="0"/>
              <a:t>מודל התמורה הדמוגרפי</a:t>
            </a:r>
            <a:r>
              <a:rPr lang="he-IL" sz="16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he-IL" sz="1600" dirty="0" smtClean="0"/>
              <a:t>1. </a:t>
            </a:r>
            <a:r>
              <a:rPr lang="he-IL" sz="1600" b="1" dirty="0" smtClean="0"/>
              <a:t>הסבר</a:t>
            </a:r>
            <a:r>
              <a:rPr lang="he-IL" sz="1600" dirty="0" smtClean="0"/>
              <a:t> כיצד המדדים הדמוגרפים באים לידי ביטוי בשלב ה-__ (1-4) של מודל התמורה הדמוגרפי.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2. </a:t>
            </a:r>
            <a:r>
              <a:rPr lang="he-IL" sz="1600" b="1" dirty="0" smtClean="0"/>
              <a:t>ציין</a:t>
            </a:r>
            <a:r>
              <a:rPr lang="he-IL" sz="1600" dirty="0" smtClean="0"/>
              <a:t> </a:t>
            </a:r>
            <a:r>
              <a:rPr lang="he-IL" sz="1600" u="sng" dirty="0" smtClean="0"/>
              <a:t>שתי</a:t>
            </a:r>
            <a:r>
              <a:rPr lang="he-IL" sz="1600" dirty="0" smtClean="0"/>
              <a:t> סיבות מדוע השלב ה-______ (1-4) במודל התמורה הדמוגרפי נראה כמו שהוא.</a:t>
            </a:r>
            <a:endParaRPr lang="he-IL" sz="1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5949280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כתיבה ועריכה: נדב שמגר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he-IL" sz="1600" dirty="0" smtClean="0"/>
              <a:t>שנה"ל תשע"ג</a:t>
            </a:r>
            <a:endParaRPr lang="he-IL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234888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תוחלת חיים: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הגיל </a:t>
            </a:r>
            <a:r>
              <a:rPr lang="he-IL" sz="2300" u="sng" dirty="0" smtClean="0"/>
              <a:t>הממוצע</a:t>
            </a:r>
            <a:r>
              <a:rPr lang="he-IL" sz="2300" dirty="0" smtClean="0"/>
              <a:t> הצפוי לאדם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.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תוחלת חיים: גיל תוחלת החיים אינו אומר שאי אפשר לעבור את הגיל הנתון...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1259632" y="3511168"/>
            <a:ext cx="71287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FF0000"/>
                </a:solidFill>
              </a:rPr>
              <a:t>מתפתחת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FF0000"/>
                </a:solidFill>
              </a:rPr>
              <a:t>תוחלת החיים </a:t>
            </a:r>
            <a:r>
              <a:rPr lang="he-IL" sz="2300" b="1" dirty="0" smtClean="0"/>
              <a:t>תהיה </a:t>
            </a:r>
            <a:r>
              <a:rPr lang="he-IL" sz="2300" b="1" u="sng" dirty="0" smtClean="0">
                <a:solidFill>
                  <a:srgbClr val="FF0000"/>
                </a:solidFill>
              </a:rPr>
              <a:t>נמוכה</a:t>
            </a:r>
            <a:endParaRPr lang="he-IL" sz="2300" dirty="0"/>
          </a:p>
        </p:txBody>
      </p:sp>
      <p:sp>
        <p:nvSpPr>
          <p:cNvPr id="10" name="מלבן 9"/>
          <p:cNvSpPr/>
          <p:nvPr/>
        </p:nvSpPr>
        <p:spPr>
          <a:xfrm>
            <a:off x="1368152" y="4149080"/>
            <a:ext cx="702027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</a:t>
            </a:r>
            <a:r>
              <a:rPr lang="he-IL" sz="2300" dirty="0" smtClean="0"/>
              <a:t>-</a:t>
            </a:r>
            <a:r>
              <a:rPr lang="he-IL" sz="2300" b="1" dirty="0" smtClean="0"/>
              <a:t> </a:t>
            </a:r>
            <a:r>
              <a:rPr lang="he-IL" sz="2300" dirty="0" smtClean="0"/>
              <a:t>אין שירותי רפואה טובים,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תנאי התברואה </a:t>
            </a:r>
            <a:r>
              <a:rPr lang="he-IL" sz="2300" dirty="0" err="1" smtClean="0"/>
              <a:t>וההגיינה</a:t>
            </a:r>
            <a:r>
              <a:rPr lang="he-IL" sz="2300" dirty="0" smtClean="0"/>
              <a:t> אינם טובים, (ריבוי מחלות)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רמת החיים נמוכה,</a:t>
            </a:r>
            <a:endParaRPr lang="he-IL" sz="23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234888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תוחלת חיים: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הגיל </a:t>
            </a:r>
            <a:r>
              <a:rPr lang="he-IL" sz="2300" u="sng" dirty="0" smtClean="0"/>
              <a:t>הממוצע</a:t>
            </a:r>
            <a:r>
              <a:rPr lang="he-IL" sz="2300" dirty="0" smtClean="0"/>
              <a:t> הצפוי לאדם במקום </a:t>
            </a:r>
            <a:r>
              <a:rPr lang="he-IL" sz="2300" dirty="0" err="1" smtClean="0"/>
              <a:t>מסויים</a:t>
            </a:r>
            <a:r>
              <a:rPr lang="he-IL" sz="2300" dirty="0" smtClean="0"/>
              <a:t> ובתקופה </a:t>
            </a:r>
            <a:r>
              <a:rPr lang="he-IL" sz="2300" dirty="0" err="1" smtClean="0"/>
              <a:t>מסויימת</a:t>
            </a:r>
            <a:r>
              <a:rPr lang="he-IL" sz="2300" dirty="0" smtClean="0"/>
              <a:t>.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תוחלת חיים: גיל תוחלת החיים אינו אומר שאי אפשר לעבור את הגיל הנתון...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1259632" y="3511168"/>
            <a:ext cx="71287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00B050"/>
                </a:solidFill>
              </a:rPr>
              <a:t>מפותחת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00B050"/>
                </a:solidFill>
              </a:rPr>
              <a:t>תוחלת החיים </a:t>
            </a:r>
            <a:r>
              <a:rPr lang="he-IL" sz="2300" b="1" dirty="0" smtClean="0"/>
              <a:t>תהיה </a:t>
            </a:r>
            <a:r>
              <a:rPr lang="he-IL" sz="2300" b="1" u="sng" dirty="0" smtClean="0">
                <a:solidFill>
                  <a:srgbClr val="00B050"/>
                </a:solidFill>
              </a:rPr>
              <a:t>גבוהה</a:t>
            </a:r>
            <a:endParaRPr lang="he-IL" sz="2300" dirty="0">
              <a:solidFill>
                <a:srgbClr val="00B050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368152" y="4149080"/>
            <a:ext cx="702027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סיבות: </a:t>
            </a:r>
            <a:r>
              <a:rPr lang="he-IL" sz="2300" dirty="0" smtClean="0"/>
              <a:t>-</a:t>
            </a:r>
            <a:r>
              <a:rPr lang="he-IL" sz="2300" b="1" dirty="0" smtClean="0"/>
              <a:t> </a:t>
            </a:r>
            <a:r>
              <a:rPr lang="he-IL" sz="2300" dirty="0" smtClean="0"/>
              <a:t>קיימים שירותי רפואה ברמה גבוהה,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תנאי התברואה </a:t>
            </a:r>
            <a:r>
              <a:rPr lang="he-IL" sz="2300" dirty="0" err="1" smtClean="0"/>
              <a:t>וההגיינה</a:t>
            </a:r>
            <a:r>
              <a:rPr lang="he-IL" sz="2300" dirty="0" smtClean="0"/>
              <a:t> טובים, (אין הרבה מחלות)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dirty="0" smtClean="0"/>
              <a:t>           - רמת החיים גבוהה,</a:t>
            </a:r>
            <a:endParaRPr lang="he-IL" sz="23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260648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itchFamily="34" charset="-79"/>
                <a:cs typeface="David" pitchFamily="34" charset="-79"/>
              </a:rPr>
              <a:t>תיכון מקיף אזורי ע"ש י.ח. ברנר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b="1" dirty="0" smtClean="0"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latin typeface="David" pitchFamily="34" charset="-79"/>
                <a:cs typeface="David" pitchFamily="34" charset="-79"/>
              </a:rPr>
              <a:t>גבעת ברנר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1988840"/>
            <a:ext cx="7848872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 smtClean="0">
                <a:solidFill>
                  <a:srgbClr val="FF0000"/>
                </a:solidFill>
              </a:rPr>
              <a:t>ריבוי טבעי: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he-IL" sz="2300" b="1" u="sng" dirty="0" smtClean="0"/>
              <a:t>הגידול</a:t>
            </a:r>
            <a:r>
              <a:rPr lang="he-IL" sz="2300" b="1" dirty="0" smtClean="0"/>
              <a:t> </a:t>
            </a:r>
            <a:r>
              <a:rPr lang="he-IL" sz="2300" dirty="0" smtClean="0"/>
              <a:t>בין נתוני </a:t>
            </a:r>
            <a:r>
              <a:rPr lang="he-IL" sz="2300" b="1" u="sng" dirty="0" smtClean="0">
                <a:solidFill>
                  <a:srgbClr val="FF0000"/>
                </a:solidFill>
              </a:rPr>
              <a:t>שיעורי הילודה</a:t>
            </a:r>
            <a:r>
              <a:rPr lang="he-IL" sz="2300" b="1" dirty="0" smtClean="0">
                <a:solidFill>
                  <a:srgbClr val="FF0000"/>
                </a:solidFill>
              </a:rPr>
              <a:t> </a:t>
            </a:r>
            <a:r>
              <a:rPr lang="he-IL" sz="2300" dirty="0" smtClean="0"/>
              <a:t>לבין </a:t>
            </a:r>
            <a:r>
              <a:rPr lang="he-IL" sz="2300" b="1" u="sng" dirty="0" smtClean="0">
                <a:solidFill>
                  <a:srgbClr val="00B050"/>
                </a:solidFill>
              </a:rPr>
              <a:t>שיעורי התמותה</a:t>
            </a:r>
            <a:r>
              <a:rPr lang="he-IL" sz="2300" dirty="0" smtClean="0"/>
              <a:t>. </a:t>
            </a:r>
            <a:endParaRPr lang="he-IL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381328"/>
            <a:ext cx="85689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תוחלת חיים: גיל תוחלת החיים אינו אומר שאי אפשר לעבור את הגיל הנתון...</a:t>
            </a:r>
            <a:endParaRPr lang="he-IL" sz="1400" dirty="0"/>
          </a:p>
        </p:txBody>
      </p:sp>
      <p:sp>
        <p:nvSpPr>
          <p:cNvPr id="9" name="מלבן 8"/>
          <p:cNvSpPr/>
          <p:nvPr/>
        </p:nvSpPr>
        <p:spPr>
          <a:xfrm>
            <a:off x="1259632" y="3068960"/>
            <a:ext cx="7128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300" b="1" dirty="0" smtClean="0"/>
              <a:t>במדינה </a:t>
            </a:r>
            <a:r>
              <a:rPr lang="he-IL" sz="2300" b="1" u="sng" dirty="0" smtClean="0">
                <a:solidFill>
                  <a:srgbClr val="FF0000"/>
                </a:solidFill>
              </a:rPr>
              <a:t>מתפתחת</a:t>
            </a:r>
            <a:r>
              <a:rPr lang="he-IL" sz="2300" b="1" dirty="0" smtClean="0"/>
              <a:t>, לרוב, </a:t>
            </a:r>
            <a:r>
              <a:rPr lang="he-IL" sz="2300" b="1" dirty="0" smtClean="0">
                <a:solidFill>
                  <a:srgbClr val="FF0000"/>
                </a:solidFill>
              </a:rPr>
              <a:t>הריבוי הטבעי </a:t>
            </a:r>
            <a:r>
              <a:rPr lang="he-IL" sz="2300" b="1" dirty="0"/>
              <a:t>י</a:t>
            </a:r>
            <a:r>
              <a:rPr lang="he-IL" sz="2300" b="1" dirty="0" smtClean="0"/>
              <a:t>היה </a:t>
            </a:r>
            <a:r>
              <a:rPr lang="he-IL" sz="2300" b="1" u="sng" dirty="0" smtClean="0"/>
              <a:t>נמוך</a:t>
            </a:r>
            <a:r>
              <a:rPr lang="en-US" sz="2300" b="1" u="sng" dirty="0" smtClean="0"/>
              <a:t/>
            </a:r>
            <a:br>
              <a:rPr lang="en-US" sz="2300" b="1" u="sng" dirty="0" smtClean="0"/>
            </a:br>
            <a:r>
              <a:rPr lang="he-IL" sz="2300" dirty="0" smtClean="0"/>
              <a:t>(יש הרבה נולדים אך יש גם הרבה נפטרים)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980728"/>
            <a:ext cx="4968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מדדים יסוד דמוגרפיים</a:t>
            </a:r>
            <a:endParaRPr lang="he-IL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keyword xmlns="72d8f6c1-7df7-4542-9718-f7d5cfbac9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5805DA7526C4F54197273DFFEEE23A3A" ma:contentTypeVersion="1" ma:contentTypeDescription="צור מסמך חדש." ma:contentTypeScope="" ma:versionID="08c96ff89e6cd86bee89117554977026">
  <xsd:schema xmlns:xsd="http://www.w3.org/2001/XMLSchema" xmlns:p="http://schemas.microsoft.com/office/2006/metadata/properties" xmlns:ns2="72d8f6c1-7df7-4542-9718-f7d5cfbac991" targetNamespace="http://schemas.microsoft.com/office/2006/metadata/properties" ma:root="true" ma:fieldsID="3551b8e7e69d926f37b972a994afa102" ns2:_="">
    <xsd:import namespace="72d8f6c1-7df7-4542-9718-f7d5cfbac991"/>
    <xsd:element name="properties">
      <xsd:complexType>
        <xsd:sequence>
          <xsd:element name="documentManagement">
            <xsd:complexType>
              <xsd:all>
                <xsd:element ref="ns2:keyw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2d8f6c1-7df7-4542-9718-f7d5cfbac991" elementFormDefault="qualified">
    <xsd:import namespace="http://schemas.microsoft.com/office/2006/documentManagement/types"/>
    <xsd:element name="keyword" ma:index="8" nillable="true" ma:displayName="מילת מפתח" ma:default="" ma:internalName="keywor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80BA8BC-E3B7-40A3-9C6A-E532374EAD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13EB77-AB7C-4F0A-B324-B7B34AC1F97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72d8f6c1-7df7-4542-9718-f7d5cfbac991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71D08C-F06E-49F5-B1E7-CA7DF9CBE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8f6c1-7df7-4542-9718-f7d5cfbac99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2076</Words>
  <Application>Microsoft Office PowerPoint</Application>
  <PresentationFormat>‫הצגה על המסך (4:3)</PresentationFormat>
  <Paragraphs>870</Paragraphs>
  <Slides>62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62</vt:i4>
      </vt:variant>
    </vt:vector>
  </HeadingPairs>
  <TitlesOfParts>
    <vt:vector size="67" baseType="lpstr">
      <vt:lpstr>Arial</vt:lpstr>
      <vt:lpstr>Calibri</vt:lpstr>
      <vt:lpstr>David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מדדים דמוגרפיים</dc:title>
  <dc:creator>nadav</dc:creator>
  <cp:lastModifiedBy>User</cp:lastModifiedBy>
  <cp:revision>44</cp:revision>
  <dcterms:created xsi:type="dcterms:W3CDTF">2012-09-14T08:56:12Z</dcterms:created>
  <dcterms:modified xsi:type="dcterms:W3CDTF">2016-01-24T18:07:02Z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0x0101005805DA7526C4F54197273DFFEEE23A3A</vt:lpwstr>
  </property>
</Properties>
</file>