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4"/>
  </p:sldMasterIdLst>
  <p:notesMasterIdLst>
    <p:notesMasterId r:id="rId57"/>
  </p:notesMasterIdLst>
  <p:sldIdLst>
    <p:sldId id="256" r:id="rId5"/>
    <p:sldId id="257" r:id="rId6"/>
    <p:sldId id="276" r:id="rId7"/>
    <p:sldId id="279" r:id="rId8"/>
    <p:sldId id="277" r:id="rId9"/>
    <p:sldId id="278" r:id="rId10"/>
    <p:sldId id="281" r:id="rId11"/>
    <p:sldId id="282" r:id="rId12"/>
    <p:sldId id="292" r:id="rId13"/>
    <p:sldId id="294" r:id="rId14"/>
    <p:sldId id="283" r:id="rId15"/>
    <p:sldId id="293" r:id="rId16"/>
    <p:sldId id="258" r:id="rId17"/>
    <p:sldId id="285" r:id="rId18"/>
    <p:sldId id="287" r:id="rId19"/>
    <p:sldId id="288" r:id="rId20"/>
    <p:sldId id="289" r:id="rId21"/>
    <p:sldId id="261" r:id="rId22"/>
    <p:sldId id="290" r:id="rId23"/>
    <p:sldId id="296" r:id="rId24"/>
    <p:sldId id="297" r:id="rId25"/>
    <p:sldId id="298" r:id="rId26"/>
    <p:sldId id="259" r:id="rId27"/>
    <p:sldId id="299" r:id="rId28"/>
    <p:sldId id="295" r:id="rId29"/>
    <p:sldId id="301" r:id="rId30"/>
    <p:sldId id="314" r:id="rId31"/>
    <p:sldId id="304" r:id="rId32"/>
    <p:sldId id="320" r:id="rId33"/>
    <p:sldId id="305" r:id="rId34"/>
    <p:sldId id="306" r:id="rId35"/>
    <p:sldId id="315" r:id="rId36"/>
    <p:sldId id="307" r:id="rId37"/>
    <p:sldId id="318" r:id="rId38"/>
    <p:sldId id="319" r:id="rId39"/>
    <p:sldId id="310" r:id="rId40"/>
    <p:sldId id="311" r:id="rId41"/>
    <p:sldId id="321" r:id="rId42"/>
    <p:sldId id="312" r:id="rId43"/>
    <p:sldId id="322" r:id="rId44"/>
    <p:sldId id="323" r:id="rId45"/>
    <p:sldId id="324" r:id="rId46"/>
    <p:sldId id="331" r:id="rId47"/>
    <p:sldId id="325" r:id="rId48"/>
    <p:sldId id="264" r:id="rId49"/>
    <p:sldId id="327" r:id="rId50"/>
    <p:sldId id="328" r:id="rId51"/>
    <p:sldId id="329" r:id="rId52"/>
    <p:sldId id="332" r:id="rId53"/>
    <p:sldId id="262" r:id="rId54"/>
    <p:sldId id="263" r:id="rId55"/>
    <p:sldId id="270" r:id="rId56"/>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95" autoAdjust="0"/>
    <p:restoredTop sz="94618" autoAdjust="0"/>
  </p:normalViewPr>
  <p:slideViewPr>
    <p:cSldViewPr>
      <p:cViewPr varScale="1">
        <p:scale>
          <a:sx n="70" d="100"/>
          <a:sy n="70" d="100"/>
        </p:scale>
        <p:origin x="984" y="54"/>
      </p:cViewPr>
      <p:guideLst>
        <p:guide orient="horz" pos="2160"/>
        <p:guide pos="2880"/>
      </p:guideLst>
    </p:cSldViewPr>
  </p:slideViewPr>
  <p:outlineViewPr>
    <p:cViewPr>
      <p:scale>
        <a:sx n="33" d="100"/>
        <a:sy n="33" d="100"/>
      </p:scale>
      <p:origin x="115" y="107429"/>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0666BCD-9289-4791-A064-884E570AED5F}" type="datetimeFigureOut">
              <a:rPr lang="he-IL" smtClean="0"/>
              <a:t>כ"ט/אדר א/תשע"ו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0FC9ECD-ED4D-46D5-BE85-8F954A01A7CC}" type="slidenum">
              <a:rPr lang="he-IL" smtClean="0"/>
              <a:t>‹#›</a:t>
            </a:fld>
            <a:endParaRPr lang="he-IL"/>
          </a:p>
        </p:txBody>
      </p:sp>
    </p:spTree>
    <p:extLst>
      <p:ext uri="{BB962C8B-B14F-4D97-AF65-F5344CB8AC3E}">
        <p14:creationId xmlns:p14="http://schemas.microsoft.com/office/powerpoint/2010/main" val="215295212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40FC9ECD-ED4D-46D5-BE85-8F954A01A7CC}" type="slidenum">
              <a:rPr lang="he-IL" smtClean="0"/>
              <a:t>1</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כותרת 28"/>
          <p:cNvSpPr>
            <a:spLocks noGrp="1"/>
          </p:cNvSpPr>
          <p:nvPr>
            <p:ph type="ctrTitle"/>
          </p:nvPr>
        </p:nvSpPr>
        <p:spPr>
          <a:xfrm>
            <a:off x="381000" y="4853411"/>
            <a:ext cx="8458200" cy="1222375"/>
          </a:xfrm>
        </p:spPr>
        <p:txBody>
          <a:bodyPr anchor="t"/>
          <a:lstStyle/>
          <a:p>
            <a:r>
              <a:rPr kumimoji="0" lang="he-IL" smtClean="0"/>
              <a:t>לחץ כדי לערוך סגנון כותרת של תבנית בסיס</a:t>
            </a:r>
            <a:endParaRPr kumimoji="0" lang="en-US"/>
          </a:p>
        </p:txBody>
      </p:sp>
      <p:sp>
        <p:nvSpPr>
          <p:cNvPr id="9" name="כותרת משנה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16" name="מציין מיקום של תאריך 15"/>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2" name="מציין מיקום של כותרת תחתונה 1"/>
          <p:cNvSpPr>
            <a:spLocks noGrp="1"/>
          </p:cNvSpPr>
          <p:nvPr>
            <p:ph type="ftr" sz="quarter" idx="11"/>
          </p:nvPr>
        </p:nvSpPr>
        <p:spPr/>
        <p:txBody>
          <a:bodyPr/>
          <a:lstStyle/>
          <a:p>
            <a:pPr>
              <a:defRPr/>
            </a:pPr>
            <a:endParaRPr lang="he-IL"/>
          </a:p>
        </p:txBody>
      </p:sp>
      <p:sp>
        <p:nvSpPr>
          <p:cNvPr id="15" name="מציין מיקום של מספר שקופית 14"/>
          <p:cNvSpPr>
            <a:spLocks noGrp="1"/>
          </p:cNvSpPr>
          <p:nvPr>
            <p:ph type="sldNum" sz="quarter" idx="12"/>
          </p:nvPr>
        </p:nvSpPr>
        <p:spPr>
          <a:xfrm>
            <a:off x="8229600" y="6473952"/>
            <a:ext cx="758952" cy="246888"/>
          </a:xfrm>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858000" y="549276"/>
            <a:ext cx="18288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549276"/>
            <a:ext cx="62484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2" name="כותרת 2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27" name="מציין מיקום תוכן 26"/>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19" name="מציין מיקום של כותרת תחתונה 18"/>
          <p:cNvSpPr>
            <a:spLocks noGrp="1"/>
          </p:cNvSpPr>
          <p:nvPr>
            <p:ph type="ftr" sz="quarter" idx="11"/>
          </p:nvPr>
        </p:nvSpPr>
        <p:spPr>
          <a:xfrm>
            <a:off x="3581400" y="76200"/>
            <a:ext cx="2895600" cy="288925"/>
          </a:xfrm>
        </p:spPr>
        <p:txBody>
          <a:bodyPr/>
          <a:lstStyle/>
          <a:p>
            <a:pPr>
              <a:defRPr/>
            </a:pPr>
            <a:endParaRPr lang="he-IL"/>
          </a:p>
        </p:txBody>
      </p:sp>
      <p:sp>
        <p:nvSpPr>
          <p:cNvPr id="16" name="מציין מיקום של מספר שקופית 15"/>
          <p:cNvSpPr>
            <a:spLocks noGrp="1"/>
          </p:cNvSpPr>
          <p:nvPr>
            <p:ph type="sldNum" sz="quarter" idx="12"/>
          </p:nvPr>
        </p:nvSpPr>
        <p:spPr>
          <a:xfrm>
            <a:off x="8229600" y="6473952"/>
            <a:ext cx="758952" cy="246888"/>
          </a:xfrm>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מציין מיקום טקסט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19" name="מציין מיקום של תאריך 18"/>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11" name="מציין מיקום של כותרת תחתונה 10"/>
          <p:cNvSpPr>
            <a:spLocks noGrp="1"/>
          </p:cNvSpPr>
          <p:nvPr>
            <p:ph type="ftr" sz="quarter" idx="11"/>
          </p:nvPr>
        </p:nvSpPr>
        <p:spPr/>
        <p:txBody>
          <a:bodyPr/>
          <a:lstStyle/>
          <a:p>
            <a:pPr>
              <a:defRPr/>
            </a:pPr>
            <a:endParaRPr lang="he-IL"/>
          </a:p>
        </p:txBody>
      </p:sp>
      <p:sp>
        <p:nvSpPr>
          <p:cNvPr id="16" name="מציין מיקום של מספר שקופית 15"/>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
        <p:nvSpPr>
          <p:cNvPr id="8" name="כותרת 7"/>
          <p:cNvSpPr>
            <a:spLocks noGrp="1"/>
          </p:cNvSpPr>
          <p:nvPr>
            <p:ph type="title"/>
          </p:nvPr>
        </p:nvSpPr>
        <p:spPr>
          <a:xfrm>
            <a:off x="180475" y="2947085"/>
            <a:ext cx="8686800" cy="1184825"/>
          </a:xfrm>
        </p:spPr>
        <p:txBody>
          <a:bodyPr rtlCol="0" anchor="t"/>
          <a:lstStyle>
            <a:lvl1pPr algn="r">
              <a:defRPr/>
            </a:lvl1pPr>
          </a:lstStyle>
          <a:p>
            <a:r>
              <a:rPr kumimoji="0" lang="he-IL" smtClean="0"/>
              <a:t>לחץ כדי לערוך סגנון כותרת של תבנית בסיס</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0" name="כותרת 1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4" name="מציין מיקום תוכן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3" name="מציין מיקום תוכן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1" name="מציין מיקום של תאריך 20"/>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10" name="מציין מיקום של כותרת תחתונה 9"/>
          <p:cNvSpPr>
            <a:spLocks noGrp="1"/>
          </p:cNvSpPr>
          <p:nvPr>
            <p:ph type="ftr" sz="quarter" idx="11"/>
          </p:nvPr>
        </p:nvSpPr>
        <p:spPr/>
        <p:txBody>
          <a:bodyPr/>
          <a:lstStyle/>
          <a:p>
            <a:pPr>
              <a:defRPr/>
            </a:pPr>
            <a:endParaRPr lang="he-IL"/>
          </a:p>
        </p:txBody>
      </p:sp>
      <p:sp>
        <p:nvSpPr>
          <p:cNvPr id="31" name="מציין מיקום של מספר שקופית 30"/>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9" name="כותרת 28"/>
          <p:cNvSpPr>
            <a:spLocks noGrp="1"/>
          </p:cNvSpPr>
          <p:nvPr>
            <p:ph type="title"/>
          </p:nvPr>
        </p:nvSpPr>
        <p:spPr>
          <a:xfrm>
            <a:off x="304800" y="5410200"/>
            <a:ext cx="8610600" cy="882650"/>
          </a:xfrm>
        </p:spPr>
        <p:txBody>
          <a:bodyPr anchor="ctr"/>
          <a:lstStyle>
            <a:lvl1pPr>
              <a:defRPr/>
            </a:lvl1p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25" name="מציין מיקום טקסט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8" name="מציין מיקום תוכן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10" name="מציין מיקום של תאריך 9"/>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6" name="מציין מיקום של כותרת תחתונה 5"/>
          <p:cNvSpPr>
            <a:spLocks noGrp="1"/>
          </p:cNvSpPr>
          <p:nvPr>
            <p:ph type="ftr" sz="quarter" idx="11"/>
          </p:nvPr>
        </p:nvSpPr>
        <p:spPr/>
        <p:txBody>
          <a:bodyPr/>
          <a:lstStyle/>
          <a:p>
            <a:pPr>
              <a:defRPr/>
            </a:pPr>
            <a:endParaRPr lang="he-IL"/>
          </a:p>
        </p:txBody>
      </p:sp>
      <p:sp>
        <p:nvSpPr>
          <p:cNvPr id="7" name="מציין מיקום של מספר שקופית 6"/>
          <p:cNvSpPr>
            <a:spLocks noGrp="1"/>
          </p:cNvSpPr>
          <p:nvPr>
            <p:ph type="sldNum" sz="quarter" idx="12"/>
          </p:nvPr>
        </p:nvSpPr>
        <p:spPr>
          <a:xfrm>
            <a:off x="8229600" y="6477000"/>
            <a:ext cx="762000" cy="246888"/>
          </a:xfrm>
        </p:spPr>
        <p:txBody>
          <a:bodyPr/>
          <a:lstStyle/>
          <a:p>
            <a:pPr>
              <a:defRPr/>
            </a:pPr>
            <a:fld id="{8D4FCF25-0319-4D86-B7CB-182AEBE9AE08}" type="slidenum">
              <a:rPr lang="he-IL" smtClean="0"/>
              <a:pPr>
                <a:defRPr/>
              </a:pPr>
              <a:t>‹#›</a:t>
            </a:fld>
            <a:endParaRPr lang="he-IL"/>
          </a:p>
        </p:txBody>
      </p:sp>
      <p:sp>
        <p:nvSpPr>
          <p:cNvPr id="11" name="מחבר ישר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0" name="כותרת 29"/>
          <p:cNvSpPr>
            <a:spLocks noGrp="1"/>
          </p:cNvSpPr>
          <p:nvPr>
            <p:ph type="title"/>
          </p:nvPr>
        </p:nvSpPr>
        <p:spPr>
          <a:xfrm>
            <a:off x="301752" y="457200"/>
            <a:ext cx="8686800" cy="841248"/>
          </a:xfrm>
        </p:spPr>
        <p:txBody>
          <a:bodyPr/>
          <a:lstStyle/>
          <a:p>
            <a:r>
              <a:rPr kumimoji="0" lang="he-IL" smtClean="0"/>
              <a:t>לחץ כדי לערוך סגנון כותרת של תבנית בסיס</a:t>
            </a:r>
            <a:endParaRPr kumimoji="0" lang="en-US"/>
          </a:p>
        </p:txBody>
      </p:sp>
      <p:sp>
        <p:nvSpPr>
          <p:cNvPr id="12" name="מציין מיקום של תאריך 11"/>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21" name="מציין מיקום של כותרת תחתונה 20"/>
          <p:cNvSpPr>
            <a:spLocks noGrp="1"/>
          </p:cNvSpPr>
          <p:nvPr>
            <p:ph type="ftr" sz="quarter" idx="11"/>
          </p:nvPr>
        </p:nvSpPr>
        <p:spPr/>
        <p:txBody>
          <a:bodyPr/>
          <a:lstStyle/>
          <a:p>
            <a:pPr>
              <a:defRPr/>
            </a:pPr>
            <a:endParaRPr lang="he-IL"/>
          </a:p>
        </p:txBody>
      </p:sp>
      <p:sp>
        <p:nvSpPr>
          <p:cNvPr id="6" name="מציין מיקום של מספר שקופית 5"/>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24" name="מציין מיקום של כותרת תחתונה 23"/>
          <p:cNvSpPr>
            <a:spLocks noGrp="1"/>
          </p:cNvSpPr>
          <p:nvPr>
            <p:ph type="ftr" sz="quarter" idx="11"/>
          </p:nvPr>
        </p:nvSpPr>
        <p:spPr/>
        <p:txBody>
          <a:bodyPr/>
          <a:lstStyle/>
          <a:p>
            <a:pPr>
              <a:defRPr/>
            </a:pPr>
            <a:endParaRPr lang="he-IL"/>
          </a:p>
        </p:txBody>
      </p:sp>
      <p:sp>
        <p:nvSpPr>
          <p:cNvPr id="7" name="מציין מיקום של מספר שקופית 6"/>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מחבר ישר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כותרת 11"/>
          <p:cNvSpPr>
            <a:spLocks noGrp="1"/>
          </p:cNvSpPr>
          <p:nvPr>
            <p:ph type="title"/>
          </p:nvPr>
        </p:nvSpPr>
        <p:spPr>
          <a:xfrm>
            <a:off x="457200" y="5486400"/>
            <a:ext cx="8458200" cy="520700"/>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14" name="מציין מיקום תוכן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25" name="מציין מיקום של תאריך 24"/>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29" name="מציין מיקום של כותרת תחתונה 28"/>
          <p:cNvSpPr>
            <a:spLocks noGrp="1"/>
          </p:cNvSpPr>
          <p:nvPr>
            <p:ph type="ftr" sz="quarter" idx="11"/>
          </p:nvPr>
        </p:nvSpPr>
        <p:spPr/>
        <p:txBody>
          <a:bodyPr/>
          <a:lstStyle/>
          <a:p>
            <a:pPr>
              <a:defRPr/>
            </a:pPr>
            <a:endParaRPr lang="he-IL"/>
          </a:p>
        </p:txBody>
      </p:sp>
      <p:sp>
        <p:nvSpPr>
          <p:cNvPr id="7" name="מציין מיקום של מספר שקופית 6"/>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3" name="מציין מיקום של תמונה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7" name="מציין מיקום של תאריך 6"/>
          <p:cNvSpPr>
            <a:spLocks noGrp="1"/>
          </p:cNvSpPr>
          <p:nvPr>
            <p:ph type="dt" sz="half" idx="10"/>
          </p:nvPr>
        </p:nvSpPr>
        <p:spPr/>
        <p:txBody>
          <a:bodyPr/>
          <a:lstStyle/>
          <a:p>
            <a:pPr>
              <a:defRPr/>
            </a:pPr>
            <a:fld id="{1F0701FA-7121-41DC-8F1F-B485969254D0}" type="datetimeFigureOut">
              <a:rPr lang="he-IL" smtClean="0"/>
              <a:pPr>
                <a:defRPr/>
              </a:pPr>
              <a:t>כ"ט/אדר א/תשע"ו</a:t>
            </a:fld>
            <a:endParaRPr lang="he-IL"/>
          </a:p>
        </p:txBody>
      </p:sp>
      <p:sp>
        <p:nvSpPr>
          <p:cNvPr id="5" name="מציין מיקום של כותרת תחתונה 4"/>
          <p:cNvSpPr>
            <a:spLocks noGrp="1"/>
          </p:cNvSpPr>
          <p:nvPr>
            <p:ph type="ftr" sz="quarter" idx="11"/>
          </p:nvPr>
        </p:nvSpPr>
        <p:spPr/>
        <p:txBody>
          <a:bodyPr/>
          <a:lstStyle/>
          <a:p>
            <a:pPr>
              <a:defRPr/>
            </a:pPr>
            <a:endParaRPr lang="he-IL"/>
          </a:p>
        </p:txBody>
      </p:sp>
      <p:sp>
        <p:nvSpPr>
          <p:cNvPr id="31" name="מציין מיקום של מספר שקופית 30"/>
          <p:cNvSpPr>
            <a:spLocks noGrp="1"/>
          </p:cNvSpPr>
          <p:nvPr>
            <p:ph type="sldNum" sz="quarter" idx="12"/>
          </p:nvPr>
        </p:nvSpPr>
        <p:spPr/>
        <p:txBody>
          <a:bodyPr/>
          <a:lstStyle/>
          <a:p>
            <a:pPr>
              <a:defRPr/>
            </a:pPr>
            <a:fld id="{8D4FCF25-0319-4D86-B7CB-182AEBE9AE08}" type="slidenum">
              <a:rPr lang="he-IL" smtClean="0"/>
              <a:pPr>
                <a:defRPr/>
              </a:pPr>
              <a:t>‹#›</a:t>
            </a:fld>
            <a:endParaRPr lang="he-IL"/>
          </a:p>
        </p:txBody>
      </p:sp>
      <p:sp>
        <p:nvSpPr>
          <p:cNvPr id="17" name="כותרת 16"/>
          <p:cNvSpPr>
            <a:spLocks noGrp="1"/>
          </p:cNvSpPr>
          <p:nvPr>
            <p:ph type="title"/>
          </p:nvPr>
        </p:nvSpPr>
        <p:spPr>
          <a:xfrm>
            <a:off x="381000" y="4993760"/>
            <a:ext cx="5867400" cy="522288"/>
          </a:xfrm>
        </p:spPr>
        <p:txBody>
          <a:bodyPr anchor="ctr"/>
          <a:lstStyle>
            <a:lvl1pPr algn="l">
              <a:buNone/>
              <a:defRPr sz="2000" b="1"/>
            </a:lvl1pPr>
          </a:lstStyle>
          <a:p>
            <a:r>
              <a:rPr kumimoji="0" lang="he-IL" smtClean="0"/>
              <a:t>לחץ כדי לערוך סגנון כותרת של תבנית בסיס</a:t>
            </a:r>
            <a:endParaRPr kumimoji="0" lang="en-US"/>
          </a:p>
        </p:txBody>
      </p:sp>
      <p:sp>
        <p:nvSpPr>
          <p:cNvPr id="26" name="מציין מיקום טקסט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מחבר ישר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מציין מיקום טקסט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1" name="מציין מיקום של תאריך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1F0701FA-7121-41DC-8F1F-B485969254D0}" type="datetimeFigureOut">
              <a:rPr lang="he-IL" smtClean="0"/>
              <a:pPr>
                <a:defRPr/>
              </a:pPr>
              <a:t>כ"ט/אדר א/תשע"ו</a:t>
            </a:fld>
            <a:endParaRPr lang="he-IL"/>
          </a:p>
        </p:txBody>
      </p:sp>
      <p:sp>
        <p:nvSpPr>
          <p:cNvPr id="28" name="מציין מיקום של כותרת תחתונה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he-IL"/>
          </a:p>
        </p:txBody>
      </p:sp>
      <p:sp>
        <p:nvSpPr>
          <p:cNvPr id="5" name="מציין מיקום של מספר שקופית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8D4FCF25-0319-4D86-B7CB-182AEBE9AE08}" type="slidenum">
              <a:rPr lang="he-IL" smtClean="0"/>
              <a:pPr>
                <a:defRPr/>
              </a:pPr>
              <a:t>‹#›</a:t>
            </a:fld>
            <a:endParaRPr lang="he-IL"/>
          </a:p>
        </p:txBody>
      </p:sp>
      <p:sp>
        <p:nvSpPr>
          <p:cNvPr id="10" name="מציין מיקום של כותרת 9"/>
          <p:cNvSpPr>
            <a:spLocks noGrp="1"/>
          </p:cNvSpPr>
          <p:nvPr>
            <p:ph type="title"/>
          </p:nvPr>
        </p:nvSpPr>
        <p:spPr>
          <a:xfrm>
            <a:off x="304800" y="457200"/>
            <a:ext cx="8686800" cy="838200"/>
          </a:xfrm>
          <a:prstGeom prst="rect">
            <a:avLst/>
          </a:prstGeom>
        </p:spPr>
        <p:txBody>
          <a:bodyPr vert="horz" anchor="ctr">
            <a:normAutofit/>
          </a:bodyPr>
          <a:lstStyle/>
          <a:p>
            <a:r>
              <a:rPr kumimoji="0" lang="he-IL" smtClean="0"/>
              <a:t>לחץ כדי לערוך סגנון כותרת של תבנית בסיס</a:t>
            </a:r>
            <a:endParaRPr kumimoji="0" lang="en-US"/>
          </a:p>
        </p:txBody>
      </p:sp>
      <p:sp>
        <p:nvSpPr>
          <p:cNvPr id="9" name="מחבר ישר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מחבר ישר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7/77/Hoovernewbridge.jpg"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285875"/>
            <a:ext cx="9144000" cy="1528763"/>
          </a:xfrm>
          <a:solidFill>
            <a:schemeClr val="accent2"/>
          </a:solidFill>
          <a:ln>
            <a:solidFill>
              <a:schemeClr val="tx1"/>
            </a:solidFill>
          </a:ln>
        </p:spPr>
        <p:txBody>
          <a:bodyPr>
            <a:normAutofit fontScale="90000"/>
          </a:bodyPr>
          <a:lstStyle/>
          <a:p>
            <a:pPr algn="ctr" eaLnBrk="1" hangingPunct="1">
              <a:defRPr/>
            </a:pPr>
            <a:r>
              <a:rPr lang="he-IL" sz="6000" b="1" dirty="0" smtClean="0">
                <a:cs typeface="+mn-cs"/>
              </a:rPr>
              <a:t>יחידה 1 פרק 2</a:t>
            </a:r>
            <a:br>
              <a:rPr lang="he-IL" sz="6000" b="1" dirty="0" smtClean="0">
                <a:cs typeface="+mn-cs"/>
              </a:rPr>
            </a:br>
            <a:r>
              <a:rPr lang="he-IL" sz="6000" b="1" dirty="0" smtClean="0">
                <a:cs typeface="+mn-cs"/>
              </a:rPr>
              <a:t>זרזי פיתוח</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7"/>
          <p:cNvSpPr txBox="1">
            <a:spLocks noChangeArrowheads="1"/>
          </p:cNvSpPr>
          <p:nvPr/>
        </p:nvSpPr>
        <p:spPr bwMode="auto">
          <a:xfrm>
            <a:off x="971600" y="260648"/>
            <a:ext cx="7272808" cy="707886"/>
          </a:xfrm>
          <a:prstGeom prst="rect">
            <a:avLst/>
          </a:prstGeom>
          <a:noFill/>
          <a:ln w="9525">
            <a:noFill/>
            <a:miter lim="800000"/>
            <a:headEnd/>
            <a:tailEnd/>
          </a:ln>
        </p:spPr>
        <p:txBody>
          <a:bodyPr wrap="square">
            <a:spAutoFit/>
          </a:bodyPr>
          <a:lstStyle/>
          <a:p>
            <a:pPr algn="ctr">
              <a:spcBef>
                <a:spcPct val="50000"/>
              </a:spcBef>
            </a:pPr>
            <a:r>
              <a:rPr lang="he-IL" sz="4000" b="1" dirty="0">
                <a:solidFill>
                  <a:srgbClr val="FF0000"/>
                </a:solidFill>
                <a:cs typeface="+mn-cs"/>
              </a:rPr>
              <a:t>תפרוסת </a:t>
            </a:r>
            <a:r>
              <a:rPr lang="he-IL" sz="4000" b="1" dirty="0" smtClean="0">
                <a:solidFill>
                  <a:srgbClr val="FF0000"/>
                </a:solidFill>
                <a:cs typeface="+mn-cs"/>
              </a:rPr>
              <a:t>משאבים - נפט</a:t>
            </a:r>
            <a:endParaRPr lang="en-US" sz="4000" b="1" dirty="0">
              <a:solidFill>
                <a:srgbClr val="FF0000"/>
              </a:solidFill>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79512" y="1484784"/>
            <a:ext cx="8735115" cy="4437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57200"/>
            <a:ext cx="8812088" cy="838200"/>
          </a:xfrm>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חלוקת המשאבים במרחב</a:t>
            </a:r>
          </a:p>
        </p:txBody>
      </p:sp>
      <p:sp>
        <p:nvSpPr>
          <p:cNvPr id="3" name="Content Placeholder 2"/>
          <p:cNvSpPr>
            <a:spLocks noGrp="1"/>
          </p:cNvSpPr>
          <p:nvPr>
            <p:ph idx="1"/>
          </p:nvPr>
        </p:nvSpPr>
        <p:spPr>
          <a:xfrm>
            <a:off x="179512" y="1412776"/>
            <a:ext cx="8784976" cy="5328592"/>
          </a:xfrm>
          <a:solidFill>
            <a:schemeClr val="accent6">
              <a:lumMod val="40000"/>
              <a:lumOff val="60000"/>
            </a:schemeClr>
          </a:solidFill>
          <a:ln>
            <a:solidFill>
              <a:schemeClr val="tx1"/>
            </a:solidFill>
          </a:ln>
        </p:spPr>
        <p:txBody>
          <a:bodyPr rtlCol="1">
            <a:normAutofit/>
          </a:bodyPr>
          <a:lstStyle/>
          <a:p>
            <a:pPr algn="ctr">
              <a:buNone/>
            </a:pPr>
            <a:r>
              <a:rPr lang="he-IL" sz="2800" dirty="0" smtClean="0"/>
              <a:t>    </a:t>
            </a:r>
          </a:p>
          <a:p>
            <a:pPr>
              <a:buNone/>
            </a:pPr>
            <a:r>
              <a:rPr lang="he-IL" sz="2800" dirty="0" smtClean="0"/>
              <a:t>    האם לדעתכם קשר הכרחי בין מיקום המשאבים הטבעיים או מקורות האנרגיה לרמת הפיתוח?</a:t>
            </a:r>
            <a:endParaRPr lang="he-IL" sz="4800" dirty="0" smtClean="0"/>
          </a:p>
          <a:p>
            <a:pPr>
              <a:buNone/>
            </a:pPr>
            <a:r>
              <a:rPr lang="he-IL" sz="4800" dirty="0" smtClean="0"/>
              <a:t>               </a:t>
            </a:r>
          </a:p>
          <a:p>
            <a:pPr>
              <a:buNone/>
            </a:pPr>
            <a:r>
              <a:rPr lang="he-IL" sz="4800" dirty="0" smtClean="0"/>
              <a:t>              לא!</a:t>
            </a:r>
          </a:p>
          <a:p>
            <a:pPr algn="ctr">
              <a:buNone/>
            </a:pPr>
            <a:endParaRPr lang="he-IL" sz="2800" dirty="0" smtClean="0"/>
          </a:p>
          <a:p>
            <a:pPr>
              <a:buNone/>
            </a:pPr>
            <a:r>
              <a:rPr lang="he-IL" sz="2800" dirty="0" smtClean="0"/>
              <a:t>בהמשך נדון בתקופת הקולוניאליזם</a:t>
            </a:r>
          </a:p>
          <a:p>
            <a:pPr>
              <a:buNone/>
            </a:pPr>
            <a:r>
              <a:rPr lang="he-IL" sz="2800" dirty="0" smtClean="0"/>
              <a:t> בתופעת החברות הרב לאומיות.</a:t>
            </a:r>
          </a:p>
          <a:p>
            <a:pPr>
              <a:buNone/>
            </a:pPr>
            <a:endParaRPr lang="he-IL" sz="2800" dirty="0" smtClean="0"/>
          </a:p>
          <a:p>
            <a:pPr>
              <a:buNone/>
            </a:pPr>
            <a:endParaRPr lang="he-IL" sz="2800" dirty="0" smtClean="0"/>
          </a:p>
          <a:p>
            <a:pPr>
              <a:buNone/>
            </a:pPr>
            <a:endParaRPr lang="he-IL" sz="2800" dirty="0" smtClean="0"/>
          </a:p>
        </p:txBody>
      </p:sp>
      <p:pic>
        <p:nvPicPr>
          <p:cNvPr id="6" name="Picture 6" descr="Picture 004"/>
          <p:cNvPicPr>
            <a:picLocks noChangeAspect="1" noChangeArrowheads="1"/>
          </p:cNvPicPr>
          <p:nvPr/>
        </p:nvPicPr>
        <p:blipFill>
          <a:blip r:embed="rId2" cstate="print"/>
          <a:srcRect l="1299" t="3481" r="50646" b="3685"/>
          <a:stretch>
            <a:fillRect/>
          </a:stretch>
        </p:blipFill>
        <p:spPr bwMode="auto">
          <a:xfrm>
            <a:off x="179512" y="2708920"/>
            <a:ext cx="3744416" cy="40480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icture 002"/>
          <p:cNvPicPr>
            <a:picLocks noChangeAspect="1" noChangeArrowheads="1"/>
          </p:cNvPicPr>
          <p:nvPr/>
        </p:nvPicPr>
        <p:blipFill>
          <a:blip r:embed="rId2" cstate="print"/>
          <a:srcRect l="2757" t="6322" r="23317" b="3580"/>
          <a:stretch>
            <a:fillRect/>
          </a:stretch>
        </p:blipFill>
        <p:spPr bwMode="auto">
          <a:xfrm>
            <a:off x="72008" y="909689"/>
            <a:ext cx="8964488" cy="5948311"/>
          </a:xfrm>
          <a:prstGeom prst="rect">
            <a:avLst/>
          </a:prstGeom>
          <a:noFill/>
          <a:ln w="9525">
            <a:noFill/>
            <a:miter lim="800000"/>
            <a:headEnd/>
            <a:tailEnd/>
          </a:ln>
        </p:spPr>
      </p:pic>
      <p:sp>
        <p:nvSpPr>
          <p:cNvPr id="4" name="Text Box 7"/>
          <p:cNvSpPr txBox="1">
            <a:spLocks noChangeArrowheads="1"/>
          </p:cNvSpPr>
          <p:nvPr/>
        </p:nvSpPr>
        <p:spPr bwMode="auto">
          <a:xfrm>
            <a:off x="971600" y="260648"/>
            <a:ext cx="7272808" cy="707886"/>
          </a:xfrm>
          <a:prstGeom prst="rect">
            <a:avLst/>
          </a:prstGeom>
          <a:noFill/>
          <a:ln w="9525">
            <a:noFill/>
            <a:miter lim="800000"/>
            <a:headEnd/>
            <a:tailEnd/>
          </a:ln>
        </p:spPr>
        <p:txBody>
          <a:bodyPr wrap="square">
            <a:spAutoFit/>
          </a:bodyPr>
          <a:lstStyle/>
          <a:p>
            <a:pPr algn="ctr">
              <a:spcBef>
                <a:spcPct val="50000"/>
              </a:spcBef>
            </a:pPr>
            <a:r>
              <a:rPr lang="he-IL" sz="4000" b="1" dirty="0" smtClean="0">
                <a:solidFill>
                  <a:srgbClr val="FF0000"/>
                </a:solidFill>
                <a:cs typeface="+mn-cs"/>
              </a:rPr>
              <a:t>רמת החיים במדינות העולם</a:t>
            </a:r>
            <a:endParaRPr lang="en-US" sz="4000" b="1" dirty="0">
              <a:solidFill>
                <a:srgbClr val="FF0000"/>
              </a:solidFill>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1511300"/>
          </a:xfrm>
          <a:solidFill>
            <a:schemeClr val="accent2">
              <a:lumMod val="60000"/>
              <a:lumOff val="40000"/>
            </a:schemeClr>
          </a:solidFill>
          <a:ln>
            <a:solidFill>
              <a:srgbClr val="002060"/>
            </a:solidFill>
          </a:ln>
        </p:spPr>
        <p:txBody>
          <a:bodyPr>
            <a:normAutofit/>
          </a:bodyPr>
          <a:lstStyle/>
          <a:p>
            <a:pPr algn="ctr" eaLnBrk="1" hangingPunct="1">
              <a:defRPr/>
            </a:pPr>
            <a:r>
              <a:rPr lang="he-IL" sz="4400" b="1" dirty="0" smtClean="0">
                <a:cs typeface="+mn-cs"/>
              </a:rPr>
              <a:t>משאבים כתשתיות לפיתוח תעשייתי</a:t>
            </a:r>
          </a:p>
        </p:txBody>
      </p:sp>
      <p:sp>
        <p:nvSpPr>
          <p:cNvPr id="3" name="Content Placeholder 2"/>
          <p:cNvSpPr>
            <a:spLocks noGrp="1"/>
          </p:cNvSpPr>
          <p:nvPr>
            <p:ph idx="1"/>
          </p:nvPr>
        </p:nvSpPr>
        <p:spPr>
          <a:xfrm>
            <a:off x="428625" y="1785938"/>
            <a:ext cx="8229600" cy="4668837"/>
          </a:xfrm>
          <a:solidFill>
            <a:schemeClr val="accent6">
              <a:lumMod val="40000"/>
              <a:lumOff val="60000"/>
            </a:schemeClr>
          </a:solidFill>
          <a:ln>
            <a:solidFill>
              <a:schemeClr val="tx1"/>
            </a:solidFill>
          </a:ln>
        </p:spPr>
        <p:txBody>
          <a:bodyPr rtlCol="1">
            <a:normAutofit fontScale="70000" lnSpcReduction="20000"/>
          </a:bodyPr>
          <a:lstStyle/>
          <a:p>
            <a:pPr eaLnBrk="1" fontAlgn="auto" hangingPunct="1">
              <a:spcAft>
                <a:spcPts val="0"/>
              </a:spcAft>
              <a:buNone/>
              <a:defRPr/>
            </a:pPr>
            <a:r>
              <a:rPr lang="he-IL" dirty="0" smtClean="0"/>
              <a:t>     </a:t>
            </a:r>
            <a:r>
              <a:rPr lang="he-IL" sz="3600" dirty="0" smtClean="0"/>
              <a:t>רוב ענפי התעשייה מבוססים על חומרי גלם </a:t>
            </a:r>
            <a:r>
              <a:rPr lang="he-IL" sz="3600" u="sng" dirty="0" smtClean="0"/>
              <a:t>ומקורות אנרגיה</a:t>
            </a:r>
            <a:r>
              <a:rPr lang="he-IL" sz="3600" dirty="0" smtClean="0"/>
              <a:t> לצורך תהליך הייצור ולכן הם מהווים יתרון לפיתוח תעשייה באזור בו הם נמצאים.   עם זאת ניתן לעבד את חומרי הגלם גם במקומות מרוחקים בעקבות התפתחות מערכות התחבורה והתקשורת.</a:t>
            </a:r>
            <a:endParaRPr lang="he-IL" sz="2800" b="1" u="sng" dirty="0" smtClean="0"/>
          </a:p>
          <a:p>
            <a:pPr eaLnBrk="1" fontAlgn="auto" hangingPunct="1">
              <a:spcAft>
                <a:spcPts val="0"/>
              </a:spcAft>
              <a:buNone/>
              <a:defRPr/>
            </a:pPr>
            <a:endParaRPr lang="he-IL" sz="3400" b="1" u="sng" dirty="0" smtClean="0"/>
          </a:p>
          <a:p>
            <a:pPr eaLnBrk="1" fontAlgn="auto" hangingPunct="1">
              <a:spcAft>
                <a:spcPts val="0"/>
              </a:spcAft>
              <a:buNone/>
              <a:defRPr/>
            </a:pPr>
            <a:r>
              <a:rPr lang="he-IL" sz="3400" b="1" u="sng" dirty="0" smtClean="0"/>
              <a:t> מקורות אנרגיה נחלקים ל:</a:t>
            </a:r>
          </a:p>
          <a:p>
            <a:pPr eaLnBrk="1" fontAlgn="auto" hangingPunct="1">
              <a:spcAft>
                <a:spcPts val="0"/>
              </a:spcAft>
              <a:buNone/>
              <a:defRPr/>
            </a:pPr>
            <a:r>
              <a:rPr lang="he-IL" sz="3400" dirty="0" smtClean="0"/>
              <a:t>1. מתכלים (פחם, נפט) </a:t>
            </a:r>
          </a:p>
          <a:p>
            <a:pPr eaLnBrk="1" fontAlgn="auto" hangingPunct="1">
              <a:spcAft>
                <a:spcPts val="0"/>
              </a:spcAft>
              <a:buNone/>
              <a:defRPr/>
            </a:pPr>
            <a:r>
              <a:rPr lang="he-IL" sz="3400" dirty="0" smtClean="0"/>
              <a:t>2. מתחדשים (מים, רוח, שמש). </a:t>
            </a:r>
          </a:p>
          <a:p>
            <a:pPr eaLnBrk="1" fontAlgn="auto" hangingPunct="1">
              <a:spcAft>
                <a:spcPts val="0"/>
              </a:spcAft>
              <a:buNone/>
              <a:defRPr/>
            </a:pPr>
            <a:r>
              <a:rPr lang="he-IL" sz="3400" dirty="0" smtClean="0"/>
              <a:t>      חשוב לפתח מקורות אנרגיה חלופיים , בעיקר מתחדשים , כדי להקטין את הוצאות הפיתוח ואת התלות ביבוא של חומרי אנרגיה מתכלים. </a:t>
            </a:r>
          </a:p>
          <a:p>
            <a:pPr eaLnBrk="1" fontAlgn="auto" hangingPunct="1">
              <a:spcAft>
                <a:spcPts val="0"/>
              </a:spcAft>
              <a:buNone/>
              <a:defRPr/>
            </a:pPr>
            <a:r>
              <a:rPr lang="he-IL" sz="3400" dirty="0" smtClean="0"/>
              <a:t> </a:t>
            </a:r>
            <a:r>
              <a:rPr lang="he-IL" sz="3400" b="1" u="sng" dirty="0" smtClean="0"/>
              <a:t>מחצבים</a:t>
            </a:r>
            <a:r>
              <a:rPr lang="he-IL" sz="3400" dirty="0" smtClean="0"/>
              <a:t> </a:t>
            </a:r>
          </a:p>
          <a:p>
            <a:pPr eaLnBrk="1" fontAlgn="auto" hangingPunct="1">
              <a:spcAft>
                <a:spcPts val="0"/>
              </a:spcAft>
              <a:buNone/>
              <a:defRPr/>
            </a:pPr>
            <a:r>
              <a:rPr lang="he-IL" sz="3400" dirty="0" smtClean="0"/>
              <a:t> הם בסיס לפיתוח תעשייתי -במיוחד </a:t>
            </a:r>
            <a:r>
              <a:rPr lang="he-IL" sz="3400" b="1" u="sng" dirty="0" smtClean="0"/>
              <a:t>ברזל + פחם = פלדה </a:t>
            </a:r>
            <a:r>
              <a:rPr lang="he-IL" sz="3400" dirty="0" smtClean="0"/>
              <a:t>(בסיס לתעשיות רבות), וכן  </a:t>
            </a:r>
            <a:r>
              <a:rPr lang="he-IL" sz="3400" b="1" u="sng" dirty="0" err="1" smtClean="0"/>
              <a:t>בוקסיט</a:t>
            </a:r>
            <a:r>
              <a:rPr lang="he-IL" sz="3400" b="1" dirty="0" smtClean="0"/>
              <a:t> </a:t>
            </a:r>
            <a:r>
              <a:rPr lang="he-IL" sz="3400" dirty="0" smtClean="0"/>
              <a:t>(חומר הגלם ליצור אלומיניום).</a:t>
            </a:r>
            <a:endParaRPr lang="en-US" sz="3400" dirty="0" smtClean="0"/>
          </a:p>
          <a:p>
            <a:pPr eaLnBrk="1" fontAlgn="auto" hangingPunct="1">
              <a:spcAft>
                <a:spcPts val="0"/>
              </a:spcAft>
              <a:buNone/>
              <a:defRPr/>
            </a:pPr>
            <a:endParaRPr lang="he-I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88640"/>
            <a:ext cx="8686800" cy="841248"/>
          </a:xfrm>
        </p:spPr>
        <p:txBody>
          <a:bodyPr>
            <a:normAutofit/>
          </a:bodyPr>
          <a:lstStyle/>
          <a:p>
            <a:pPr algn="ctr"/>
            <a:r>
              <a:rPr lang="he-IL" sz="3200" b="1" dirty="0" smtClean="0">
                <a:solidFill>
                  <a:srgbClr val="00B050"/>
                </a:solidFill>
              </a:rPr>
              <a:t>פיתוח התעשייה בצ'ילה</a:t>
            </a:r>
            <a:endParaRPr lang="en-US" sz="3200" b="1" dirty="0" smtClean="0">
              <a:solidFill>
                <a:srgbClr val="00B050"/>
              </a:solidFill>
            </a:endParaRPr>
          </a:p>
        </p:txBody>
      </p:sp>
      <p:sp>
        <p:nvSpPr>
          <p:cNvPr id="16387" name="Text Box 5"/>
          <p:cNvSpPr txBox="1">
            <a:spLocks noChangeArrowheads="1"/>
          </p:cNvSpPr>
          <p:nvPr/>
        </p:nvSpPr>
        <p:spPr bwMode="auto">
          <a:xfrm>
            <a:off x="971600" y="6093296"/>
            <a:ext cx="3168650" cy="366713"/>
          </a:xfrm>
          <a:prstGeom prst="rect">
            <a:avLst/>
          </a:prstGeom>
          <a:noFill/>
          <a:ln w="9525">
            <a:noFill/>
            <a:miter lim="800000"/>
            <a:headEnd/>
            <a:tailEnd/>
          </a:ln>
        </p:spPr>
        <p:txBody>
          <a:bodyPr>
            <a:spAutoFit/>
          </a:bodyPr>
          <a:lstStyle/>
          <a:p>
            <a:pPr>
              <a:spcBef>
                <a:spcPct val="50000"/>
              </a:spcBef>
            </a:pPr>
            <a:r>
              <a:rPr lang="he-IL" dirty="0"/>
              <a:t>מכרה נחושת בצ'ילה</a:t>
            </a:r>
            <a:endParaRPr lang="en-US" dirty="0"/>
          </a:p>
        </p:txBody>
      </p:sp>
      <p:pic>
        <p:nvPicPr>
          <p:cNvPr id="16388" name="Picture 7" descr="chilecopper3"/>
          <p:cNvPicPr>
            <a:picLocks noChangeAspect="1" noChangeArrowheads="1"/>
          </p:cNvPicPr>
          <p:nvPr/>
        </p:nvPicPr>
        <p:blipFill>
          <a:blip r:embed="rId2" cstate="print"/>
          <a:srcRect/>
          <a:stretch>
            <a:fillRect/>
          </a:stretch>
        </p:blipFill>
        <p:spPr bwMode="auto">
          <a:xfrm>
            <a:off x="251519" y="2780928"/>
            <a:ext cx="4795271" cy="3127499"/>
          </a:xfrm>
          <a:prstGeom prst="rect">
            <a:avLst/>
          </a:prstGeom>
          <a:noFill/>
          <a:ln w="9525">
            <a:noFill/>
            <a:miter lim="800000"/>
            <a:headEnd/>
            <a:tailEnd/>
          </a:ln>
        </p:spPr>
      </p:pic>
      <p:pic>
        <p:nvPicPr>
          <p:cNvPr id="16389" name="Picture 9" descr="chilecopper5"/>
          <p:cNvPicPr>
            <a:picLocks noChangeAspect="1" noChangeArrowheads="1"/>
          </p:cNvPicPr>
          <p:nvPr/>
        </p:nvPicPr>
        <p:blipFill>
          <a:blip r:embed="rId3" cstate="print"/>
          <a:srcRect/>
          <a:stretch>
            <a:fillRect/>
          </a:stretch>
        </p:blipFill>
        <p:spPr bwMode="auto">
          <a:xfrm>
            <a:off x="5519268" y="1412776"/>
            <a:ext cx="317703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404664"/>
            <a:ext cx="8686800" cy="841248"/>
          </a:xfrm>
        </p:spPr>
        <p:txBody>
          <a:bodyPr>
            <a:normAutofit/>
          </a:bodyPr>
          <a:lstStyle/>
          <a:p>
            <a:pPr algn="ctr" eaLnBrk="1" hangingPunct="1"/>
            <a:r>
              <a:rPr lang="he-IL" sz="3200" b="1" dirty="0" smtClean="0">
                <a:solidFill>
                  <a:srgbClr val="00B050"/>
                </a:solidFill>
              </a:rPr>
              <a:t>דוגמא - פיתוח התעשייה בצ'ילה</a:t>
            </a:r>
            <a:endParaRPr lang="en-US" sz="3200" b="1" dirty="0" smtClean="0">
              <a:solidFill>
                <a:srgbClr val="00B050"/>
              </a:solidFill>
            </a:endParaRPr>
          </a:p>
        </p:txBody>
      </p:sp>
      <p:pic>
        <p:nvPicPr>
          <p:cNvPr id="3074" name="Picture 2"/>
          <p:cNvPicPr>
            <a:picLocks noChangeAspect="1" noChangeArrowheads="1"/>
          </p:cNvPicPr>
          <p:nvPr/>
        </p:nvPicPr>
        <p:blipFill>
          <a:blip r:embed="rId2" cstate="print"/>
          <a:srcRect/>
          <a:stretch>
            <a:fillRect/>
          </a:stretch>
        </p:blipFill>
        <p:spPr bwMode="auto">
          <a:xfrm>
            <a:off x="634962" y="2204864"/>
            <a:ext cx="7825470" cy="3888432"/>
          </a:xfrm>
          <a:prstGeom prst="rect">
            <a:avLst/>
          </a:prstGeom>
          <a:noFill/>
          <a:ln w="9525">
            <a:noFill/>
            <a:miter lim="800000"/>
            <a:headEnd/>
            <a:tailEnd/>
          </a:ln>
        </p:spPr>
      </p:pic>
      <p:sp>
        <p:nvSpPr>
          <p:cNvPr id="7" name="TextBox 6"/>
          <p:cNvSpPr txBox="1"/>
          <p:nvPr/>
        </p:nvSpPr>
        <p:spPr>
          <a:xfrm>
            <a:off x="0" y="1268760"/>
            <a:ext cx="8748464" cy="461665"/>
          </a:xfrm>
          <a:prstGeom prst="rect">
            <a:avLst/>
          </a:prstGeom>
          <a:noFill/>
        </p:spPr>
        <p:txBody>
          <a:bodyPr wrap="square" rtlCol="1">
            <a:spAutoFit/>
          </a:bodyPr>
          <a:lstStyle/>
          <a:p>
            <a:r>
              <a:rPr lang="he-IL" sz="2400" dirty="0" smtClean="0">
                <a:cs typeface="+mj-cs"/>
              </a:rPr>
              <a:t>רווחי צ'ילה ממכרות הנחושת אפשרו לה להשקיע במדע ,בחינוך ובטכנולוגיה</a:t>
            </a:r>
            <a:endParaRPr lang="he-IL" sz="24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404664"/>
            <a:ext cx="8686800" cy="841248"/>
          </a:xfrm>
        </p:spPr>
        <p:txBody>
          <a:bodyPr>
            <a:normAutofit/>
          </a:bodyPr>
          <a:lstStyle/>
          <a:p>
            <a:pPr algn="ctr" eaLnBrk="1" hangingPunct="1"/>
            <a:r>
              <a:rPr lang="he-IL" sz="3200" b="1" dirty="0" smtClean="0">
                <a:solidFill>
                  <a:srgbClr val="00B050"/>
                </a:solidFill>
              </a:rPr>
              <a:t>פיתוח התעשייה בצ'ילה</a:t>
            </a:r>
            <a:endParaRPr lang="en-US" sz="3200" b="1" dirty="0" smtClean="0">
              <a:solidFill>
                <a:srgbClr val="00B050"/>
              </a:solidFill>
            </a:endParaRPr>
          </a:p>
        </p:txBody>
      </p:sp>
      <p:sp>
        <p:nvSpPr>
          <p:cNvPr id="7" name="TextBox 6"/>
          <p:cNvSpPr txBox="1"/>
          <p:nvPr/>
        </p:nvSpPr>
        <p:spPr>
          <a:xfrm>
            <a:off x="251520" y="1268760"/>
            <a:ext cx="8496944" cy="830997"/>
          </a:xfrm>
          <a:prstGeom prst="rect">
            <a:avLst/>
          </a:prstGeom>
          <a:noFill/>
        </p:spPr>
        <p:txBody>
          <a:bodyPr wrap="square" rtlCol="1">
            <a:spAutoFit/>
          </a:bodyPr>
          <a:lstStyle/>
          <a:p>
            <a:r>
              <a:rPr lang="he-IL" sz="2400" dirty="0" smtClean="0">
                <a:cs typeface="+mj-cs"/>
              </a:rPr>
              <a:t>בצ'ילה חוששים כי מחירי הנחושת נתונים לתנודות ובנוסף הנחושת היא משאב מתכלה.</a:t>
            </a:r>
            <a:endParaRPr lang="he-IL" sz="2400" dirty="0">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971600" y="2204864"/>
            <a:ext cx="7290420" cy="448010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www.eosnap.com/public/media/2008/11/agriculture/foto-circularfields-full.jpg"/>
          <p:cNvPicPr>
            <a:picLocks noChangeAspect="1" noChangeArrowheads="1"/>
          </p:cNvPicPr>
          <p:nvPr/>
        </p:nvPicPr>
        <p:blipFill>
          <a:blip r:embed="rId2" cstate="print"/>
          <a:srcRect/>
          <a:stretch>
            <a:fillRect/>
          </a:stretch>
        </p:blipFill>
        <p:spPr bwMode="auto">
          <a:xfrm>
            <a:off x="107504" y="3789040"/>
            <a:ext cx="4429125" cy="2886075"/>
          </a:xfrm>
          <a:prstGeom prst="rect">
            <a:avLst/>
          </a:prstGeom>
          <a:noFill/>
          <a:ln w="9525">
            <a:noFill/>
            <a:miter lim="800000"/>
            <a:headEnd/>
            <a:tailEnd/>
          </a:ln>
        </p:spPr>
      </p:pic>
      <p:sp>
        <p:nvSpPr>
          <p:cNvPr id="18435" name="TextBox 3"/>
          <p:cNvSpPr txBox="1">
            <a:spLocks noChangeArrowheads="1"/>
          </p:cNvSpPr>
          <p:nvPr/>
        </p:nvSpPr>
        <p:spPr bwMode="auto">
          <a:xfrm>
            <a:off x="539552" y="428625"/>
            <a:ext cx="8280920" cy="1077218"/>
          </a:xfrm>
          <a:prstGeom prst="rect">
            <a:avLst/>
          </a:prstGeom>
          <a:noFill/>
          <a:ln w="9525">
            <a:noFill/>
            <a:miter lim="800000"/>
            <a:headEnd/>
            <a:tailEnd/>
          </a:ln>
        </p:spPr>
        <p:txBody>
          <a:bodyPr wrap="square">
            <a:spAutoFit/>
          </a:bodyPr>
          <a:lstStyle/>
          <a:p>
            <a:pPr algn="ctr"/>
            <a:r>
              <a:rPr lang="he-IL" sz="3200" b="1" dirty="0" smtClean="0">
                <a:solidFill>
                  <a:srgbClr val="00B050"/>
                </a:solidFill>
                <a:cs typeface="+mn-cs"/>
              </a:rPr>
              <a:t>דוגמא למשאבי </a:t>
            </a:r>
            <a:r>
              <a:rPr lang="he-IL" sz="3200" b="1" dirty="0">
                <a:solidFill>
                  <a:srgbClr val="00B050"/>
                </a:solidFill>
                <a:cs typeface="+mn-cs"/>
              </a:rPr>
              <a:t>טבע המופקים במקום מסוים אך מעובדים במקום אחר </a:t>
            </a:r>
            <a:r>
              <a:rPr lang="he-IL" sz="3200" b="1" dirty="0" smtClean="0">
                <a:solidFill>
                  <a:srgbClr val="00B050"/>
                </a:solidFill>
                <a:cs typeface="+mn-cs"/>
              </a:rPr>
              <a:t>ומסייעים </a:t>
            </a:r>
            <a:r>
              <a:rPr lang="he-IL" sz="3200" b="1" dirty="0">
                <a:solidFill>
                  <a:srgbClr val="00B050"/>
                </a:solidFill>
                <a:cs typeface="+mn-cs"/>
              </a:rPr>
              <a:t>לפיתוח </a:t>
            </a:r>
            <a:r>
              <a:rPr lang="he-IL" sz="3200" b="1" dirty="0" smtClean="0">
                <a:solidFill>
                  <a:srgbClr val="00B050"/>
                </a:solidFill>
                <a:cs typeface="+mn-cs"/>
              </a:rPr>
              <a:t>האזור</a:t>
            </a:r>
            <a:r>
              <a:rPr lang="he-IL" sz="3200" b="1" dirty="0">
                <a:solidFill>
                  <a:srgbClr val="00B050"/>
                </a:solidFill>
                <a:cs typeface="+mn-cs"/>
              </a:rPr>
              <a:t>.</a:t>
            </a:r>
          </a:p>
        </p:txBody>
      </p:sp>
      <p:pic>
        <p:nvPicPr>
          <p:cNvPr id="18436" name="Picture 3" descr="http://www.saudiembassy.net/files/PDF/Publications/Magazine/1997-Fall/images/2d.jpg"/>
          <p:cNvPicPr>
            <a:picLocks noChangeAspect="1" noChangeArrowheads="1"/>
          </p:cNvPicPr>
          <p:nvPr/>
        </p:nvPicPr>
        <p:blipFill>
          <a:blip r:embed="rId3" cstate="print"/>
          <a:srcRect/>
          <a:stretch>
            <a:fillRect/>
          </a:stretch>
        </p:blipFill>
        <p:spPr bwMode="auto">
          <a:xfrm>
            <a:off x="4644008" y="3789040"/>
            <a:ext cx="4286250" cy="2857500"/>
          </a:xfrm>
          <a:prstGeom prst="rect">
            <a:avLst/>
          </a:prstGeom>
          <a:noFill/>
          <a:ln w="9525">
            <a:noFill/>
            <a:miter lim="800000"/>
            <a:headEnd/>
            <a:tailEnd/>
          </a:ln>
        </p:spPr>
      </p:pic>
      <p:sp>
        <p:nvSpPr>
          <p:cNvPr id="18437" name="TextBox 5"/>
          <p:cNvSpPr txBox="1">
            <a:spLocks noChangeArrowheads="1"/>
          </p:cNvSpPr>
          <p:nvPr/>
        </p:nvSpPr>
        <p:spPr bwMode="auto">
          <a:xfrm>
            <a:off x="0" y="1988840"/>
            <a:ext cx="8786813" cy="1569660"/>
          </a:xfrm>
          <a:prstGeom prst="rect">
            <a:avLst/>
          </a:prstGeom>
          <a:noFill/>
          <a:ln w="9525">
            <a:noFill/>
            <a:miter lim="800000"/>
            <a:headEnd/>
            <a:tailEnd/>
          </a:ln>
        </p:spPr>
        <p:txBody>
          <a:bodyPr>
            <a:spAutoFit/>
          </a:bodyPr>
          <a:lstStyle/>
          <a:p>
            <a:r>
              <a:rPr lang="he-IL" sz="2400" dirty="0">
                <a:cs typeface="+mn-cs"/>
              </a:rPr>
              <a:t>ראס </a:t>
            </a:r>
            <a:r>
              <a:rPr lang="he-IL" sz="2400" dirty="0" smtClean="0">
                <a:cs typeface="+mn-cs"/>
              </a:rPr>
              <a:t>תנורה- </a:t>
            </a:r>
            <a:r>
              <a:rPr lang="he-IL" sz="2400" dirty="0">
                <a:cs typeface="+mn-cs"/>
              </a:rPr>
              <a:t>מזח טעינת נפט הגדול בעולם ממוקם במפרץ הפרסי. </a:t>
            </a:r>
            <a:r>
              <a:rPr lang="he-IL" sz="2400" dirty="0" smtClean="0">
                <a:cs typeface="+mn-cs"/>
              </a:rPr>
              <a:t>          הכנסות </a:t>
            </a:r>
            <a:r>
              <a:rPr lang="he-IL" sz="2400" dirty="0">
                <a:cs typeface="+mn-cs"/>
              </a:rPr>
              <a:t>ערב הסעודית אפשרו לה לפתח את תשתיותיה בצורה משמעותית במיוחד בשנות ה-70 ובשנים האחרונות.לדוגמא פיתוח </a:t>
            </a:r>
            <a:r>
              <a:rPr lang="he-IL" sz="2400" dirty="0" err="1">
                <a:cs typeface="+mn-cs"/>
              </a:rPr>
              <a:t>איזורי</a:t>
            </a:r>
            <a:r>
              <a:rPr lang="he-IL" sz="2400" dirty="0">
                <a:cs typeface="+mn-cs"/>
              </a:rPr>
              <a:t> חקלאות אינטנסיבית בלב המדבר שאפשרו לה לצמצם את ייבוא המזון ואף לייצא.</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2">
              <a:lumMod val="60000"/>
              <a:lumOff val="40000"/>
            </a:schemeClr>
          </a:solidFill>
          <a:ln>
            <a:solidFill>
              <a:schemeClr val="tx1"/>
            </a:solidFill>
          </a:ln>
        </p:spPr>
        <p:txBody>
          <a:bodyPr>
            <a:normAutofit/>
          </a:bodyPr>
          <a:lstStyle/>
          <a:p>
            <a:pPr algn="ctr" eaLnBrk="1" hangingPunct="1">
              <a:defRPr/>
            </a:pPr>
            <a:r>
              <a:rPr lang="he-IL" sz="4400" b="1" dirty="0" smtClean="0">
                <a:cs typeface="+mn-cs"/>
              </a:rPr>
              <a:t>משאבי אנוש כבסיס לפיתוח תעשייה</a:t>
            </a:r>
          </a:p>
        </p:txBody>
      </p:sp>
      <p:sp>
        <p:nvSpPr>
          <p:cNvPr id="8195" name="Content Placeholder 2"/>
          <p:cNvSpPr>
            <a:spLocks noGrp="1"/>
          </p:cNvSpPr>
          <p:nvPr>
            <p:ph idx="1"/>
          </p:nvPr>
        </p:nvSpPr>
        <p:spPr>
          <a:xfrm>
            <a:off x="457200" y="1428750"/>
            <a:ext cx="8229600" cy="4697413"/>
          </a:xfrm>
          <a:solidFill>
            <a:schemeClr val="accent6">
              <a:lumMod val="40000"/>
              <a:lumOff val="60000"/>
            </a:schemeClr>
          </a:solidFill>
          <a:ln>
            <a:solidFill>
              <a:schemeClr val="tx1"/>
            </a:solidFill>
          </a:ln>
        </p:spPr>
        <p:txBody>
          <a:bodyPr/>
          <a:lstStyle/>
          <a:p>
            <a:pPr>
              <a:buNone/>
              <a:defRPr/>
            </a:pPr>
            <a:r>
              <a:rPr lang="he-IL" dirty="0" smtClean="0"/>
              <a:t>   קראו </a:t>
            </a:r>
            <a:r>
              <a:rPr lang="he-IL" dirty="0" err="1" smtClean="0"/>
              <a:t>בעמ</a:t>
            </a:r>
            <a:r>
              <a:rPr lang="he-IL" dirty="0" smtClean="0"/>
              <a:t>' 32 ורשמו בקצרה את מיון התעשייה לפי המרכיב האנושי.ארגנו את המידע בטבלה הבאה:</a:t>
            </a:r>
            <a:endParaRPr lang="en-US" dirty="0" smtClean="0">
              <a:cs typeface="Arial" pitchFamily="34" charset="0"/>
            </a:endParaRPr>
          </a:p>
        </p:txBody>
      </p:sp>
      <p:graphicFrame>
        <p:nvGraphicFramePr>
          <p:cNvPr id="4" name="טבלה 3"/>
          <p:cNvGraphicFramePr>
            <a:graphicFrameLocks noGrp="1"/>
          </p:cNvGraphicFramePr>
          <p:nvPr/>
        </p:nvGraphicFramePr>
        <p:xfrm>
          <a:off x="539553" y="2996952"/>
          <a:ext cx="8064896" cy="2848622"/>
        </p:xfrm>
        <a:graphic>
          <a:graphicData uri="http://schemas.openxmlformats.org/drawingml/2006/table">
            <a:tbl>
              <a:tblPr rtl="1" firstRow="1" bandRow="1">
                <a:tableStyleId>{5C22544A-7EE6-4342-B048-85BDC9FD1C3A}</a:tableStyleId>
              </a:tblPr>
              <a:tblGrid>
                <a:gridCol w="2204135">
                  <a:extLst>
                    <a:ext uri="{9D8B030D-6E8A-4147-A177-3AD203B41FA5}">
                      <a16:colId xmlns:a16="http://schemas.microsoft.com/office/drawing/2014/main" val="20000"/>
                    </a:ext>
                  </a:extLst>
                </a:gridCol>
                <a:gridCol w="2904001">
                  <a:extLst>
                    <a:ext uri="{9D8B030D-6E8A-4147-A177-3AD203B41FA5}">
                      <a16:colId xmlns:a16="http://schemas.microsoft.com/office/drawing/2014/main" val="20001"/>
                    </a:ext>
                  </a:extLst>
                </a:gridCol>
                <a:gridCol w="2956760">
                  <a:extLst>
                    <a:ext uri="{9D8B030D-6E8A-4147-A177-3AD203B41FA5}">
                      <a16:colId xmlns:a16="http://schemas.microsoft.com/office/drawing/2014/main" val="20002"/>
                    </a:ext>
                  </a:extLst>
                </a:gridCol>
              </a:tblGrid>
              <a:tr h="704231">
                <a:tc>
                  <a:txBody>
                    <a:bodyPr/>
                    <a:lstStyle/>
                    <a:p>
                      <a:pPr rtl="1"/>
                      <a:r>
                        <a:rPr lang="he-IL" dirty="0" smtClean="0"/>
                        <a:t>סוג התעשייה</a:t>
                      </a:r>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0000"/>
                  </a:ext>
                </a:extLst>
              </a:tr>
              <a:tr h="735929">
                <a:tc>
                  <a:txBody>
                    <a:bodyPr/>
                    <a:lstStyle/>
                    <a:p>
                      <a:pPr rtl="1"/>
                      <a:r>
                        <a:rPr lang="he-IL" dirty="0" smtClean="0"/>
                        <a:t>לרוב</a:t>
                      </a:r>
                      <a:r>
                        <a:rPr lang="he-IL" baseline="0" dirty="0" smtClean="0"/>
                        <a:t> באזורים </a:t>
                      </a:r>
                    </a:p>
                    <a:p>
                      <a:pPr rtl="1"/>
                      <a:r>
                        <a:rPr lang="he-IL" baseline="0" dirty="0" smtClean="0"/>
                        <a:t>(מפותחים\לא מפותחים)</a:t>
                      </a:r>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0001"/>
                  </a:ext>
                </a:extLst>
              </a:tr>
              <a:tr h="704231">
                <a:tc>
                  <a:txBody>
                    <a:bodyPr/>
                    <a:lstStyle/>
                    <a:p>
                      <a:pPr rtl="1"/>
                      <a:r>
                        <a:rPr lang="he-IL" dirty="0" smtClean="0"/>
                        <a:t>מאפיינים</a:t>
                      </a:r>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0002"/>
                  </a:ext>
                </a:extLst>
              </a:tr>
              <a:tr h="704231">
                <a:tc>
                  <a:txBody>
                    <a:bodyPr/>
                    <a:lstStyle/>
                    <a:p>
                      <a:pPr rtl="1"/>
                      <a:r>
                        <a:rPr lang="he-IL" dirty="0" smtClean="0"/>
                        <a:t>דוגמאות</a:t>
                      </a:r>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bg/>
                                          </p:spTgt>
                                        </p:tgtEl>
                                        <p:attrNameLst>
                                          <p:attrName>style.visibility</p:attrName>
                                        </p:attrNameLst>
                                      </p:cBhvr>
                                      <p:to>
                                        <p:strVal val="visible"/>
                                      </p:to>
                                    </p:set>
                                    <p:anim calcmode="lin" valueType="num">
                                      <p:cBhvr additive="base">
                                        <p:cTn id="13" dur="500" fill="hold"/>
                                        <p:tgtEl>
                                          <p:spTgt spid="819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 calcmode="lin" valueType="num">
                                      <p:cBhvr additive="base">
                                        <p:cTn id="19"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solidFill>
            <a:schemeClr val="accent2">
              <a:lumMod val="60000"/>
              <a:lumOff val="40000"/>
            </a:schemeClr>
          </a:solidFill>
          <a:ln>
            <a:solidFill>
              <a:schemeClr val="tx1"/>
            </a:solidFill>
          </a:ln>
        </p:spPr>
        <p:txBody>
          <a:bodyPr>
            <a:normAutofit/>
          </a:bodyPr>
          <a:lstStyle/>
          <a:p>
            <a:pPr algn="ctr" eaLnBrk="1" hangingPunct="1">
              <a:defRPr/>
            </a:pPr>
            <a:r>
              <a:rPr lang="he-IL" sz="4400" b="1" dirty="0" smtClean="0">
                <a:cs typeface="+mn-cs"/>
              </a:rPr>
              <a:t>משאבי אנוש כבסיס לפיתוח תעשייה</a:t>
            </a:r>
          </a:p>
        </p:txBody>
      </p:sp>
      <p:sp>
        <p:nvSpPr>
          <p:cNvPr id="8195" name="Content Placeholder 2"/>
          <p:cNvSpPr>
            <a:spLocks noGrp="1"/>
          </p:cNvSpPr>
          <p:nvPr>
            <p:ph idx="1"/>
          </p:nvPr>
        </p:nvSpPr>
        <p:spPr>
          <a:xfrm>
            <a:off x="457200" y="1428750"/>
            <a:ext cx="8229600" cy="4697413"/>
          </a:xfrm>
          <a:solidFill>
            <a:schemeClr val="accent6">
              <a:lumMod val="40000"/>
              <a:lumOff val="60000"/>
            </a:schemeClr>
          </a:solidFill>
          <a:ln>
            <a:solidFill>
              <a:schemeClr val="tx1"/>
            </a:solidFill>
          </a:ln>
        </p:spPr>
        <p:txBody>
          <a:bodyPr/>
          <a:lstStyle/>
          <a:p>
            <a:pPr eaLnBrk="1" hangingPunct="1">
              <a:buNone/>
              <a:defRPr/>
            </a:pPr>
            <a:r>
              <a:rPr lang="he-IL" b="1" dirty="0" smtClean="0"/>
              <a:t>    </a:t>
            </a:r>
            <a:r>
              <a:rPr lang="he-IL" b="1" u="sng" dirty="0" smtClean="0"/>
              <a:t>משאבי אנוש</a:t>
            </a:r>
            <a:r>
              <a:rPr lang="he-IL" b="1" dirty="0" smtClean="0"/>
              <a:t> </a:t>
            </a:r>
            <a:r>
              <a:rPr lang="he-IL" dirty="0" smtClean="0"/>
              <a:t>– </a:t>
            </a:r>
            <a:r>
              <a:rPr lang="he-IL" b="1" dirty="0" smtClean="0"/>
              <a:t>זמינות כוח אדם מקצועי ומיומן</a:t>
            </a:r>
            <a:r>
              <a:rPr lang="he-IL" dirty="0" smtClean="0"/>
              <a:t>. </a:t>
            </a:r>
          </a:p>
          <a:p>
            <a:pPr eaLnBrk="1" hangingPunct="1">
              <a:buNone/>
              <a:defRPr/>
            </a:pPr>
            <a:r>
              <a:rPr lang="he-IL" dirty="0" smtClean="0"/>
              <a:t>   </a:t>
            </a:r>
          </a:p>
          <a:p>
            <a:pPr eaLnBrk="1" hangingPunct="1">
              <a:buNone/>
              <a:defRPr/>
            </a:pPr>
            <a:r>
              <a:rPr lang="he-IL" dirty="0" smtClean="0"/>
              <a:t>    משאב חשוב המושך </a:t>
            </a:r>
            <a:r>
              <a:rPr lang="he-IL" b="1" dirty="0" smtClean="0"/>
              <a:t>תעשיות עתירות ידע </a:t>
            </a:r>
            <a:r>
              <a:rPr lang="he-IL" dirty="0" smtClean="0"/>
              <a:t>במדינות בהן כוח אדם יקר ומשכיל (בנגלור בהודו, אינטל בקרית גת) </a:t>
            </a:r>
            <a:r>
              <a:rPr lang="he-IL" b="1" dirty="0" smtClean="0"/>
              <a:t>או תעשיות עתירות עבודה </a:t>
            </a:r>
            <a:r>
              <a:rPr lang="he-IL" dirty="0" smtClean="0"/>
              <a:t>במדינות בהן קיים כוח אדם זול ומיומן (בתעשיית האלקטרוניקה סין ותעשיית הטקסטיל ברוב המדינות המתפתחות).</a:t>
            </a:r>
            <a:endParaRPr lang="en-US" dirty="0" smtClean="0">
              <a:cs typeface="Arial" pitchFamily="34" charset="0"/>
            </a:endParaRPr>
          </a:p>
          <a:p>
            <a:pPr eaLnBrk="1" hangingPunct="1">
              <a:defRPr/>
            </a:pPr>
            <a:endParaRPr lang="he-I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bg/>
                                          </p:spTgt>
                                        </p:tgtEl>
                                        <p:attrNameLst>
                                          <p:attrName>style.visibility</p:attrName>
                                        </p:attrNameLst>
                                      </p:cBhvr>
                                      <p:to>
                                        <p:strVal val="visible"/>
                                      </p:to>
                                    </p:set>
                                    <p:anim calcmode="lin" valueType="num">
                                      <p:cBhvr additive="base">
                                        <p:cTn id="13" dur="500" fill="hold"/>
                                        <p:tgtEl>
                                          <p:spTgt spid="819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0" end="0"/>
                                            </p:txEl>
                                          </p:spTgt>
                                        </p:tgtEl>
                                        <p:attrNameLst>
                                          <p:attrName>style.visibility</p:attrName>
                                        </p:attrNameLst>
                                      </p:cBhvr>
                                      <p:to>
                                        <p:strVal val="visible"/>
                                      </p:to>
                                    </p:set>
                                    <p:anim calcmode="lin" valueType="num">
                                      <p:cBhvr additive="base">
                                        <p:cTn id="19"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1" end="1"/>
                                            </p:txEl>
                                          </p:spTgt>
                                        </p:tgtEl>
                                        <p:attrNameLst>
                                          <p:attrName>style.visibility</p:attrName>
                                        </p:attrNameLst>
                                      </p:cBhvr>
                                      <p:to>
                                        <p:strVal val="visible"/>
                                      </p:to>
                                    </p:set>
                                    <p:anim calcmode="lin" valueType="num">
                                      <p:cBhvr additive="base">
                                        <p:cTn id="25"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2" end="2"/>
                                            </p:txEl>
                                          </p:spTgt>
                                        </p:tgtEl>
                                        <p:attrNameLst>
                                          <p:attrName>style.visibility</p:attrName>
                                        </p:attrNameLst>
                                      </p:cBhvr>
                                      <p:to>
                                        <p:strVal val="visible"/>
                                      </p:to>
                                    </p:set>
                                    <p:anim calcmode="lin" valueType="num">
                                      <p:cBhvr additive="base">
                                        <p:cTn id="31"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זרזי פיתוח</a:t>
            </a:r>
          </a:p>
        </p:txBody>
      </p:sp>
      <p:sp>
        <p:nvSpPr>
          <p:cNvPr id="3" name="Content Placeholder 2"/>
          <p:cNvSpPr>
            <a:spLocks noGrp="1"/>
          </p:cNvSpPr>
          <p:nvPr>
            <p:ph idx="1"/>
          </p:nvPr>
        </p:nvSpPr>
        <p:spPr>
          <a:xfrm>
            <a:off x="251520" y="1412776"/>
            <a:ext cx="8686800" cy="5072063"/>
          </a:xfrm>
          <a:solidFill>
            <a:schemeClr val="accent6">
              <a:lumMod val="40000"/>
              <a:lumOff val="60000"/>
            </a:schemeClr>
          </a:solidFill>
          <a:ln>
            <a:solidFill>
              <a:schemeClr val="tx1"/>
            </a:solidFill>
          </a:ln>
        </p:spPr>
        <p:txBody>
          <a:bodyPr rtlCol="1">
            <a:normAutofit/>
          </a:bodyPr>
          <a:lstStyle/>
          <a:p>
            <a:pPr algn="ctr">
              <a:buNone/>
            </a:pPr>
            <a:r>
              <a:rPr lang="he-IL" b="1" dirty="0" smtClean="0"/>
              <a:t>    </a:t>
            </a:r>
          </a:p>
          <a:p>
            <a:pPr algn="ctr">
              <a:buNone/>
            </a:pPr>
            <a:endParaRPr lang="he-IL" b="1" dirty="0" smtClean="0"/>
          </a:p>
          <a:p>
            <a:pPr algn="ctr">
              <a:buNone/>
            </a:pPr>
            <a:r>
              <a:rPr lang="he-IL" b="1" dirty="0" smtClean="0"/>
              <a:t>זרזי פיתוח</a:t>
            </a:r>
            <a:r>
              <a:rPr lang="he-IL" sz="2800" dirty="0" smtClean="0"/>
              <a:t> </a:t>
            </a:r>
            <a:r>
              <a:rPr lang="he-IL" sz="3000" dirty="0" smtClean="0"/>
              <a:t>הם כינויי למשאבים (</a:t>
            </a:r>
            <a:r>
              <a:rPr lang="he-IL" sz="2800" dirty="0" smtClean="0"/>
              <a:t>כל דבר העומד לרשות האדם) </a:t>
            </a:r>
            <a:r>
              <a:rPr lang="he-IL" sz="3000" dirty="0" smtClean="0"/>
              <a:t> שנמצאים באזור מסוים</a:t>
            </a:r>
            <a:r>
              <a:rPr lang="en-US" sz="3000" dirty="0" smtClean="0"/>
              <a:t> </a:t>
            </a:r>
            <a:r>
              <a:rPr lang="he-IL" sz="3000" dirty="0" smtClean="0"/>
              <a:t>(מדינה)</a:t>
            </a:r>
            <a:r>
              <a:rPr lang="en-US" sz="3000" dirty="0" smtClean="0"/>
              <a:t> </a:t>
            </a:r>
            <a:r>
              <a:rPr lang="he-IL" sz="3000" dirty="0" smtClean="0"/>
              <a:t>ומאפשרים לו להתפתח</a:t>
            </a:r>
            <a:r>
              <a:rPr lang="en-US" sz="3000" dirty="0" smtClean="0"/>
              <a:t> .</a:t>
            </a:r>
            <a:r>
              <a:rPr lang="he-IL" sz="3000" dirty="0" smtClean="0"/>
              <a:t>המשאבים מתחלקים לארבע קבוצות.</a:t>
            </a:r>
            <a:endParaRPr lang="he-IL"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857250" y="357188"/>
            <a:ext cx="6858000" cy="523220"/>
          </a:xfrm>
          <a:prstGeom prst="rect">
            <a:avLst/>
          </a:prstGeom>
          <a:noFill/>
          <a:ln w="9525">
            <a:noFill/>
            <a:miter lim="800000"/>
            <a:headEnd/>
            <a:tailEnd/>
          </a:ln>
        </p:spPr>
        <p:txBody>
          <a:bodyPr>
            <a:spAutoFit/>
          </a:bodyPr>
          <a:lstStyle/>
          <a:p>
            <a:r>
              <a:rPr lang="he-IL" sz="2800" dirty="0">
                <a:cs typeface="+mj-cs"/>
              </a:rPr>
              <a:t>תעשייה עתירת עבודה- במקום בו שפע </a:t>
            </a:r>
            <a:r>
              <a:rPr lang="he-IL" sz="2800" dirty="0" err="1">
                <a:cs typeface="+mj-cs"/>
              </a:rPr>
              <a:t>כח</a:t>
            </a:r>
            <a:r>
              <a:rPr lang="he-IL" sz="2800" dirty="0">
                <a:cs typeface="+mj-cs"/>
              </a:rPr>
              <a:t> עבודה זול</a:t>
            </a:r>
          </a:p>
        </p:txBody>
      </p:sp>
      <p:pic>
        <p:nvPicPr>
          <p:cNvPr id="24579" name="Picture 3" descr="http://api.ning.com/files/d2jzi5QW7upPX91kgoxCjEjFK1KymLvhXQ7FN2rpQL4NyMt162IzbjD6jLK0AkHpwmVN3ky*WmzgVDnWwH2YINu-ZrdcDCPo/p3_0011_Layer_8.jpg"/>
          <p:cNvPicPr>
            <a:picLocks noChangeAspect="1" noChangeArrowheads="1"/>
          </p:cNvPicPr>
          <p:nvPr/>
        </p:nvPicPr>
        <p:blipFill>
          <a:blip r:embed="rId2" cstate="print"/>
          <a:srcRect/>
          <a:stretch>
            <a:fillRect/>
          </a:stretch>
        </p:blipFill>
        <p:spPr bwMode="auto">
          <a:xfrm>
            <a:off x="1357313" y="1071563"/>
            <a:ext cx="6292850" cy="471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4"/>
          <p:cNvSpPr txBox="1">
            <a:spLocks noChangeArrowheads="1"/>
          </p:cNvSpPr>
          <p:nvPr/>
        </p:nvSpPr>
        <p:spPr bwMode="auto">
          <a:xfrm>
            <a:off x="0" y="4653136"/>
            <a:ext cx="3275856" cy="1015663"/>
          </a:xfrm>
          <a:prstGeom prst="rect">
            <a:avLst/>
          </a:prstGeom>
          <a:noFill/>
          <a:ln w="9525">
            <a:noFill/>
            <a:miter lim="800000"/>
            <a:headEnd/>
            <a:tailEnd/>
          </a:ln>
        </p:spPr>
        <p:txBody>
          <a:bodyPr wrap="square">
            <a:spAutoFit/>
          </a:bodyPr>
          <a:lstStyle/>
          <a:p>
            <a:r>
              <a:rPr lang="he-IL" sz="2000" dirty="0" smtClean="0">
                <a:cs typeface="+mj-cs"/>
              </a:rPr>
              <a:t>&lt;- מתפרה </a:t>
            </a:r>
            <a:r>
              <a:rPr lang="he-IL" sz="2000" dirty="0" err="1">
                <a:cs typeface="+mj-cs"/>
              </a:rPr>
              <a:t>בפאנצ'אנג</a:t>
            </a:r>
            <a:r>
              <a:rPr lang="he-IL" sz="2000" dirty="0">
                <a:cs typeface="+mj-cs"/>
              </a:rPr>
              <a:t>, סין. </a:t>
            </a:r>
            <a:endParaRPr lang="he-IL" sz="2000" dirty="0" smtClean="0">
              <a:cs typeface="+mj-cs"/>
            </a:endParaRPr>
          </a:p>
          <a:p>
            <a:r>
              <a:rPr lang="he-IL" sz="2000" dirty="0" smtClean="0">
                <a:cs typeface="+mj-cs"/>
              </a:rPr>
              <a:t>רבים </a:t>
            </a:r>
            <a:r>
              <a:rPr lang="he-IL" sz="2000" dirty="0">
                <a:cs typeface="+mj-cs"/>
              </a:rPr>
              <a:t>מעובדים אלו משתכרים פחות מ-2$ ליום</a:t>
            </a:r>
          </a:p>
        </p:txBody>
      </p:sp>
      <p:pic>
        <p:nvPicPr>
          <p:cNvPr id="25604" name="Picture 5" descr="http://www.chantyshoes.com/Chantyshoes/images/small/china_01.gif"/>
          <p:cNvPicPr>
            <a:picLocks noChangeAspect="1" noChangeArrowheads="1"/>
          </p:cNvPicPr>
          <p:nvPr/>
        </p:nvPicPr>
        <p:blipFill>
          <a:blip r:embed="rId2" cstate="print"/>
          <a:srcRect/>
          <a:stretch>
            <a:fillRect/>
          </a:stretch>
        </p:blipFill>
        <p:spPr bwMode="auto">
          <a:xfrm>
            <a:off x="142874" y="0"/>
            <a:ext cx="5523923" cy="4149080"/>
          </a:xfrm>
          <a:prstGeom prst="rect">
            <a:avLst/>
          </a:prstGeom>
          <a:noFill/>
          <a:ln w="9525">
            <a:noFill/>
            <a:miter lim="800000"/>
            <a:headEnd/>
            <a:tailEnd/>
          </a:ln>
        </p:spPr>
      </p:pic>
      <p:sp>
        <p:nvSpPr>
          <p:cNvPr id="25605" name="TextBox 6"/>
          <p:cNvSpPr txBox="1">
            <a:spLocks noChangeArrowheads="1"/>
          </p:cNvSpPr>
          <p:nvPr/>
        </p:nvSpPr>
        <p:spPr bwMode="auto">
          <a:xfrm>
            <a:off x="5868144" y="357188"/>
            <a:ext cx="2990106" cy="707886"/>
          </a:xfrm>
          <a:prstGeom prst="rect">
            <a:avLst/>
          </a:prstGeom>
          <a:noFill/>
          <a:ln w="9525">
            <a:noFill/>
            <a:miter lim="800000"/>
            <a:headEnd/>
            <a:tailEnd/>
          </a:ln>
        </p:spPr>
        <p:txBody>
          <a:bodyPr wrap="square">
            <a:spAutoFit/>
          </a:bodyPr>
          <a:lstStyle/>
          <a:p>
            <a:r>
              <a:rPr lang="he-IL" sz="2000" dirty="0" err="1">
                <a:cs typeface="+mj-cs"/>
              </a:rPr>
              <a:t>צ'אנטי</a:t>
            </a:r>
            <a:r>
              <a:rPr lang="he-IL" sz="2000" dirty="0">
                <a:cs typeface="+mj-cs"/>
              </a:rPr>
              <a:t>. מפעל הנעלה, </a:t>
            </a:r>
            <a:r>
              <a:rPr lang="he-IL" sz="2000" dirty="0" smtClean="0">
                <a:cs typeface="+mj-cs"/>
              </a:rPr>
              <a:t>סין</a:t>
            </a:r>
          </a:p>
          <a:p>
            <a:pPr algn="l"/>
            <a:r>
              <a:rPr lang="he-IL" sz="2000" dirty="0" smtClean="0">
                <a:cs typeface="+mj-cs"/>
              </a:rPr>
              <a:t>-&gt; </a:t>
            </a:r>
            <a:endParaRPr lang="he-IL" sz="2000" dirty="0">
              <a:cs typeface="+mj-cs"/>
            </a:endParaRPr>
          </a:p>
        </p:txBody>
      </p:sp>
      <p:pic>
        <p:nvPicPr>
          <p:cNvPr id="25602" name="Picture 3" descr="http://cache-media.britannica.com/eb-media/02/91502-050-84755454.jpg"/>
          <p:cNvPicPr>
            <a:picLocks noChangeAspect="1" noChangeArrowheads="1"/>
          </p:cNvPicPr>
          <p:nvPr/>
        </p:nvPicPr>
        <p:blipFill>
          <a:blip r:embed="rId3" cstate="print"/>
          <a:srcRect/>
          <a:stretch>
            <a:fillRect/>
          </a:stretch>
        </p:blipFill>
        <p:spPr bwMode="auto">
          <a:xfrm>
            <a:off x="3635896" y="3214647"/>
            <a:ext cx="5508104" cy="3643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Seagate Wuxi China Factory Tour by Robert Scoble."/>
          <p:cNvPicPr>
            <a:picLocks noChangeAspect="1" noChangeArrowheads="1"/>
          </p:cNvPicPr>
          <p:nvPr/>
        </p:nvPicPr>
        <p:blipFill>
          <a:blip r:embed="rId2" cstate="print"/>
          <a:srcRect/>
          <a:stretch>
            <a:fillRect/>
          </a:stretch>
        </p:blipFill>
        <p:spPr bwMode="auto">
          <a:xfrm>
            <a:off x="0" y="188639"/>
            <a:ext cx="4427984" cy="6648625"/>
          </a:xfrm>
          <a:prstGeom prst="rect">
            <a:avLst/>
          </a:prstGeom>
          <a:noFill/>
          <a:ln w="9525">
            <a:noFill/>
            <a:miter lim="800000"/>
            <a:headEnd/>
            <a:tailEnd/>
          </a:ln>
        </p:spPr>
      </p:pic>
      <p:pic>
        <p:nvPicPr>
          <p:cNvPr id="26627" name="Picture 5" descr="http://www.lhcomputers.com/showcase_martinez/IMAGES/CHINAFTR.JPG"/>
          <p:cNvPicPr>
            <a:picLocks noChangeAspect="1" noChangeArrowheads="1"/>
          </p:cNvPicPr>
          <p:nvPr/>
        </p:nvPicPr>
        <p:blipFill>
          <a:blip r:embed="rId3" cstate="print"/>
          <a:srcRect/>
          <a:stretch>
            <a:fillRect/>
          </a:stretch>
        </p:blipFill>
        <p:spPr bwMode="auto">
          <a:xfrm>
            <a:off x="4572000" y="764704"/>
            <a:ext cx="4381617" cy="3291830"/>
          </a:xfrm>
          <a:prstGeom prst="rect">
            <a:avLst/>
          </a:prstGeom>
          <a:noFill/>
          <a:ln w="9525">
            <a:noFill/>
            <a:miter lim="800000"/>
            <a:headEnd/>
            <a:tailEnd/>
          </a:ln>
        </p:spPr>
      </p:pic>
      <p:sp>
        <p:nvSpPr>
          <p:cNvPr id="26628" name="TextBox 5"/>
          <p:cNvSpPr txBox="1">
            <a:spLocks noChangeArrowheads="1"/>
          </p:cNvSpPr>
          <p:nvPr/>
        </p:nvSpPr>
        <p:spPr bwMode="auto">
          <a:xfrm>
            <a:off x="2051720" y="260648"/>
            <a:ext cx="6500812" cy="461665"/>
          </a:xfrm>
          <a:prstGeom prst="rect">
            <a:avLst/>
          </a:prstGeom>
          <a:noFill/>
          <a:ln w="9525">
            <a:noFill/>
            <a:miter lim="800000"/>
            <a:headEnd/>
            <a:tailEnd/>
          </a:ln>
        </p:spPr>
        <p:txBody>
          <a:bodyPr>
            <a:spAutoFit/>
          </a:bodyPr>
          <a:lstStyle/>
          <a:p>
            <a:r>
              <a:rPr lang="he-IL" sz="2400" dirty="0">
                <a:cs typeface="+mj-cs"/>
              </a:rPr>
              <a:t>תעשייה </a:t>
            </a:r>
            <a:r>
              <a:rPr lang="he-IL" sz="2400" dirty="0" smtClean="0">
                <a:cs typeface="+mj-cs"/>
              </a:rPr>
              <a:t>האלקטרוניקה </a:t>
            </a:r>
            <a:r>
              <a:rPr lang="he-IL" sz="2400" dirty="0">
                <a:cs typeface="+mj-cs"/>
              </a:rPr>
              <a:t>הסינית</a:t>
            </a:r>
          </a:p>
        </p:txBody>
      </p:sp>
      <p:sp>
        <p:nvSpPr>
          <p:cNvPr id="26629" name="TextBox 6"/>
          <p:cNvSpPr txBox="1">
            <a:spLocks noChangeArrowheads="1"/>
          </p:cNvSpPr>
          <p:nvPr/>
        </p:nvSpPr>
        <p:spPr bwMode="auto">
          <a:xfrm>
            <a:off x="4644008" y="4797152"/>
            <a:ext cx="4104456" cy="1200329"/>
          </a:xfrm>
          <a:prstGeom prst="rect">
            <a:avLst/>
          </a:prstGeom>
          <a:noFill/>
          <a:ln w="9525">
            <a:noFill/>
            <a:miter lim="800000"/>
            <a:headEnd/>
            <a:tailEnd/>
          </a:ln>
        </p:spPr>
        <p:txBody>
          <a:bodyPr wrap="square">
            <a:spAutoFit/>
          </a:bodyPr>
          <a:lstStyle/>
          <a:p>
            <a:r>
              <a:rPr lang="he-IL" dirty="0">
                <a:cs typeface="+mn-cs"/>
              </a:rPr>
              <a:t>8 מיליון איש</a:t>
            </a:r>
          </a:p>
          <a:p>
            <a:r>
              <a:rPr lang="he-IL" dirty="0">
                <a:cs typeface="+mn-cs"/>
              </a:rPr>
              <a:t>67,000 מפעלים</a:t>
            </a:r>
          </a:p>
          <a:p>
            <a:r>
              <a:rPr lang="he-IL" dirty="0">
                <a:cs typeface="+mn-cs"/>
              </a:rPr>
              <a:t>17% מהגידול הכלכלי בשנת 2005</a:t>
            </a:r>
          </a:p>
          <a:p>
            <a:r>
              <a:rPr lang="he-IL" dirty="0">
                <a:cs typeface="+mn-cs"/>
              </a:rPr>
              <a:t>מוצרים: מחשבים, תקשורות, מכשור ביתי</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274638"/>
            <a:ext cx="8501063" cy="1143000"/>
          </a:xfrm>
          <a:solidFill>
            <a:schemeClr val="accent2">
              <a:lumMod val="60000"/>
              <a:lumOff val="40000"/>
            </a:schemeClr>
          </a:solidFill>
          <a:ln>
            <a:solidFill>
              <a:schemeClr val="tx1"/>
            </a:solidFill>
          </a:ln>
        </p:spPr>
        <p:txBody>
          <a:bodyPr>
            <a:normAutofit fontScale="90000"/>
          </a:bodyPr>
          <a:lstStyle/>
          <a:p>
            <a:pPr algn="ctr" eaLnBrk="1" hangingPunct="1">
              <a:defRPr/>
            </a:pPr>
            <a:r>
              <a:rPr lang="he-IL" sz="4400" b="1" dirty="0" smtClean="0">
                <a:cs typeface="+mn-cs"/>
              </a:rPr>
              <a:t>משאבי טבע ותרבות כבסיס לפיתוח תיירות</a:t>
            </a:r>
          </a:p>
        </p:txBody>
      </p:sp>
      <p:sp>
        <p:nvSpPr>
          <p:cNvPr id="5123" name="Content Placeholder 2"/>
          <p:cNvSpPr>
            <a:spLocks noGrp="1"/>
          </p:cNvSpPr>
          <p:nvPr>
            <p:ph idx="1"/>
          </p:nvPr>
        </p:nvSpPr>
        <p:spPr>
          <a:xfrm>
            <a:off x="285750" y="1428750"/>
            <a:ext cx="8501063" cy="5072063"/>
          </a:xfrm>
          <a:solidFill>
            <a:schemeClr val="accent6">
              <a:lumMod val="40000"/>
              <a:lumOff val="60000"/>
            </a:schemeClr>
          </a:solidFill>
          <a:ln>
            <a:solidFill>
              <a:schemeClr val="tx1"/>
            </a:solidFill>
          </a:ln>
        </p:spPr>
        <p:txBody>
          <a:bodyPr>
            <a:normAutofit fontScale="47500" lnSpcReduction="20000"/>
          </a:bodyPr>
          <a:lstStyle/>
          <a:p>
            <a:pPr>
              <a:buNone/>
            </a:pPr>
            <a:r>
              <a:rPr lang="he-IL" sz="4400" b="1" dirty="0" smtClean="0"/>
              <a:t> </a:t>
            </a:r>
            <a:endParaRPr lang="en-US" sz="4400" dirty="0" smtClean="0"/>
          </a:p>
          <a:p>
            <a:pPr>
              <a:buNone/>
            </a:pPr>
            <a:r>
              <a:rPr lang="he-IL" sz="4400" b="1" u="sng" dirty="0" smtClean="0"/>
              <a:t>משאבי טבע ותרבות כבסיס לפיתוח תיירות</a:t>
            </a:r>
            <a:endParaRPr lang="en-US" sz="4400" dirty="0" smtClean="0"/>
          </a:p>
          <a:p>
            <a:pPr>
              <a:buNone/>
            </a:pPr>
            <a:r>
              <a:rPr lang="he-IL" sz="4400" dirty="0" smtClean="0"/>
              <a:t>     ענף התיירות הוא אחד התחומים שמאד עוזר לפתח מדינות, בעיקר מדינות פחות מפותחות. בזכות הגלובליזציה, הוזלת הטיסות והעלאת רמת החיים פיתוח התיירות מואץ מאד.</a:t>
            </a:r>
            <a:endParaRPr lang="en-US" sz="4400" dirty="0" smtClean="0"/>
          </a:p>
          <a:p>
            <a:pPr>
              <a:buNone/>
            </a:pPr>
            <a:endParaRPr lang="en-US" sz="4400" b="1" u="sng" dirty="0" smtClean="0">
              <a:solidFill>
                <a:srgbClr val="FF0000"/>
              </a:solidFill>
            </a:endParaRPr>
          </a:p>
          <a:p>
            <a:pPr>
              <a:buNone/>
            </a:pPr>
            <a:r>
              <a:rPr lang="he-IL" sz="4400" b="1" u="sng" dirty="0" smtClean="0">
                <a:solidFill>
                  <a:srgbClr val="FF0000"/>
                </a:solidFill>
              </a:rPr>
              <a:t>גורמים משיכה  לתיירות </a:t>
            </a:r>
            <a:r>
              <a:rPr lang="he-IL" sz="4400" dirty="0" smtClean="0"/>
              <a:t>:</a:t>
            </a:r>
            <a:endParaRPr lang="en-US" sz="4400" dirty="0" smtClean="0"/>
          </a:p>
          <a:p>
            <a:pPr>
              <a:buFont typeface="Wingdings" pitchFamily="2" charset="2"/>
              <a:buChar char="Ø"/>
            </a:pPr>
            <a:r>
              <a:rPr lang="he-IL" sz="4000" b="1" dirty="0" smtClean="0"/>
              <a:t> ים, שמש וחול </a:t>
            </a:r>
            <a:r>
              <a:rPr lang="he-IL" sz="4000" dirty="0" smtClean="0"/>
              <a:t>(</a:t>
            </a:r>
            <a:r>
              <a:rPr lang="en-US" sz="4000" dirty="0" smtClean="0">
                <a:cs typeface="Arial" pitchFamily="34" charset="0"/>
              </a:rPr>
              <a:t>S</a:t>
            </a:r>
            <a:r>
              <a:rPr lang="he-IL" sz="4000" dirty="0" smtClean="0"/>
              <a:t> כפול 3) ,משאבים קיימים לפיתוח תיירות נופש במדינות בעלות חופי ים.</a:t>
            </a:r>
          </a:p>
          <a:p>
            <a:pPr>
              <a:buFont typeface="Wingdings" pitchFamily="2" charset="2"/>
              <a:buChar char="Ø"/>
              <a:defRPr/>
            </a:pPr>
            <a:r>
              <a:rPr lang="he-IL" sz="4000" dirty="0" smtClean="0"/>
              <a:t> </a:t>
            </a:r>
            <a:r>
              <a:rPr lang="he-IL" sz="4000" b="1" dirty="0" smtClean="0"/>
              <a:t>אגמים ונהרות </a:t>
            </a:r>
            <a:r>
              <a:rPr lang="he-IL" sz="4000" dirty="0" smtClean="0"/>
              <a:t>משמשים כבסיס לתיירות נוף, נופש וטיולים.</a:t>
            </a:r>
          </a:p>
          <a:p>
            <a:pPr>
              <a:buFont typeface="Wingdings" pitchFamily="2" charset="2"/>
              <a:buChar char="Ø"/>
              <a:defRPr/>
            </a:pPr>
            <a:r>
              <a:rPr lang="he-IL" sz="4000" dirty="0" smtClean="0"/>
              <a:t> </a:t>
            </a:r>
            <a:r>
              <a:rPr lang="he-IL" sz="4000" b="1" dirty="0" smtClean="0"/>
              <a:t>תנאי אקלים ייחודיים </a:t>
            </a:r>
            <a:r>
              <a:rPr lang="he-IL" sz="4000" dirty="0" smtClean="0"/>
              <a:t>כמו אקלים מדברי או אקלים שלג מהווים בסיס לפיתוח תיירות אתגרית</a:t>
            </a:r>
            <a:r>
              <a:rPr lang="he-IL" sz="2400" dirty="0" smtClean="0"/>
              <a:t>.</a:t>
            </a:r>
          </a:p>
          <a:p>
            <a:pPr>
              <a:buFont typeface="Wingdings" pitchFamily="2" charset="2"/>
              <a:buChar char="Ø"/>
              <a:defRPr/>
            </a:pPr>
            <a:r>
              <a:rPr lang="he-IL" sz="4000" b="1" dirty="0" smtClean="0"/>
              <a:t>מעיינות חמים , מים בעלי ייחוד </a:t>
            </a:r>
            <a:r>
              <a:rPr lang="he-IL" sz="4000" dirty="0" smtClean="0"/>
              <a:t>(ים המלח, מרחצאות גפרית </a:t>
            </a:r>
            <a:r>
              <a:rPr lang="he-IL" sz="4000" dirty="0" err="1" smtClean="0"/>
              <a:t>וכו</a:t>
            </a:r>
            <a:r>
              <a:rPr lang="he-IL" sz="4000" dirty="0" smtClean="0"/>
              <a:t>') מהווים בסיס לפיתוח תיירותי.</a:t>
            </a:r>
          </a:p>
          <a:p>
            <a:pPr>
              <a:buFont typeface="Wingdings" pitchFamily="2" charset="2"/>
              <a:buChar char="Ø"/>
              <a:defRPr/>
            </a:pPr>
            <a:r>
              <a:rPr lang="he-IL" sz="4000" b="1" dirty="0" smtClean="0"/>
              <a:t>תופעות טבע </a:t>
            </a:r>
            <a:r>
              <a:rPr lang="he-IL" sz="4000" b="1" dirty="0" err="1" smtClean="0"/>
              <a:t>יחודיות</a:t>
            </a:r>
            <a:r>
              <a:rPr lang="he-IL" sz="4000" b="1" dirty="0" smtClean="0"/>
              <a:t> </a:t>
            </a:r>
            <a:r>
              <a:rPr lang="he-IL" sz="4000" dirty="0" smtClean="0"/>
              <a:t>(המכתשים ), </a:t>
            </a:r>
            <a:r>
              <a:rPr lang="he-IL" sz="4000" b="1" dirty="0" smtClean="0"/>
              <a:t>אתרים ארכיאולוגיים </a:t>
            </a:r>
            <a:r>
              <a:rPr lang="he-IL" sz="4000" dirty="0" smtClean="0"/>
              <a:t>(מצדה ).</a:t>
            </a:r>
          </a:p>
          <a:p>
            <a:pPr>
              <a:buFont typeface="Wingdings" pitchFamily="2" charset="2"/>
              <a:buChar char="Ø"/>
              <a:defRPr/>
            </a:pPr>
            <a:r>
              <a:rPr lang="he-IL" sz="4000" b="1" dirty="0" smtClean="0"/>
              <a:t>מקומות קדושים </a:t>
            </a:r>
            <a:r>
              <a:rPr lang="he-IL" sz="4000" dirty="0" smtClean="0"/>
              <a:t>המהווים בסיס לעליה לרגל אליהם.</a:t>
            </a:r>
            <a:endParaRPr lang="en-US" sz="4000" dirty="0" smtClean="0">
              <a:cs typeface="Arial" pitchFamily="34" charset="0"/>
            </a:endParaRPr>
          </a:p>
          <a:p>
            <a:pPr>
              <a:buNone/>
            </a:pPr>
            <a:endParaRPr lang="en-US" sz="3700" dirty="0" smtClean="0"/>
          </a:p>
          <a:p>
            <a:pPr>
              <a:buNone/>
            </a:pPr>
            <a:endParaRPr lang="he-IL" sz="3700" b="1" dirty="0" smtClean="0"/>
          </a:p>
          <a:p>
            <a:pPr>
              <a:buNone/>
            </a:pPr>
            <a:endParaRPr lang="en-US" sz="3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bg/>
                                          </p:spTgt>
                                        </p:tgtEl>
                                        <p:attrNameLst>
                                          <p:attrName>style.visibility</p:attrName>
                                        </p:attrNameLst>
                                      </p:cBhvr>
                                      <p:to>
                                        <p:strVal val="visible"/>
                                      </p:to>
                                    </p:set>
                                    <p:anim calcmode="lin" valueType="num">
                                      <p:cBhvr additive="base">
                                        <p:cTn id="13"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additive="base">
                                        <p:cTn id="19"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1" end="1"/>
                                            </p:txEl>
                                          </p:spTgt>
                                        </p:tgtEl>
                                        <p:attrNameLst>
                                          <p:attrName>style.visibility</p:attrName>
                                        </p:attrNameLst>
                                      </p:cBhvr>
                                      <p:to>
                                        <p:strVal val="visible"/>
                                      </p:to>
                                    </p:set>
                                    <p:anim calcmode="lin" valueType="num">
                                      <p:cBhvr additive="base">
                                        <p:cTn id="25"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2" end="2"/>
                                            </p:txEl>
                                          </p:spTgt>
                                        </p:tgtEl>
                                        <p:attrNameLst>
                                          <p:attrName>style.visibility</p:attrName>
                                        </p:attrNameLst>
                                      </p:cBhvr>
                                      <p:to>
                                        <p:strVal val="visible"/>
                                      </p:to>
                                    </p:set>
                                    <p:anim calcmode="lin" valueType="num">
                                      <p:cBhvr additive="base">
                                        <p:cTn id="31"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4" end="4"/>
                                            </p:txEl>
                                          </p:spTgt>
                                        </p:tgtEl>
                                        <p:attrNameLst>
                                          <p:attrName>style.visibility</p:attrName>
                                        </p:attrNameLst>
                                      </p:cBhvr>
                                      <p:to>
                                        <p:strVal val="visible"/>
                                      </p:to>
                                    </p:set>
                                    <p:anim calcmode="lin" valueType="num">
                                      <p:cBhvr additive="base">
                                        <p:cTn id="3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123">
                                            <p:txEl>
                                              <p:pRg st="5" end="5"/>
                                            </p:txEl>
                                          </p:spTgt>
                                        </p:tgtEl>
                                        <p:attrNameLst>
                                          <p:attrName>style.visibility</p:attrName>
                                        </p:attrNameLst>
                                      </p:cBhvr>
                                      <p:to>
                                        <p:strVal val="visible"/>
                                      </p:to>
                                    </p:set>
                                    <p:anim calcmode="lin" valueType="num">
                                      <p:cBhvr additive="base">
                                        <p:cTn id="43"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23">
                                            <p:txEl>
                                              <p:pRg st="6" end="6"/>
                                            </p:txEl>
                                          </p:spTgt>
                                        </p:tgtEl>
                                        <p:attrNameLst>
                                          <p:attrName>style.visibility</p:attrName>
                                        </p:attrNameLst>
                                      </p:cBhvr>
                                      <p:to>
                                        <p:strVal val="visible"/>
                                      </p:to>
                                    </p:set>
                                    <p:anim calcmode="lin" valueType="num">
                                      <p:cBhvr additive="base">
                                        <p:cTn id="49"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123">
                                            <p:txEl>
                                              <p:pRg st="7" end="7"/>
                                            </p:txEl>
                                          </p:spTgt>
                                        </p:tgtEl>
                                        <p:attrNameLst>
                                          <p:attrName>style.visibility</p:attrName>
                                        </p:attrNameLst>
                                      </p:cBhvr>
                                      <p:to>
                                        <p:strVal val="visible"/>
                                      </p:to>
                                    </p:set>
                                    <p:anim calcmode="lin" valueType="num">
                                      <p:cBhvr additive="base">
                                        <p:cTn id="55"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123">
                                            <p:txEl>
                                              <p:pRg st="8" end="8"/>
                                            </p:txEl>
                                          </p:spTgt>
                                        </p:tgtEl>
                                        <p:attrNameLst>
                                          <p:attrName>style.visibility</p:attrName>
                                        </p:attrNameLst>
                                      </p:cBhvr>
                                      <p:to>
                                        <p:strVal val="visible"/>
                                      </p:to>
                                    </p:set>
                                    <p:anim calcmode="lin" valueType="num">
                                      <p:cBhvr additive="base">
                                        <p:cTn id="61" dur="500" fill="hold"/>
                                        <p:tgtEl>
                                          <p:spTgt spid="512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123">
                                            <p:txEl>
                                              <p:pRg st="9" end="9"/>
                                            </p:txEl>
                                          </p:spTgt>
                                        </p:tgtEl>
                                        <p:attrNameLst>
                                          <p:attrName>style.visibility</p:attrName>
                                        </p:attrNameLst>
                                      </p:cBhvr>
                                      <p:to>
                                        <p:strVal val="visible"/>
                                      </p:to>
                                    </p:set>
                                    <p:anim calcmode="lin" valueType="num">
                                      <p:cBhvr additive="base">
                                        <p:cTn id="67" dur="500" fill="hold"/>
                                        <p:tgtEl>
                                          <p:spTgt spid="512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1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123">
                                            <p:txEl>
                                              <p:pRg st="10" end="10"/>
                                            </p:txEl>
                                          </p:spTgt>
                                        </p:tgtEl>
                                        <p:attrNameLst>
                                          <p:attrName>style.visibility</p:attrName>
                                        </p:attrNameLst>
                                      </p:cBhvr>
                                      <p:to>
                                        <p:strVal val="visible"/>
                                      </p:to>
                                    </p:set>
                                    <p:anim calcmode="lin" valueType="num">
                                      <p:cBhvr additive="base">
                                        <p:cTn id="73" dur="500" fill="hold"/>
                                        <p:tgtEl>
                                          <p:spTgt spid="512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1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endParaRPr lang="en-US" smtClean="0"/>
          </a:p>
        </p:txBody>
      </p:sp>
      <p:pic>
        <p:nvPicPr>
          <p:cNvPr id="34819" name="Picture 6" descr="Thailand-ko-samui_Heico-Neu"/>
          <p:cNvPicPr>
            <a:picLocks noChangeAspect="1" noChangeArrowheads="1"/>
          </p:cNvPicPr>
          <p:nvPr/>
        </p:nvPicPr>
        <p:blipFill>
          <a:blip r:embed="rId2" cstate="print"/>
          <a:srcRect/>
          <a:stretch>
            <a:fillRect/>
          </a:stretch>
        </p:blipFill>
        <p:spPr bwMode="auto">
          <a:xfrm>
            <a:off x="539552" y="188640"/>
            <a:ext cx="7954308" cy="5966993"/>
          </a:xfrm>
          <a:prstGeom prst="rect">
            <a:avLst/>
          </a:prstGeom>
          <a:noFill/>
          <a:ln w="9525">
            <a:noFill/>
            <a:miter lim="800000"/>
            <a:headEnd/>
            <a:tailEnd/>
          </a:ln>
        </p:spPr>
      </p:pic>
      <p:sp>
        <p:nvSpPr>
          <p:cNvPr id="34820" name="Text Box 7"/>
          <p:cNvSpPr txBox="1">
            <a:spLocks noChangeArrowheads="1"/>
          </p:cNvSpPr>
          <p:nvPr/>
        </p:nvSpPr>
        <p:spPr bwMode="auto">
          <a:xfrm>
            <a:off x="2267744" y="6237312"/>
            <a:ext cx="4895850" cy="457200"/>
          </a:xfrm>
          <a:prstGeom prst="rect">
            <a:avLst/>
          </a:prstGeom>
          <a:noFill/>
          <a:ln w="9525">
            <a:noFill/>
            <a:miter lim="800000"/>
            <a:headEnd/>
            <a:tailEnd/>
          </a:ln>
        </p:spPr>
        <p:txBody>
          <a:bodyPr>
            <a:spAutoFit/>
          </a:bodyPr>
          <a:lstStyle/>
          <a:p>
            <a:pPr algn="ctr">
              <a:spcBef>
                <a:spcPct val="50000"/>
              </a:spcBef>
            </a:pPr>
            <a:r>
              <a:rPr lang="he-IL" sz="2400" b="1" dirty="0">
                <a:cs typeface="+mn-cs"/>
              </a:rPr>
              <a:t>האי </a:t>
            </a:r>
            <a:r>
              <a:rPr lang="he-IL" sz="2400" b="1" dirty="0" err="1">
                <a:cs typeface="+mn-cs"/>
              </a:rPr>
              <a:t>קוסמוי</a:t>
            </a:r>
            <a:r>
              <a:rPr lang="he-IL" sz="2400" b="1" dirty="0">
                <a:cs typeface="+mn-cs"/>
              </a:rPr>
              <a:t>, תאילנד</a:t>
            </a:r>
            <a:endParaRPr lang="en-US" sz="2400" b="1" dirty="0">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0" y="274638"/>
            <a:ext cx="8501063" cy="1143000"/>
          </a:xfrm>
          <a:solidFill>
            <a:schemeClr val="accent2">
              <a:lumMod val="60000"/>
              <a:lumOff val="40000"/>
            </a:schemeClr>
          </a:solidFill>
          <a:ln>
            <a:solidFill>
              <a:schemeClr val="tx1"/>
            </a:solidFill>
          </a:ln>
        </p:spPr>
        <p:txBody>
          <a:bodyPr>
            <a:normAutofit fontScale="90000"/>
          </a:bodyPr>
          <a:lstStyle/>
          <a:p>
            <a:pPr algn="ctr" eaLnBrk="1" hangingPunct="1">
              <a:defRPr/>
            </a:pPr>
            <a:r>
              <a:rPr lang="he-IL" sz="4400" b="1" dirty="0" smtClean="0">
                <a:cs typeface="+mn-cs"/>
              </a:rPr>
              <a:t>משאבי טבע ותרבות כבסיס לפיתוח תיירות</a:t>
            </a:r>
          </a:p>
        </p:txBody>
      </p:sp>
      <p:sp>
        <p:nvSpPr>
          <p:cNvPr id="5123" name="Content Placeholder 2"/>
          <p:cNvSpPr>
            <a:spLocks noGrp="1"/>
          </p:cNvSpPr>
          <p:nvPr>
            <p:ph idx="1"/>
          </p:nvPr>
        </p:nvSpPr>
        <p:spPr>
          <a:xfrm>
            <a:off x="285750" y="1428750"/>
            <a:ext cx="8501063" cy="5072063"/>
          </a:xfrm>
          <a:solidFill>
            <a:schemeClr val="accent6">
              <a:lumMod val="40000"/>
              <a:lumOff val="60000"/>
            </a:schemeClr>
          </a:solidFill>
          <a:ln>
            <a:solidFill>
              <a:schemeClr val="tx1"/>
            </a:solidFill>
          </a:ln>
        </p:spPr>
        <p:txBody>
          <a:bodyPr>
            <a:normAutofit/>
          </a:bodyPr>
          <a:lstStyle/>
          <a:p>
            <a:pPr>
              <a:buNone/>
            </a:pPr>
            <a:r>
              <a:rPr lang="he-IL" sz="2600" b="1" dirty="0" smtClean="0"/>
              <a:t> </a:t>
            </a:r>
            <a:endParaRPr lang="en-US" sz="2600" dirty="0" smtClean="0"/>
          </a:p>
          <a:p>
            <a:pPr>
              <a:buNone/>
            </a:pPr>
            <a:r>
              <a:rPr lang="he-IL" sz="2600" b="1" u="sng" dirty="0" smtClean="0">
                <a:solidFill>
                  <a:srgbClr val="FF0000"/>
                </a:solidFill>
              </a:rPr>
              <a:t>חסרונות : </a:t>
            </a:r>
            <a:endParaRPr lang="en-US" sz="2600" b="1" u="sng" dirty="0" smtClean="0">
              <a:solidFill>
                <a:srgbClr val="FF0000"/>
              </a:solidFill>
            </a:endParaRPr>
          </a:p>
          <a:p>
            <a:pPr marL="514350" indent="-514350">
              <a:buFont typeface="+mj-lt"/>
              <a:buAutoNum type="arabicPeriod"/>
            </a:pPr>
            <a:r>
              <a:rPr lang="he-IL" sz="2600" dirty="0" smtClean="0"/>
              <a:t>ישנה פגיעה בסביבה הטבעית, בבעלי החיים ובצמחייה.</a:t>
            </a:r>
            <a:endParaRPr lang="en-US" sz="2600" dirty="0" smtClean="0"/>
          </a:p>
          <a:p>
            <a:pPr marL="514350" indent="-514350">
              <a:buFont typeface="+mj-lt"/>
              <a:buAutoNum type="arabicPeriod"/>
            </a:pPr>
            <a:r>
              <a:rPr lang="he-IL" sz="2600" dirty="0" smtClean="0"/>
              <a:t>ישנו זיהום מים, קרקע , אוויר, ים ונהרות.</a:t>
            </a:r>
            <a:endParaRPr lang="en-US" sz="2600" dirty="0" smtClean="0"/>
          </a:p>
          <a:p>
            <a:pPr marL="514350" indent="-514350">
              <a:buFont typeface="+mj-lt"/>
              <a:buAutoNum type="arabicPeriod"/>
            </a:pPr>
            <a:r>
              <a:rPr lang="he-IL" sz="2600" dirty="0" smtClean="0"/>
              <a:t>ישנה פגיעה בתרבות ובאורך חייהם של המקומיים.</a:t>
            </a:r>
            <a:endParaRPr lang="en-US" sz="2600" dirty="0" smtClean="0"/>
          </a:p>
          <a:p>
            <a:pPr>
              <a:buNone/>
            </a:pPr>
            <a:r>
              <a:rPr lang="he-IL" sz="2600" dirty="0" smtClean="0"/>
              <a:t>    </a:t>
            </a:r>
          </a:p>
          <a:p>
            <a:pPr>
              <a:buNone/>
            </a:pPr>
            <a:r>
              <a:rPr lang="he-IL" sz="2600" b="1" u="sng" dirty="0" smtClean="0">
                <a:solidFill>
                  <a:srgbClr val="FF0000"/>
                </a:solidFill>
              </a:rPr>
              <a:t>יתרונות </a:t>
            </a:r>
            <a:r>
              <a:rPr lang="he-IL" sz="2600" b="1" dirty="0" smtClean="0"/>
              <a:t>:</a:t>
            </a:r>
            <a:endParaRPr lang="en-US" sz="2600" dirty="0" smtClean="0"/>
          </a:p>
          <a:p>
            <a:pPr marL="514350" indent="-514350">
              <a:buFont typeface="+mj-lt"/>
              <a:buAutoNum type="arabicPeriod"/>
            </a:pPr>
            <a:r>
              <a:rPr lang="he-IL" sz="2600" dirty="0" smtClean="0"/>
              <a:t>בזכות התיירים ישנה כניסת מטבע זר למדינה.</a:t>
            </a:r>
            <a:endParaRPr lang="en-US" sz="2600" dirty="0" smtClean="0"/>
          </a:p>
          <a:p>
            <a:pPr marL="514350" indent="-514350">
              <a:buFont typeface="+mj-lt"/>
              <a:buAutoNum type="arabicPeriod"/>
            </a:pPr>
            <a:r>
              <a:rPr lang="he-IL" sz="2600" dirty="0" smtClean="0"/>
              <a:t>נוצרים מקומות תעסוקה רבים.</a:t>
            </a:r>
            <a:endParaRPr lang="en-US" sz="2600" dirty="0" smtClean="0"/>
          </a:p>
          <a:p>
            <a:pPr marL="514350" indent="-514350">
              <a:buFont typeface="+mj-lt"/>
              <a:buAutoNum type="arabicPeriod"/>
            </a:pPr>
            <a:r>
              <a:rPr lang="he-IL" sz="2600" dirty="0" smtClean="0"/>
              <a:t>פיתוח תיירות מעודד פיתוח תשתית תחבורה, תקשורת </a:t>
            </a:r>
            <a:r>
              <a:rPr lang="he-IL" sz="2600" dirty="0" err="1" smtClean="0"/>
              <a:t>וכו</a:t>
            </a:r>
            <a:r>
              <a:rPr lang="he-IL" sz="2600" dirty="0" smtClean="0"/>
              <a:t>'.</a:t>
            </a:r>
            <a:endParaRPr lang="en-US" sz="2600" dirty="0" smtClean="0"/>
          </a:p>
          <a:p>
            <a:pPr>
              <a:buNone/>
            </a:pPr>
            <a:endParaRPr lang="he-IL" sz="3700" b="1" dirty="0" smtClean="0"/>
          </a:p>
          <a:p>
            <a:pPr>
              <a:buNone/>
            </a:pPr>
            <a:endParaRPr lang="en-US" sz="37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bg/>
                                          </p:spTgt>
                                        </p:tgtEl>
                                        <p:attrNameLst>
                                          <p:attrName>style.visibility</p:attrName>
                                        </p:attrNameLst>
                                      </p:cBhvr>
                                      <p:to>
                                        <p:strVal val="visible"/>
                                      </p:to>
                                    </p:set>
                                    <p:anim calcmode="lin" valueType="num">
                                      <p:cBhvr additive="base">
                                        <p:cTn id="13" dur="500" fill="hold"/>
                                        <p:tgtEl>
                                          <p:spTgt spid="512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anim calcmode="lin" valueType="num">
                                      <p:cBhvr additive="base">
                                        <p:cTn id="19"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123">
                                            <p:txEl>
                                              <p:pRg st="2" end="2"/>
                                            </p:txEl>
                                          </p:spTgt>
                                        </p:tgtEl>
                                        <p:attrNameLst>
                                          <p:attrName>style.visibility</p:attrName>
                                        </p:attrNameLst>
                                      </p:cBhvr>
                                      <p:to>
                                        <p:strVal val="visible"/>
                                      </p:to>
                                    </p:set>
                                    <p:animEffect transition="in" filter="slide(fromBottom)">
                                      <p:cBhvr>
                                        <p:cTn id="25" dur="500"/>
                                        <p:tgtEl>
                                          <p:spTgt spid="5123">
                                            <p:txEl>
                                              <p:pRg st="2" end="2"/>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slide(fromBottom)">
                                      <p:cBhvr>
                                        <p:cTn id="28" dur="500"/>
                                        <p:tgtEl>
                                          <p:spTgt spid="5123">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Effect transition="in" filter="slide(fromBottom)">
                                      <p:cBhvr>
                                        <p:cTn id="31" dur="500"/>
                                        <p:tgtEl>
                                          <p:spTgt spid="5123">
                                            <p:txEl>
                                              <p:pRg st="4" end="4"/>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5123">
                                            <p:txEl>
                                              <p:pRg st="5" end="5"/>
                                            </p:txEl>
                                          </p:spTgt>
                                        </p:tgtEl>
                                        <p:attrNameLst>
                                          <p:attrName>style.visibility</p:attrName>
                                        </p:attrNameLst>
                                      </p:cBhvr>
                                      <p:to>
                                        <p:strVal val="visible"/>
                                      </p:to>
                                    </p:set>
                                    <p:animEffect transition="in" filter="slide(fromBottom)">
                                      <p:cBhvr>
                                        <p:cTn id="34" dur="500"/>
                                        <p:tgtEl>
                                          <p:spTgt spid="5123">
                                            <p:txEl>
                                              <p:pRg st="5" end="5"/>
                                            </p:txEl>
                                          </p:spTgt>
                                        </p:tgtEl>
                                      </p:cBhvr>
                                    </p:animEffect>
                                  </p:childTnLst>
                                </p:cTn>
                              </p:par>
                              <p:par>
                                <p:cTn id="35" presetID="12" presetClass="entr" presetSubtype="4" fill="hold" nodeType="with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slide(fromBottom)">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fade">
                                      <p:cBhvr>
                                        <p:cTn id="42" dur="1000"/>
                                        <p:tgtEl>
                                          <p:spTgt spid="5123">
                                            <p:txEl>
                                              <p:pRg st="7" end="7"/>
                                            </p:txEl>
                                          </p:spTgt>
                                        </p:tgtEl>
                                      </p:cBhvr>
                                    </p:animEffect>
                                    <p:anim calcmode="lin" valueType="num">
                                      <p:cBhvr>
                                        <p:cTn id="43" dur="1000" fill="hold"/>
                                        <p:tgtEl>
                                          <p:spTgt spid="5123">
                                            <p:txEl>
                                              <p:pRg st="7" end="7"/>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123">
                                            <p:txEl>
                                              <p:pRg st="7" end="7"/>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123">
                                            <p:txEl>
                                              <p:pRg st="7" end="7"/>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5123">
                                            <p:txEl>
                                              <p:pRg st="8" end="8"/>
                                            </p:txEl>
                                          </p:spTgt>
                                        </p:tgtEl>
                                        <p:attrNameLst>
                                          <p:attrName>style.visibility</p:attrName>
                                        </p:attrNameLst>
                                      </p:cBhvr>
                                      <p:to>
                                        <p:strVal val="visible"/>
                                      </p:to>
                                    </p:set>
                                    <p:animEffect transition="in" filter="fade">
                                      <p:cBhvr>
                                        <p:cTn id="48" dur="1000"/>
                                        <p:tgtEl>
                                          <p:spTgt spid="5123">
                                            <p:txEl>
                                              <p:pRg st="8" end="8"/>
                                            </p:txEl>
                                          </p:spTgt>
                                        </p:tgtEl>
                                      </p:cBhvr>
                                    </p:animEffect>
                                    <p:anim calcmode="lin" valueType="num">
                                      <p:cBhvr>
                                        <p:cTn id="49" dur="1000" fill="hold"/>
                                        <p:tgtEl>
                                          <p:spTgt spid="5123">
                                            <p:txEl>
                                              <p:pRg st="8" end="8"/>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5123">
                                            <p:txEl>
                                              <p:pRg st="8" end="8"/>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123">
                                            <p:txEl>
                                              <p:pRg st="8" end="8"/>
                                            </p:txEl>
                                          </p:spTgt>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5123">
                                            <p:txEl>
                                              <p:pRg st="9" end="9"/>
                                            </p:txEl>
                                          </p:spTgt>
                                        </p:tgtEl>
                                        <p:attrNameLst>
                                          <p:attrName>style.visibility</p:attrName>
                                        </p:attrNameLst>
                                      </p:cBhvr>
                                      <p:to>
                                        <p:strVal val="visible"/>
                                      </p:to>
                                    </p:set>
                                    <p:animEffect transition="in" filter="fade">
                                      <p:cBhvr>
                                        <p:cTn id="54" dur="1000"/>
                                        <p:tgtEl>
                                          <p:spTgt spid="5123">
                                            <p:txEl>
                                              <p:pRg st="9" end="9"/>
                                            </p:txEl>
                                          </p:spTgt>
                                        </p:tgtEl>
                                      </p:cBhvr>
                                    </p:animEffect>
                                    <p:anim calcmode="lin" valueType="num">
                                      <p:cBhvr>
                                        <p:cTn id="55" dur="1000" fill="hold"/>
                                        <p:tgtEl>
                                          <p:spTgt spid="5123">
                                            <p:txEl>
                                              <p:pRg st="9" end="9"/>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5123">
                                            <p:txEl>
                                              <p:pRg st="9" end="9"/>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12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algn="ctr"/>
            <a:r>
              <a:rPr lang="he-IL" b="1" dirty="0" smtClean="0">
                <a:solidFill>
                  <a:srgbClr val="002060"/>
                </a:solidFill>
              </a:rPr>
              <a:t>"תיירות אקולוגית"</a:t>
            </a:r>
            <a:endParaRPr lang="en-US" b="1" dirty="0" smtClean="0">
              <a:solidFill>
                <a:srgbClr val="002060"/>
              </a:solidFill>
            </a:endParaRPr>
          </a:p>
        </p:txBody>
      </p:sp>
      <p:pic>
        <p:nvPicPr>
          <p:cNvPr id="36867" name="Picture 6" descr="milford_source_unknown"/>
          <p:cNvPicPr>
            <a:picLocks noChangeAspect="1" noChangeArrowheads="1"/>
          </p:cNvPicPr>
          <p:nvPr/>
        </p:nvPicPr>
        <p:blipFill>
          <a:blip r:embed="rId2" cstate="print"/>
          <a:srcRect/>
          <a:stretch>
            <a:fillRect/>
          </a:stretch>
        </p:blipFill>
        <p:spPr bwMode="auto">
          <a:xfrm>
            <a:off x="1763688" y="2132856"/>
            <a:ext cx="5976664" cy="4094519"/>
          </a:xfrm>
          <a:prstGeom prst="rect">
            <a:avLst/>
          </a:prstGeom>
          <a:noFill/>
          <a:ln w="9525">
            <a:noFill/>
            <a:miter lim="800000"/>
            <a:headEnd/>
            <a:tailEnd/>
          </a:ln>
        </p:spPr>
      </p:pic>
      <p:sp>
        <p:nvSpPr>
          <p:cNvPr id="36868" name="Text Box 7"/>
          <p:cNvSpPr txBox="1">
            <a:spLocks noChangeArrowheads="1"/>
          </p:cNvSpPr>
          <p:nvPr/>
        </p:nvSpPr>
        <p:spPr bwMode="auto">
          <a:xfrm>
            <a:off x="1979712" y="6237312"/>
            <a:ext cx="5545138" cy="457200"/>
          </a:xfrm>
          <a:prstGeom prst="rect">
            <a:avLst/>
          </a:prstGeom>
          <a:noFill/>
          <a:ln w="9525">
            <a:noFill/>
            <a:miter lim="800000"/>
            <a:headEnd/>
            <a:tailEnd/>
          </a:ln>
        </p:spPr>
        <p:txBody>
          <a:bodyPr>
            <a:spAutoFit/>
          </a:bodyPr>
          <a:lstStyle/>
          <a:p>
            <a:pPr>
              <a:spcBef>
                <a:spcPct val="50000"/>
              </a:spcBef>
            </a:pPr>
            <a:r>
              <a:rPr lang="he-IL" sz="2400" dirty="0">
                <a:cs typeface="+mn-cs"/>
              </a:rPr>
              <a:t>טרק </a:t>
            </a:r>
            <a:r>
              <a:rPr lang="he-IL" sz="2400" dirty="0" err="1">
                <a:cs typeface="+mn-cs"/>
              </a:rPr>
              <a:t>מילפורד</a:t>
            </a:r>
            <a:r>
              <a:rPr lang="he-IL" sz="2400" dirty="0">
                <a:cs typeface="+mn-cs"/>
              </a:rPr>
              <a:t>. הגבלת מספר מבקרים ל-100</a:t>
            </a:r>
            <a:endParaRPr lang="en-US" sz="2400" dirty="0">
              <a:cs typeface="+mn-cs"/>
            </a:endParaRPr>
          </a:p>
        </p:txBody>
      </p:sp>
      <p:sp>
        <p:nvSpPr>
          <p:cNvPr id="5" name="מלבן 4"/>
          <p:cNvSpPr/>
          <p:nvPr/>
        </p:nvSpPr>
        <p:spPr>
          <a:xfrm>
            <a:off x="0" y="1340768"/>
            <a:ext cx="8927976" cy="707886"/>
          </a:xfrm>
          <a:prstGeom prst="rect">
            <a:avLst/>
          </a:prstGeom>
        </p:spPr>
        <p:txBody>
          <a:bodyPr wrap="square">
            <a:spAutoFit/>
          </a:bodyPr>
          <a:lstStyle/>
          <a:p>
            <a:r>
              <a:rPr lang="he-IL" sz="2000" dirty="0" smtClean="0">
                <a:cs typeface="+mj-cs"/>
              </a:rPr>
              <a:t>בשל הפגיעה בסביבה ישנו פיתוח של "תיירות אקולוגית"- תיירות בת-קיימא . בתיירות זו הגבלת מספר התיירים לפי כושר הנשיאה של האתר וכן ניסיון לפגיעה </a:t>
            </a:r>
            <a:r>
              <a:rPr lang="he-IL" sz="2000" dirty="0" err="1" smtClean="0">
                <a:cs typeface="+mj-cs"/>
              </a:rPr>
              <a:t>מינימלית</a:t>
            </a:r>
            <a:r>
              <a:rPr lang="he-IL" sz="2000" dirty="0" smtClean="0">
                <a:cs typeface="+mj-cs"/>
              </a:rPr>
              <a:t> בסביבה.</a:t>
            </a:r>
            <a:endParaRPr lang="he-IL" sz="2000" dirty="0">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a:solidFill>
            <a:schemeClr val="accent2">
              <a:lumMod val="60000"/>
              <a:lumOff val="40000"/>
            </a:schemeClr>
          </a:solidFill>
          <a:ln>
            <a:solidFill>
              <a:srgbClr val="002060"/>
            </a:solidFill>
          </a:ln>
        </p:spPr>
        <p:txBody>
          <a:bodyPr>
            <a:normAutofit/>
          </a:bodyPr>
          <a:lstStyle/>
          <a:p>
            <a:pPr algn="ctr" eaLnBrk="1" hangingPunct="1">
              <a:defRPr/>
            </a:pPr>
            <a:r>
              <a:rPr lang="he-IL" sz="4400" b="1" dirty="0" smtClean="0">
                <a:cs typeface="+mn-cs"/>
              </a:rPr>
              <a:t>משאבי מים כבסיס לפיתוח</a:t>
            </a:r>
          </a:p>
        </p:txBody>
      </p:sp>
      <p:sp>
        <p:nvSpPr>
          <p:cNvPr id="3" name="Content Placeholder 2"/>
          <p:cNvSpPr>
            <a:spLocks noGrp="1"/>
          </p:cNvSpPr>
          <p:nvPr>
            <p:ph idx="1"/>
          </p:nvPr>
        </p:nvSpPr>
        <p:spPr>
          <a:xfrm>
            <a:off x="457200" y="1285875"/>
            <a:ext cx="8229600" cy="5143500"/>
          </a:xfrm>
          <a:solidFill>
            <a:schemeClr val="accent6">
              <a:lumMod val="40000"/>
              <a:lumOff val="60000"/>
            </a:schemeClr>
          </a:solidFill>
          <a:ln>
            <a:solidFill>
              <a:schemeClr val="tx1"/>
            </a:solidFill>
          </a:ln>
        </p:spPr>
        <p:txBody>
          <a:bodyPr rtlCol="1">
            <a:normAutofit lnSpcReduction="10000"/>
          </a:bodyPr>
          <a:lstStyle/>
          <a:p>
            <a:pPr marL="514350" indent="-514350" eaLnBrk="1" fontAlgn="auto" hangingPunct="1">
              <a:spcAft>
                <a:spcPts val="0"/>
              </a:spcAft>
              <a:buFont typeface="+mj-lt"/>
              <a:buAutoNum type="arabicPeriod"/>
              <a:defRPr/>
            </a:pPr>
            <a:r>
              <a:rPr lang="he-IL" u="sng" dirty="0" smtClean="0"/>
              <a:t>הקמת </a:t>
            </a:r>
            <a:r>
              <a:rPr lang="he-IL" b="1" u="sng" dirty="0" smtClean="0"/>
              <a:t>סכרים:</a:t>
            </a:r>
          </a:p>
          <a:p>
            <a:pPr marL="514350" indent="-514350">
              <a:buNone/>
              <a:defRPr/>
            </a:pPr>
            <a:r>
              <a:rPr lang="he-IL" dirty="0" smtClean="0"/>
              <a:t>     כדי לשמור מים שזורמים בנחל יש להקים סכר, מאחורי הסכר לאורך הנהר נוצר מאגר מים - אגם.</a:t>
            </a:r>
          </a:p>
          <a:p>
            <a:pPr marL="914400" lvl="1" indent="-514350">
              <a:buNone/>
              <a:defRPr/>
            </a:pPr>
            <a:r>
              <a:rPr lang="he-IL" b="1" u="sng" dirty="0" smtClean="0"/>
              <a:t>מטרות הסכר</a:t>
            </a:r>
          </a:p>
          <a:p>
            <a:pPr lvl="1">
              <a:spcBef>
                <a:spcPct val="50000"/>
              </a:spcBef>
              <a:buFont typeface="Wingdings" pitchFamily="2" charset="2"/>
              <a:buChar char="ü"/>
            </a:pPr>
            <a:r>
              <a:rPr lang="he-IL" dirty="0" smtClean="0"/>
              <a:t> וויסות מים- מניעת שיטפונות ואספקת מים יציבה</a:t>
            </a:r>
          </a:p>
          <a:p>
            <a:pPr lvl="1">
              <a:spcBef>
                <a:spcPct val="50000"/>
              </a:spcBef>
              <a:buFont typeface="Wingdings" pitchFamily="2" charset="2"/>
              <a:buChar char="ü"/>
            </a:pPr>
            <a:r>
              <a:rPr lang="he-IL" dirty="0" smtClean="0"/>
              <a:t>ייצור חשמל</a:t>
            </a:r>
          </a:p>
          <a:p>
            <a:pPr lvl="1">
              <a:spcBef>
                <a:spcPct val="50000"/>
              </a:spcBef>
              <a:buFont typeface="Wingdings" pitchFamily="2" charset="2"/>
              <a:buChar char="ü"/>
            </a:pPr>
            <a:r>
              <a:rPr lang="he-IL" dirty="0" err="1" smtClean="0"/>
              <a:t>השקייה</a:t>
            </a:r>
            <a:endParaRPr lang="he-IL" dirty="0" smtClean="0"/>
          </a:p>
          <a:p>
            <a:pPr lvl="1">
              <a:spcBef>
                <a:spcPct val="50000"/>
              </a:spcBef>
              <a:buFont typeface="Wingdings" pitchFamily="2" charset="2"/>
              <a:buChar char="ü"/>
            </a:pPr>
            <a:r>
              <a:rPr lang="he-IL" dirty="0" smtClean="0"/>
              <a:t>פיתוח תיירות</a:t>
            </a:r>
          </a:p>
          <a:p>
            <a:pPr lvl="1">
              <a:spcBef>
                <a:spcPct val="50000"/>
              </a:spcBef>
              <a:buFont typeface="Wingdings" pitchFamily="2" charset="2"/>
              <a:buChar char="ü"/>
            </a:pPr>
            <a:r>
              <a:rPr lang="he-IL" dirty="0" smtClean="0"/>
              <a:t>דייג</a:t>
            </a:r>
          </a:p>
          <a:p>
            <a:pPr marL="514350" indent="-514350" eaLnBrk="1" fontAlgn="auto" hangingPunct="1">
              <a:spcAft>
                <a:spcPts val="0"/>
              </a:spcAft>
              <a:buFont typeface="+mj-lt"/>
              <a:buAutoNum type="arabicPeriod"/>
              <a:defRPr/>
            </a:pPr>
            <a:endParaRPr lang="he-I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endParaRPr lang="en-US" smtClean="0"/>
          </a:p>
        </p:txBody>
      </p:sp>
      <p:pic>
        <p:nvPicPr>
          <p:cNvPr id="39939" name="Picture 6" descr="File:Hoovernewbridge.jpg">
            <a:hlinkClick r:id="rId2"/>
          </p:cNvPr>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sp>
        <p:nvSpPr>
          <p:cNvPr id="39940" name="Text Box 7"/>
          <p:cNvSpPr txBox="1">
            <a:spLocks noChangeArrowheads="1"/>
          </p:cNvSpPr>
          <p:nvPr/>
        </p:nvSpPr>
        <p:spPr bwMode="auto">
          <a:xfrm>
            <a:off x="3779838" y="6381750"/>
            <a:ext cx="2952750" cy="366713"/>
          </a:xfrm>
          <a:prstGeom prst="rect">
            <a:avLst/>
          </a:prstGeom>
          <a:noFill/>
          <a:ln w="9525">
            <a:noFill/>
            <a:miter lim="800000"/>
            <a:headEnd/>
            <a:tailEnd/>
          </a:ln>
        </p:spPr>
        <p:txBody>
          <a:bodyPr>
            <a:spAutoFit/>
          </a:bodyPr>
          <a:lstStyle/>
          <a:p>
            <a:pPr>
              <a:spcBef>
                <a:spcPct val="50000"/>
              </a:spcBef>
            </a:pPr>
            <a:r>
              <a:rPr lang="he-IL"/>
              <a:t>סכר הובר</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dirty="0" smtClean="0">
              <a:cs typeface="Times New Roman" pitchFamily="18" charset="0"/>
            </a:endParaRPr>
          </a:p>
        </p:txBody>
      </p:sp>
      <p:sp>
        <p:nvSpPr>
          <p:cNvPr id="12291" name="Rectangle 3"/>
          <p:cNvSpPr>
            <a:spLocks noGrp="1" noChangeArrowheads="1"/>
          </p:cNvSpPr>
          <p:nvPr>
            <p:ph idx="1"/>
          </p:nvPr>
        </p:nvSpPr>
        <p:spPr>
          <a:xfrm>
            <a:off x="250825" y="0"/>
            <a:ext cx="8374063" cy="6126163"/>
          </a:xfrm>
        </p:spPr>
        <p:txBody>
          <a:bodyPr/>
          <a:lstStyle/>
          <a:p>
            <a:pPr eaLnBrk="1" hangingPunct="1"/>
            <a:endParaRPr lang="en-US" smtClean="0">
              <a:cs typeface="Arial" pitchFamily="34" charset="0"/>
            </a:endParaRPr>
          </a:p>
        </p:txBody>
      </p:sp>
      <p:pic>
        <p:nvPicPr>
          <p:cNvPr id="21508" name="Picture 5" descr="DAM"/>
          <p:cNvPicPr>
            <a:picLocks noChangeAspect="1" noChangeArrowheads="1"/>
          </p:cNvPicPr>
          <p:nvPr/>
        </p:nvPicPr>
        <p:blipFill>
          <a:blip r:embed="rId2" cstate="print"/>
          <a:srcRect/>
          <a:stretch>
            <a:fillRect/>
          </a:stretch>
        </p:blipFill>
        <p:spPr bwMode="auto">
          <a:xfrm>
            <a:off x="250825" y="225425"/>
            <a:ext cx="8713788" cy="6443663"/>
          </a:xfrm>
          <a:prstGeom prst="rect">
            <a:avLst/>
          </a:prstGeom>
          <a:solidFill>
            <a:schemeClr val="accent6">
              <a:lumMod val="75000"/>
            </a:schemeClr>
          </a:solidFill>
          <a:ln w="9525">
            <a:solidFill>
              <a:srgbClr val="002060"/>
            </a:solidFill>
            <a:miter lim="800000"/>
            <a:headEnd/>
            <a:tailEnd/>
          </a:ln>
        </p:spPr>
      </p:pic>
      <p:sp>
        <p:nvSpPr>
          <p:cNvPr id="21509" name="Oval 6"/>
          <p:cNvSpPr>
            <a:spLocks noChangeArrowheads="1"/>
          </p:cNvSpPr>
          <p:nvPr/>
        </p:nvSpPr>
        <p:spPr bwMode="auto">
          <a:xfrm>
            <a:off x="2286000" y="1357313"/>
            <a:ext cx="1500188" cy="571500"/>
          </a:xfrm>
          <a:prstGeom prst="ellipse">
            <a:avLst/>
          </a:prstGeom>
          <a:solidFill>
            <a:schemeClr val="tx2">
              <a:lumMod val="20000"/>
              <a:lumOff val="80000"/>
            </a:schemeClr>
          </a:solidFill>
          <a:ln w="9525">
            <a:solidFill>
              <a:schemeClr val="tx1"/>
            </a:solidFill>
            <a:round/>
            <a:headEnd/>
            <a:tailEnd/>
          </a:ln>
        </p:spPr>
        <p:txBody>
          <a:bodyPr wrap="none" anchor="ctr"/>
          <a:lstStyle/>
          <a:p>
            <a:pPr algn="ctr">
              <a:defRPr/>
            </a:pPr>
            <a:r>
              <a:rPr lang="he-IL" sz="2400" b="1" dirty="0"/>
              <a:t>סכר</a:t>
            </a:r>
            <a:endParaRPr lang="en-US" sz="2400" b="1" dirty="0"/>
          </a:p>
        </p:txBody>
      </p:sp>
      <p:sp>
        <p:nvSpPr>
          <p:cNvPr id="21510" name="Oval 7"/>
          <p:cNvSpPr>
            <a:spLocks noChangeArrowheads="1"/>
          </p:cNvSpPr>
          <p:nvPr/>
        </p:nvSpPr>
        <p:spPr bwMode="auto">
          <a:xfrm>
            <a:off x="5076825" y="2852738"/>
            <a:ext cx="3311525" cy="792162"/>
          </a:xfrm>
          <a:prstGeom prst="ellipse">
            <a:avLst/>
          </a:prstGeom>
          <a:solidFill>
            <a:schemeClr val="tx2">
              <a:lumMod val="20000"/>
              <a:lumOff val="80000"/>
            </a:schemeClr>
          </a:solidFill>
          <a:ln w="9525">
            <a:solidFill>
              <a:schemeClr val="tx1"/>
            </a:solidFill>
            <a:round/>
            <a:headEnd/>
            <a:tailEnd/>
          </a:ln>
        </p:spPr>
        <p:txBody>
          <a:bodyPr wrap="none" anchor="ctr"/>
          <a:lstStyle/>
          <a:p>
            <a:pPr algn="ctr">
              <a:defRPr/>
            </a:pPr>
            <a:r>
              <a:rPr lang="he-IL" sz="2800" b="1" dirty="0"/>
              <a:t>יצור חשמל</a:t>
            </a:r>
            <a:endParaRPr lang="en-US" sz="2800" b="1" dirty="0"/>
          </a:p>
        </p:txBody>
      </p:sp>
      <p:sp>
        <p:nvSpPr>
          <p:cNvPr id="21511" name="Rectangle 8"/>
          <p:cNvSpPr>
            <a:spLocks noChangeArrowheads="1"/>
          </p:cNvSpPr>
          <p:nvPr/>
        </p:nvSpPr>
        <p:spPr bwMode="auto">
          <a:xfrm>
            <a:off x="0" y="0"/>
            <a:ext cx="9144000" cy="1268413"/>
          </a:xfrm>
          <a:prstGeom prst="rect">
            <a:avLst/>
          </a:prstGeom>
          <a:solidFill>
            <a:schemeClr val="tx2">
              <a:lumMod val="20000"/>
              <a:lumOff val="80000"/>
            </a:schemeClr>
          </a:solidFill>
          <a:ln w="9525">
            <a:solidFill>
              <a:srgbClr val="002060"/>
            </a:solidFill>
            <a:miter lim="800000"/>
            <a:headEnd/>
            <a:tailEnd/>
          </a:ln>
        </p:spPr>
        <p:txBody>
          <a:bodyPr wrap="none" anchor="ctr"/>
          <a:lstStyle/>
          <a:p>
            <a:pPr algn="ctr">
              <a:defRPr/>
            </a:pPr>
            <a:r>
              <a:rPr lang="he-IL" sz="4400" b="1" dirty="0"/>
              <a:t>תחנת כוח הידרו-אלקטרית</a:t>
            </a:r>
            <a:endParaRPr lang="en-US" sz="4400" b="1" dirty="0"/>
          </a:p>
        </p:txBody>
      </p:sp>
      <p:sp>
        <p:nvSpPr>
          <p:cNvPr id="21512" name="Oval 9"/>
          <p:cNvSpPr>
            <a:spLocks noChangeArrowheads="1"/>
          </p:cNvSpPr>
          <p:nvPr/>
        </p:nvSpPr>
        <p:spPr bwMode="auto">
          <a:xfrm>
            <a:off x="250825" y="4149725"/>
            <a:ext cx="2449513" cy="1223963"/>
          </a:xfrm>
          <a:prstGeom prst="ellipse">
            <a:avLst/>
          </a:prstGeom>
          <a:solidFill>
            <a:schemeClr val="tx2">
              <a:lumMod val="20000"/>
              <a:lumOff val="80000"/>
            </a:schemeClr>
          </a:solidFill>
          <a:ln w="9525">
            <a:solidFill>
              <a:schemeClr val="tx1"/>
            </a:solidFill>
            <a:round/>
            <a:headEnd/>
            <a:tailEnd/>
          </a:ln>
        </p:spPr>
        <p:txBody>
          <a:bodyPr wrap="none" anchor="ctr"/>
          <a:lstStyle/>
          <a:p>
            <a:pPr algn="ctr">
              <a:defRPr/>
            </a:pPr>
            <a:r>
              <a:rPr lang="he-IL" sz="2400" b="1" dirty="0"/>
              <a:t>נפילת המים </a:t>
            </a:r>
          </a:p>
          <a:p>
            <a:pPr algn="ctr">
              <a:defRPr/>
            </a:pPr>
            <a:r>
              <a:rPr lang="he-IL" sz="2400" b="1" dirty="0"/>
              <a:t>והנעת הטורבינה</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משאבים</a:t>
            </a:r>
          </a:p>
        </p:txBody>
      </p:sp>
      <p:sp>
        <p:nvSpPr>
          <p:cNvPr id="3" name="Content Placeholder 2"/>
          <p:cNvSpPr>
            <a:spLocks noGrp="1"/>
          </p:cNvSpPr>
          <p:nvPr>
            <p:ph idx="1"/>
          </p:nvPr>
        </p:nvSpPr>
        <p:spPr>
          <a:xfrm>
            <a:off x="251520" y="1412776"/>
            <a:ext cx="8686800" cy="5072063"/>
          </a:xfrm>
          <a:solidFill>
            <a:schemeClr val="accent6">
              <a:lumMod val="40000"/>
              <a:lumOff val="60000"/>
            </a:schemeClr>
          </a:solidFill>
          <a:ln>
            <a:solidFill>
              <a:schemeClr val="tx1"/>
            </a:solidFill>
          </a:ln>
        </p:spPr>
        <p:txBody>
          <a:bodyPr rtlCol="1">
            <a:normAutofit/>
          </a:bodyPr>
          <a:lstStyle/>
          <a:p>
            <a:pPr marL="514350" indent="-514350">
              <a:buAutoNum type="arabicPeriod"/>
            </a:pPr>
            <a:r>
              <a:rPr lang="he-IL" sz="2800" b="1" dirty="0" smtClean="0"/>
              <a:t>משאבי טבע וסביבה</a:t>
            </a:r>
            <a:r>
              <a:rPr lang="he-IL" sz="2800" dirty="0" smtClean="0"/>
              <a:t> – כל מה שהטבע מעניק לאדם כאפשרות לניצול.  חלק מהמשאבים מתכלים (מחצבים, מקורות אנרגיה , קרקעות פוריות, מקורות מים, נופי טבע, בעלי חיים).  וחלק מתחדשים (מים, שמש, רוח). משאבי הטבע היו מאז ומתמיד עילה לסכסוכים ומלחמות (נפט). חלק ממשאבי הטבע המתכלים נמצאים בסכנת הכחדה ולכן צריך לפתח משאבים חלופיים</a:t>
            </a:r>
            <a:r>
              <a:rPr lang="en-US" sz="3400" dirty="0" smtClean="0"/>
              <a:t>.</a:t>
            </a:r>
            <a:endParaRPr lang="he-IL" sz="3400" dirty="0" smtClean="0"/>
          </a:p>
          <a:p>
            <a:pPr marL="514350" indent="-514350">
              <a:buAutoNum type="arabicPeriod"/>
            </a:pPr>
            <a:endParaRPr lang="he-IL" sz="3400" dirty="0" smtClean="0"/>
          </a:p>
          <a:p>
            <a:pPr marL="514350" indent="-514350" algn="ctr">
              <a:buNone/>
            </a:pPr>
            <a:r>
              <a:rPr lang="he-IL" sz="3400" b="1" dirty="0" smtClean="0">
                <a:solidFill>
                  <a:srgbClr val="FFC000"/>
                </a:solidFill>
                <a:effectLst>
                  <a:outerShdw blurRad="38100" dist="38100" dir="2700000" algn="tl">
                    <a:srgbClr val="000000">
                      <a:alpha val="43137"/>
                    </a:srgbClr>
                  </a:outerShdw>
                </a:effectLst>
              </a:rPr>
              <a:t>האם אתם מכירים משאב חלופי למשאב מתכלה?</a:t>
            </a:r>
          </a:p>
          <a:p>
            <a:pPr marL="514350" indent="-514350">
              <a:buAutoNum type="arabicPeriod"/>
            </a:pPr>
            <a:endParaRPr lang="he-IL" sz="3400" dirty="0" smtClean="0"/>
          </a:p>
          <a:p>
            <a:pPr marL="514350" indent="-514350">
              <a:buAutoNum type="arabicPeriod"/>
            </a:pPr>
            <a:endParaRPr lang="he-IL" sz="3400" dirty="0" smtClean="0"/>
          </a:p>
          <a:p>
            <a:pPr marL="514350" indent="-514350">
              <a:buAutoNum type="arabicPeriod"/>
            </a:pPr>
            <a:endParaRPr lang="he-IL" sz="3400" dirty="0" smtClean="0"/>
          </a:p>
          <a:p>
            <a:pPr marL="514350" indent="-514350">
              <a:buAutoNum type="arabicPeriod"/>
            </a:pPr>
            <a:endParaRPr lang="en-US" sz="3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threegorgesdam"/>
          <p:cNvPicPr>
            <a:picLocks noChangeAspect="1" noChangeArrowheads="1"/>
          </p:cNvPicPr>
          <p:nvPr/>
        </p:nvPicPr>
        <p:blipFill>
          <a:blip r:embed="rId2" cstate="print"/>
          <a:srcRect/>
          <a:stretch>
            <a:fillRect/>
          </a:stretch>
        </p:blipFill>
        <p:spPr bwMode="auto">
          <a:xfrm>
            <a:off x="395288" y="260350"/>
            <a:ext cx="8497887" cy="5586413"/>
          </a:xfrm>
          <a:prstGeom prst="rect">
            <a:avLst/>
          </a:prstGeom>
          <a:noFill/>
          <a:ln w="9525">
            <a:noFill/>
            <a:miter lim="800000"/>
            <a:headEnd/>
            <a:tailEnd/>
          </a:ln>
        </p:spPr>
      </p:pic>
      <p:sp>
        <p:nvSpPr>
          <p:cNvPr id="40963" name="Rectangle 2"/>
          <p:cNvSpPr>
            <a:spLocks noGrp="1" noChangeArrowheads="1"/>
          </p:cNvSpPr>
          <p:nvPr>
            <p:ph type="title"/>
          </p:nvPr>
        </p:nvSpPr>
        <p:spPr>
          <a:xfrm>
            <a:off x="1835696" y="116632"/>
            <a:ext cx="8686800" cy="841248"/>
          </a:xfrm>
        </p:spPr>
        <p:txBody>
          <a:bodyPr/>
          <a:lstStyle/>
          <a:p>
            <a:r>
              <a:rPr lang="he-IL" sz="3200" dirty="0" smtClean="0"/>
              <a:t>סכר שלושת הקניונים, נהר היאנג-</a:t>
            </a:r>
            <a:r>
              <a:rPr lang="he-IL" sz="3200" dirty="0" err="1" smtClean="0"/>
              <a:t>צה</a:t>
            </a:r>
            <a:endParaRPr lang="en-US" sz="3200" dirty="0" smtClean="0"/>
          </a:p>
        </p:txBody>
      </p:sp>
      <p:sp>
        <p:nvSpPr>
          <p:cNvPr id="40964" name="Text Box 5"/>
          <p:cNvSpPr txBox="1">
            <a:spLocks noChangeArrowheads="1"/>
          </p:cNvSpPr>
          <p:nvPr/>
        </p:nvSpPr>
        <p:spPr bwMode="auto">
          <a:xfrm>
            <a:off x="1763688" y="5934670"/>
            <a:ext cx="6911975" cy="923330"/>
          </a:xfrm>
          <a:prstGeom prst="rect">
            <a:avLst/>
          </a:prstGeom>
          <a:noFill/>
          <a:ln w="9525">
            <a:noFill/>
            <a:miter lim="800000"/>
            <a:headEnd/>
            <a:tailEnd/>
          </a:ln>
        </p:spPr>
        <p:txBody>
          <a:bodyPr>
            <a:spAutoFit/>
          </a:bodyPr>
          <a:lstStyle/>
          <a:p>
            <a:pPr>
              <a:spcBef>
                <a:spcPct val="50000"/>
              </a:spcBef>
            </a:pPr>
            <a:r>
              <a:rPr lang="he-IL" dirty="0" smtClean="0">
                <a:cs typeface="+mj-cs"/>
              </a:rPr>
              <a:t>סכר שלושת הערוצים על </a:t>
            </a:r>
            <a:r>
              <a:rPr lang="he-IL" b="1" dirty="0" smtClean="0">
                <a:cs typeface="+mj-cs"/>
              </a:rPr>
              <a:t>נהר היאנג </a:t>
            </a:r>
            <a:r>
              <a:rPr lang="he-IL" b="1" dirty="0" err="1" smtClean="0">
                <a:cs typeface="+mj-cs"/>
              </a:rPr>
              <a:t>צ'ה</a:t>
            </a:r>
            <a:r>
              <a:rPr lang="he-IL" b="1" dirty="0" smtClean="0">
                <a:cs typeface="+mj-cs"/>
              </a:rPr>
              <a:t> בסין</a:t>
            </a:r>
            <a:r>
              <a:rPr lang="he-IL" dirty="0" smtClean="0">
                <a:cs typeface="+mj-cs"/>
              </a:rPr>
              <a:t>. הקמת הסכר מאפשרת שליטה במי הנהר, הפקת חשמל בעזרת המים (לא מזהם), מניעת שיטפונות הרסניים, אפשרות לשוט לאורך הנהר כל השנה..</a:t>
            </a:r>
            <a:endParaRPr lang="en-US" dirty="0">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Three_Gorges-locks-Richard_Chambers"/>
          <p:cNvPicPr>
            <a:picLocks noChangeAspect="1" noChangeArrowheads="1"/>
          </p:cNvPicPr>
          <p:nvPr/>
        </p:nvPicPr>
        <p:blipFill>
          <a:blip r:embed="rId2" cstate="print"/>
          <a:srcRect/>
          <a:stretch>
            <a:fillRect/>
          </a:stretch>
        </p:blipFill>
        <p:spPr bwMode="auto">
          <a:xfrm>
            <a:off x="827584" y="188640"/>
            <a:ext cx="7808218" cy="5858841"/>
          </a:xfrm>
          <a:prstGeom prst="rect">
            <a:avLst/>
          </a:prstGeom>
          <a:noFill/>
          <a:ln w="9525">
            <a:noFill/>
            <a:miter lim="800000"/>
            <a:headEnd/>
            <a:tailEnd/>
          </a:ln>
        </p:spPr>
      </p:pic>
      <p:sp>
        <p:nvSpPr>
          <p:cNvPr id="41987" name="Text Box 6"/>
          <p:cNvSpPr txBox="1">
            <a:spLocks noChangeArrowheads="1"/>
          </p:cNvSpPr>
          <p:nvPr/>
        </p:nvSpPr>
        <p:spPr bwMode="auto">
          <a:xfrm>
            <a:off x="755650" y="6092825"/>
            <a:ext cx="7848600" cy="641350"/>
          </a:xfrm>
          <a:prstGeom prst="rect">
            <a:avLst/>
          </a:prstGeom>
          <a:noFill/>
          <a:ln w="9525">
            <a:noFill/>
            <a:miter lim="800000"/>
            <a:headEnd/>
            <a:tailEnd/>
          </a:ln>
        </p:spPr>
        <p:txBody>
          <a:bodyPr>
            <a:spAutoFit/>
          </a:bodyPr>
          <a:lstStyle/>
          <a:p>
            <a:pPr>
              <a:spcBef>
                <a:spcPct val="50000"/>
              </a:spcBef>
            </a:pPr>
            <a:r>
              <a:rPr lang="he-IL" dirty="0">
                <a:cs typeface="+mj-cs"/>
              </a:rPr>
              <a:t>תאי שייט המאפשרים המשך התובלה </a:t>
            </a:r>
            <a:r>
              <a:rPr lang="he-IL" dirty="0" err="1">
                <a:cs typeface="+mj-cs"/>
              </a:rPr>
              <a:t>הנהרית</a:t>
            </a:r>
            <a:r>
              <a:rPr lang="he-IL" dirty="0">
                <a:cs typeface="+mj-cs"/>
              </a:rPr>
              <a:t>. השליטה במפלס הנהר מאפשר שייט ספינות גדולות </a:t>
            </a:r>
            <a:r>
              <a:rPr lang="he-IL" dirty="0" smtClean="0">
                <a:cs typeface="+mj-cs"/>
              </a:rPr>
              <a:t> דבר שלפני </a:t>
            </a:r>
            <a:r>
              <a:rPr lang="he-IL" dirty="0">
                <a:cs typeface="+mj-cs"/>
              </a:rPr>
              <a:t>הקמת הסכר לא </a:t>
            </a:r>
            <a:r>
              <a:rPr lang="he-IL" dirty="0" smtClean="0">
                <a:cs typeface="+mj-cs"/>
              </a:rPr>
              <a:t>היה אפשרי.</a:t>
            </a:r>
            <a:endParaRPr lang="en-US" dirty="0">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a:solidFill>
            <a:schemeClr val="accent2">
              <a:lumMod val="60000"/>
              <a:lumOff val="40000"/>
            </a:schemeClr>
          </a:solidFill>
          <a:ln>
            <a:solidFill>
              <a:srgbClr val="002060"/>
            </a:solidFill>
          </a:ln>
        </p:spPr>
        <p:txBody>
          <a:bodyPr>
            <a:normAutofit/>
          </a:bodyPr>
          <a:lstStyle/>
          <a:p>
            <a:pPr algn="ctr" eaLnBrk="1" hangingPunct="1">
              <a:defRPr/>
            </a:pPr>
            <a:r>
              <a:rPr lang="he-IL" sz="4400" b="1" dirty="0" smtClean="0">
                <a:cs typeface="+mn-cs"/>
              </a:rPr>
              <a:t>משאבי מים כבסיס לפיתוח</a:t>
            </a:r>
          </a:p>
        </p:txBody>
      </p:sp>
      <p:sp>
        <p:nvSpPr>
          <p:cNvPr id="3" name="Content Placeholder 2"/>
          <p:cNvSpPr>
            <a:spLocks noGrp="1"/>
          </p:cNvSpPr>
          <p:nvPr>
            <p:ph idx="1"/>
          </p:nvPr>
        </p:nvSpPr>
        <p:spPr>
          <a:xfrm>
            <a:off x="457200" y="1285875"/>
            <a:ext cx="8229600" cy="5143500"/>
          </a:xfrm>
          <a:solidFill>
            <a:schemeClr val="accent6">
              <a:lumMod val="40000"/>
              <a:lumOff val="60000"/>
            </a:schemeClr>
          </a:solidFill>
          <a:ln>
            <a:solidFill>
              <a:schemeClr val="tx1"/>
            </a:solidFill>
          </a:ln>
        </p:spPr>
        <p:txBody>
          <a:bodyPr rtlCol="1">
            <a:normAutofit lnSpcReduction="10000"/>
          </a:bodyPr>
          <a:lstStyle/>
          <a:p>
            <a:pPr marL="514350" indent="-514350" eaLnBrk="1" fontAlgn="auto" hangingPunct="1">
              <a:spcAft>
                <a:spcPts val="0"/>
              </a:spcAft>
              <a:buFont typeface="+mj-lt"/>
              <a:buAutoNum type="arabicPeriod"/>
              <a:defRPr/>
            </a:pPr>
            <a:r>
              <a:rPr lang="he-IL" u="sng" dirty="0" smtClean="0"/>
              <a:t>הקמת </a:t>
            </a:r>
            <a:r>
              <a:rPr lang="he-IL" b="1" u="sng" dirty="0" smtClean="0"/>
              <a:t>סכרים:</a:t>
            </a:r>
          </a:p>
          <a:p>
            <a:pPr marL="514350" indent="-514350">
              <a:buNone/>
              <a:defRPr/>
            </a:pPr>
            <a:r>
              <a:rPr lang="he-IL" dirty="0" smtClean="0"/>
              <a:t>     כדי לשמור מים שזורמים בנחל יש להקים סכר, מאחורי הסכר לאורך הנהר נוצר מאגר מים - אגם.</a:t>
            </a:r>
          </a:p>
          <a:p>
            <a:pPr marL="914400" lvl="1" indent="-514350">
              <a:buNone/>
              <a:defRPr/>
            </a:pPr>
            <a:r>
              <a:rPr lang="he-IL" b="1" u="sng" dirty="0" smtClean="0"/>
              <a:t>יתרונות הקמת סכרים</a:t>
            </a:r>
          </a:p>
          <a:p>
            <a:pPr lvl="1">
              <a:spcBef>
                <a:spcPct val="50000"/>
              </a:spcBef>
              <a:buFont typeface="Wingdings" pitchFamily="2" charset="2"/>
              <a:buChar char="ü"/>
            </a:pPr>
            <a:r>
              <a:rPr lang="he-IL" dirty="0" smtClean="0"/>
              <a:t> וויסות מים- מניעת שיטפונות ואספקת מים יציבה</a:t>
            </a:r>
          </a:p>
          <a:p>
            <a:pPr lvl="1">
              <a:spcBef>
                <a:spcPct val="50000"/>
              </a:spcBef>
              <a:buFont typeface="Wingdings" pitchFamily="2" charset="2"/>
              <a:buChar char="ü"/>
            </a:pPr>
            <a:r>
              <a:rPr lang="he-IL" dirty="0" smtClean="0"/>
              <a:t>ייצור חשמל</a:t>
            </a:r>
          </a:p>
          <a:p>
            <a:pPr lvl="1">
              <a:spcBef>
                <a:spcPct val="50000"/>
              </a:spcBef>
              <a:buFont typeface="Wingdings" pitchFamily="2" charset="2"/>
              <a:buChar char="ü"/>
            </a:pPr>
            <a:r>
              <a:rPr lang="he-IL" dirty="0" err="1" smtClean="0"/>
              <a:t>השקייה</a:t>
            </a:r>
            <a:endParaRPr lang="he-IL" dirty="0" smtClean="0"/>
          </a:p>
          <a:p>
            <a:pPr lvl="1">
              <a:spcBef>
                <a:spcPct val="50000"/>
              </a:spcBef>
              <a:buFont typeface="Wingdings" pitchFamily="2" charset="2"/>
              <a:buChar char="ü"/>
            </a:pPr>
            <a:r>
              <a:rPr lang="he-IL" dirty="0" smtClean="0"/>
              <a:t>פיתוח תיירות</a:t>
            </a:r>
          </a:p>
          <a:p>
            <a:pPr lvl="1">
              <a:spcBef>
                <a:spcPct val="50000"/>
              </a:spcBef>
              <a:buFont typeface="Wingdings" pitchFamily="2" charset="2"/>
              <a:buChar char="ü"/>
            </a:pPr>
            <a:r>
              <a:rPr lang="he-IL" dirty="0" smtClean="0"/>
              <a:t>דייג</a:t>
            </a:r>
          </a:p>
          <a:p>
            <a:pPr lvl="1">
              <a:spcBef>
                <a:spcPct val="50000"/>
              </a:spcBef>
              <a:buFont typeface="Wingdings" pitchFamily="2" charset="2"/>
              <a:buChar char="ü"/>
            </a:pPr>
            <a:endParaRPr lang="he-IL" dirty="0" smtClean="0"/>
          </a:p>
          <a:p>
            <a:pPr marL="514350" indent="-514350" eaLnBrk="1" fontAlgn="auto" hangingPunct="1">
              <a:spcAft>
                <a:spcPts val="0"/>
              </a:spcAft>
              <a:buFont typeface="+mj-lt"/>
              <a:buAutoNum type="arabicPeriod"/>
              <a:defRPr/>
            </a:pPr>
            <a:endParaRPr lang="he-I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three_gorges_dam_overview_july13_2003_dg"/>
          <p:cNvPicPr>
            <a:picLocks noChangeAspect="1" noChangeArrowheads="1"/>
          </p:cNvPicPr>
          <p:nvPr/>
        </p:nvPicPr>
        <p:blipFill>
          <a:blip r:embed="rId2" cstate="print"/>
          <a:srcRect/>
          <a:stretch>
            <a:fillRect/>
          </a:stretch>
        </p:blipFill>
        <p:spPr bwMode="auto">
          <a:xfrm>
            <a:off x="179512" y="1556792"/>
            <a:ext cx="4932219" cy="4968552"/>
          </a:xfrm>
          <a:prstGeom prst="rect">
            <a:avLst/>
          </a:prstGeom>
          <a:noFill/>
          <a:ln w="9525">
            <a:noFill/>
            <a:miter lim="800000"/>
            <a:headEnd/>
            <a:tailEnd/>
          </a:ln>
        </p:spPr>
      </p:pic>
      <p:sp>
        <p:nvSpPr>
          <p:cNvPr id="43012" name="Text Box 7"/>
          <p:cNvSpPr txBox="1">
            <a:spLocks noChangeArrowheads="1"/>
          </p:cNvSpPr>
          <p:nvPr/>
        </p:nvSpPr>
        <p:spPr bwMode="auto">
          <a:xfrm>
            <a:off x="5147195" y="4217020"/>
            <a:ext cx="3673277" cy="2308324"/>
          </a:xfrm>
          <a:prstGeom prst="rect">
            <a:avLst/>
          </a:prstGeom>
          <a:noFill/>
          <a:ln w="9525">
            <a:noFill/>
            <a:miter lim="800000"/>
            <a:headEnd/>
            <a:tailEnd/>
          </a:ln>
        </p:spPr>
        <p:txBody>
          <a:bodyPr wrap="square">
            <a:spAutoFit/>
          </a:bodyPr>
          <a:lstStyle/>
          <a:p>
            <a:pPr>
              <a:spcBef>
                <a:spcPct val="50000"/>
              </a:spcBef>
            </a:pPr>
            <a:r>
              <a:rPr lang="he-IL" sz="2400" dirty="0" smtClean="0">
                <a:cs typeface="+mj-cs"/>
              </a:rPr>
              <a:t>המאגר </a:t>
            </a:r>
            <a:r>
              <a:rPr lang="he-IL" sz="2400" dirty="0">
                <a:cs typeface="+mj-cs"/>
              </a:rPr>
              <a:t>הציף אזור ששטחו יותר מ1,000 קמ"ר. כ-4 מיליון איש נאלצו להתפנות </a:t>
            </a:r>
            <a:r>
              <a:rPr lang="he-IL" sz="2400" dirty="0" err="1">
                <a:cs typeface="+mj-cs"/>
              </a:rPr>
              <a:t>לאיזורים</a:t>
            </a:r>
            <a:r>
              <a:rPr lang="he-IL" sz="2400" dirty="0">
                <a:cs typeface="+mj-cs"/>
              </a:rPr>
              <a:t> גבוהים יותר. בנוסף, </a:t>
            </a:r>
            <a:r>
              <a:rPr lang="he-IL" sz="2400" dirty="0" err="1">
                <a:cs typeface="+mj-cs"/>
              </a:rPr>
              <a:t>הפרוייקט</a:t>
            </a:r>
            <a:r>
              <a:rPr lang="he-IL" sz="2400" dirty="0">
                <a:cs typeface="+mj-cs"/>
              </a:rPr>
              <a:t> גורם </a:t>
            </a:r>
            <a:r>
              <a:rPr lang="he-IL" sz="2400" dirty="0" err="1">
                <a:cs typeface="+mj-cs"/>
              </a:rPr>
              <a:t>וייגרום</a:t>
            </a:r>
            <a:r>
              <a:rPr lang="he-IL" sz="2400" dirty="0">
                <a:cs typeface="+mj-cs"/>
              </a:rPr>
              <a:t> בעתיד לנזקים אקולוגים משמעותיים</a:t>
            </a:r>
            <a:r>
              <a:rPr lang="he-IL" sz="2400" dirty="0" smtClean="0">
                <a:cs typeface="+mj-cs"/>
              </a:rPr>
              <a:t>.</a:t>
            </a:r>
            <a:endParaRPr lang="en-US" sz="2400" dirty="0">
              <a:cs typeface="+mj-cs"/>
            </a:endParaRPr>
          </a:p>
        </p:txBody>
      </p:sp>
      <p:sp>
        <p:nvSpPr>
          <p:cNvPr id="5" name="מלבן 4"/>
          <p:cNvSpPr/>
          <p:nvPr/>
        </p:nvSpPr>
        <p:spPr>
          <a:xfrm>
            <a:off x="1546088" y="476672"/>
            <a:ext cx="5906232" cy="646331"/>
          </a:xfrm>
          <a:prstGeom prst="rect">
            <a:avLst/>
          </a:prstGeom>
        </p:spPr>
        <p:txBody>
          <a:bodyPr wrap="square">
            <a:spAutoFit/>
          </a:bodyPr>
          <a:lstStyle/>
          <a:p>
            <a:pPr marL="914400" lvl="1" indent="-514350" algn="ctr">
              <a:buNone/>
              <a:defRPr/>
            </a:pPr>
            <a:r>
              <a:rPr lang="he-IL" sz="3600" b="1" u="sng" dirty="0" smtClean="0">
                <a:solidFill>
                  <a:srgbClr val="FF0000"/>
                </a:solidFill>
                <a:cs typeface="+mj-cs"/>
              </a:rPr>
              <a:t>חסרונות הקמת סכרים</a:t>
            </a:r>
          </a:p>
        </p:txBody>
      </p:sp>
      <p:sp>
        <p:nvSpPr>
          <p:cNvPr id="6" name="מלבן 5"/>
          <p:cNvSpPr/>
          <p:nvPr/>
        </p:nvSpPr>
        <p:spPr>
          <a:xfrm>
            <a:off x="5580112" y="2348880"/>
            <a:ext cx="3384376" cy="707886"/>
          </a:xfrm>
          <a:prstGeom prst="rect">
            <a:avLst/>
          </a:prstGeom>
        </p:spPr>
        <p:txBody>
          <a:bodyPr wrap="square">
            <a:spAutoFit/>
          </a:bodyPr>
          <a:lstStyle/>
          <a:p>
            <a:pPr marL="457200" indent="-514350">
              <a:defRPr/>
            </a:pPr>
            <a:r>
              <a:rPr lang="he-IL" sz="2000" b="1" dirty="0" smtClean="0">
                <a:solidFill>
                  <a:srgbClr val="00B050"/>
                </a:solidFill>
                <a:cs typeface="+mj-cs"/>
              </a:rPr>
              <a:t>         התבוננו בתמונה ונסו לשער מה הן  החסרונות?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546088" y="476672"/>
            <a:ext cx="5906232" cy="646331"/>
          </a:xfrm>
          <a:prstGeom prst="rect">
            <a:avLst/>
          </a:prstGeom>
        </p:spPr>
        <p:txBody>
          <a:bodyPr wrap="square">
            <a:spAutoFit/>
          </a:bodyPr>
          <a:lstStyle/>
          <a:p>
            <a:pPr marL="914400" lvl="1" indent="-514350" algn="ctr">
              <a:buNone/>
              <a:defRPr/>
            </a:pPr>
            <a:r>
              <a:rPr lang="he-IL" sz="3600" b="1" u="sng" dirty="0" smtClean="0">
                <a:solidFill>
                  <a:srgbClr val="FF0000"/>
                </a:solidFill>
                <a:cs typeface="+mj-cs"/>
              </a:rPr>
              <a:t>חסרונות הקמת סכרים</a:t>
            </a:r>
          </a:p>
        </p:txBody>
      </p:sp>
      <p:sp>
        <p:nvSpPr>
          <p:cNvPr id="6" name="מלבן 5"/>
          <p:cNvSpPr/>
          <p:nvPr/>
        </p:nvSpPr>
        <p:spPr>
          <a:xfrm>
            <a:off x="1115616" y="2348880"/>
            <a:ext cx="7848872" cy="1754326"/>
          </a:xfrm>
          <a:prstGeom prst="rect">
            <a:avLst/>
          </a:prstGeom>
        </p:spPr>
        <p:txBody>
          <a:bodyPr wrap="square">
            <a:spAutoFit/>
          </a:bodyPr>
          <a:lstStyle/>
          <a:p>
            <a:pPr marL="457200" indent="-514350" algn="ctr">
              <a:defRPr/>
            </a:pPr>
            <a:r>
              <a:rPr lang="he-IL" sz="3600" b="1" dirty="0" smtClean="0">
                <a:solidFill>
                  <a:srgbClr val="00B050"/>
                </a:solidFill>
                <a:cs typeface="+mj-cs"/>
              </a:rPr>
              <a:t>         קראו </a:t>
            </a:r>
            <a:r>
              <a:rPr lang="he-IL" sz="3600" b="1" dirty="0" err="1" smtClean="0">
                <a:solidFill>
                  <a:srgbClr val="00B050"/>
                </a:solidFill>
                <a:cs typeface="+mj-cs"/>
              </a:rPr>
              <a:t>בעמ</a:t>
            </a:r>
            <a:r>
              <a:rPr lang="he-IL" sz="3600" b="1" dirty="0" smtClean="0">
                <a:solidFill>
                  <a:srgbClr val="00B050"/>
                </a:solidFill>
                <a:cs typeface="+mj-cs"/>
              </a:rPr>
              <a:t>' 36 על סכר שלושת הערוצים ורשמו חסרונות נוספים הנובעים מהקמת סכרים.</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a:solidFill>
            <a:schemeClr val="accent2">
              <a:lumMod val="60000"/>
              <a:lumOff val="40000"/>
            </a:schemeClr>
          </a:solidFill>
          <a:ln>
            <a:solidFill>
              <a:srgbClr val="002060"/>
            </a:solidFill>
          </a:ln>
        </p:spPr>
        <p:txBody>
          <a:bodyPr>
            <a:normAutofit/>
          </a:bodyPr>
          <a:lstStyle/>
          <a:p>
            <a:pPr algn="ctr" eaLnBrk="1" hangingPunct="1">
              <a:defRPr/>
            </a:pPr>
            <a:r>
              <a:rPr lang="he-IL" sz="4400" b="1" dirty="0" smtClean="0">
                <a:cs typeface="+mn-cs"/>
              </a:rPr>
              <a:t>משאבי מים כבסיס לפיתוח</a:t>
            </a:r>
          </a:p>
        </p:txBody>
      </p:sp>
      <p:sp>
        <p:nvSpPr>
          <p:cNvPr id="3" name="Content Placeholder 2"/>
          <p:cNvSpPr>
            <a:spLocks noGrp="1"/>
          </p:cNvSpPr>
          <p:nvPr>
            <p:ph idx="1"/>
          </p:nvPr>
        </p:nvSpPr>
        <p:spPr>
          <a:xfrm>
            <a:off x="457200" y="1285875"/>
            <a:ext cx="8229600" cy="5143500"/>
          </a:xfrm>
          <a:solidFill>
            <a:schemeClr val="accent6">
              <a:lumMod val="40000"/>
              <a:lumOff val="60000"/>
            </a:schemeClr>
          </a:solidFill>
          <a:ln>
            <a:solidFill>
              <a:schemeClr val="tx1"/>
            </a:solidFill>
          </a:ln>
        </p:spPr>
        <p:txBody>
          <a:bodyPr rtlCol="1">
            <a:normAutofit/>
          </a:bodyPr>
          <a:lstStyle/>
          <a:p>
            <a:pPr marL="514350" indent="-514350" eaLnBrk="1" fontAlgn="auto" hangingPunct="1">
              <a:spcAft>
                <a:spcPts val="0"/>
              </a:spcAft>
              <a:buFont typeface="+mj-lt"/>
              <a:buAutoNum type="arabicPeriod" startAt="2"/>
              <a:defRPr/>
            </a:pPr>
            <a:r>
              <a:rPr lang="he-IL" sz="2400" u="sng" dirty="0" smtClean="0"/>
              <a:t>הקמת </a:t>
            </a:r>
            <a:r>
              <a:rPr lang="he-IL" sz="2400" b="1" u="sng" dirty="0" smtClean="0"/>
              <a:t>מאגרי מים:</a:t>
            </a:r>
          </a:p>
          <a:p>
            <a:pPr marL="514350" indent="-514350">
              <a:buNone/>
              <a:defRPr/>
            </a:pPr>
            <a:r>
              <a:rPr lang="he-IL" sz="2400" dirty="0" smtClean="0"/>
              <a:t>      המאגרים מאפשרים ניצול מים מתוקים שאחרת היו מתנקזים לימים, אגמים מלוחים. לצורך זה נבנים סכרים על אפיקי נחלים ונהרות (גם בנחלים צחיחים) שאוגרים את המים בעונות הגשמים או הפשרת השלגים. </a:t>
            </a:r>
          </a:p>
          <a:p>
            <a:pPr marL="514350" indent="-514350">
              <a:buNone/>
              <a:defRPr/>
            </a:pPr>
            <a:endParaRPr lang="he-IL" sz="2400" dirty="0" smtClean="0"/>
          </a:p>
          <a:p>
            <a:pPr marL="514350" indent="-514350">
              <a:buNone/>
              <a:defRPr/>
            </a:pPr>
            <a:r>
              <a:rPr lang="he-IL" sz="2400" dirty="0" smtClean="0"/>
              <a:t>       ניתן להקים מאגרי </a:t>
            </a:r>
            <a:r>
              <a:rPr lang="he-IL" sz="2400" dirty="0" err="1" smtClean="0"/>
              <a:t>מיים</a:t>
            </a:r>
            <a:r>
              <a:rPr lang="he-IL" sz="2400" dirty="0" smtClean="0"/>
              <a:t> עיליים ( בריכות ) או תחתיים (אקוויפרים או מאגרי מי תהום).</a:t>
            </a:r>
          </a:p>
          <a:p>
            <a:pPr marL="514350" indent="-514350">
              <a:buNone/>
              <a:defRPr/>
            </a:pPr>
            <a:endParaRPr lang="he-IL" dirty="0" smtClean="0"/>
          </a:p>
          <a:p>
            <a:pPr marL="514350" indent="-514350">
              <a:buNone/>
              <a:defRPr/>
            </a:pPr>
            <a:endParaRPr lang="he-IL" dirty="0" smtClean="0"/>
          </a:p>
          <a:p>
            <a:pPr marL="514350" indent="-514350">
              <a:buNone/>
              <a:defRPr/>
            </a:pPr>
            <a:endParaRPr lang="he-IL" dirty="0" smtClean="0"/>
          </a:p>
        </p:txBody>
      </p:sp>
      <p:pic>
        <p:nvPicPr>
          <p:cNvPr id="4" name="Picture 4" descr="akosa"/>
          <p:cNvPicPr>
            <a:picLocks noChangeAspect="1" noChangeArrowheads="1"/>
          </p:cNvPicPr>
          <p:nvPr/>
        </p:nvPicPr>
        <p:blipFill>
          <a:blip r:embed="rId2" cstate="print"/>
          <a:srcRect/>
          <a:stretch>
            <a:fillRect/>
          </a:stretch>
        </p:blipFill>
        <p:spPr bwMode="auto">
          <a:xfrm>
            <a:off x="1835696" y="4221088"/>
            <a:ext cx="3448050" cy="2076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0" y="214313"/>
            <a:ext cx="5286375" cy="4246562"/>
          </a:xfrm>
          <a:prstGeom prst="rect">
            <a:avLst/>
          </a:prstGeom>
          <a:noFill/>
          <a:ln w="9525">
            <a:noFill/>
            <a:miter lim="800000"/>
            <a:headEnd/>
            <a:tailEnd/>
          </a:ln>
        </p:spPr>
        <p:txBody>
          <a:bodyPr>
            <a:spAutoFit/>
          </a:bodyPr>
          <a:lstStyle/>
          <a:p>
            <a:pPr>
              <a:spcBef>
                <a:spcPct val="50000"/>
              </a:spcBef>
            </a:pPr>
            <a:r>
              <a:rPr lang="he-IL" dirty="0">
                <a:cs typeface="+mj-cs"/>
              </a:rPr>
              <a:t>מאגר וולטה:</a:t>
            </a:r>
          </a:p>
          <a:p>
            <a:pPr>
              <a:spcBef>
                <a:spcPct val="50000"/>
              </a:spcBef>
            </a:pPr>
            <a:r>
              <a:rPr lang="he-IL" dirty="0">
                <a:cs typeface="+mj-cs"/>
              </a:rPr>
              <a:t>אוגר את מימיו של נהר </a:t>
            </a:r>
            <a:r>
              <a:rPr lang="he-IL" dirty="0" err="1">
                <a:cs typeface="+mj-cs"/>
              </a:rPr>
              <a:t>הוולטה</a:t>
            </a:r>
            <a:r>
              <a:rPr lang="he-IL" dirty="0">
                <a:cs typeface="+mj-cs"/>
              </a:rPr>
              <a:t> הזורם במדינת גאנה שבמערב אפריקה. </a:t>
            </a:r>
          </a:p>
          <a:p>
            <a:pPr>
              <a:spcBef>
                <a:spcPct val="50000"/>
              </a:spcBef>
            </a:pPr>
            <a:r>
              <a:rPr lang="he-IL" dirty="0">
                <a:cs typeface="+mj-cs"/>
              </a:rPr>
              <a:t>נוצר לאחר בניית סכר  </a:t>
            </a:r>
            <a:r>
              <a:rPr lang="he-IL" dirty="0" err="1">
                <a:cs typeface="+mj-cs"/>
              </a:rPr>
              <a:t>אקוסומבו</a:t>
            </a:r>
            <a:r>
              <a:rPr lang="he-IL" dirty="0">
                <a:cs typeface="+mj-cs"/>
              </a:rPr>
              <a:t> ב-1965</a:t>
            </a:r>
          </a:p>
          <a:p>
            <a:pPr>
              <a:spcBef>
                <a:spcPct val="50000"/>
              </a:spcBef>
            </a:pPr>
            <a:r>
              <a:rPr lang="he-IL" dirty="0">
                <a:cs typeface="+mj-cs"/>
              </a:rPr>
              <a:t>שטחו כ-8,500 קמ"ר. כ-78,000 נאלצו להתפנות מעמק הנהר עם הצפתו יחד עם כ-200,000 בהמות</a:t>
            </a:r>
          </a:p>
          <a:p>
            <a:pPr>
              <a:spcBef>
                <a:spcPct val="50000"/>
              </a:spcBef>
            </a:pPr>
            <a:r>
              <a:rPr lang="he-IL" dirty="0">
                <a:cs typeface="+mj-cs"/>
              </a:rPr>
              <a:t>בעיות סביבתיות הרס בתי גידול, ופריחת אצות במאגר</a:t>
            </a:r>
          </a:p>
          <a:p>
            <a:pPr>
              <a:spcBef>
                <a:spcPct val="50000"/>
              </a:spcBef>
            </a:pPr>
            <a:r>
              <a:rPr lang="he-IL" dirty="0">
                <a:cs typeface="+mj-cs"/>
              </a:rPr>
              <a:t>המאגר מספק דגה (40000 טון בשנת 80)  לתושבים ונתיב שייט חשוב. הסכר מספק את כל תצרוכת החשמל של גאנה (יותר מ-1 </a:t>
            </a:r>
            <a:r>
              <a:rPr lang="he-IL" dirty="0" err="1">
                <a:cs typeface="+mj-cs"/>
              </a:rPr>
              <a:t>ג'יגה</a:t>
            </a:r>
            <a:r>
              <a:rPr lang="he-IL" dirty="0">
                <a:cs typeface="+mj-cs"/>
              </a:rPr>
              <a:t> וואט) ואף היא יכולה לייצא. מאפשר הספקת מים לצריכה ביתית, תעשייתית וחקלאית</a:t>
            </a:r>
          </a:p>
          <a:p>
            <a:pPr>
              <a:spcBef>
                <a:spcPct val="50000"/>
              </a:spcBef>
            </a:pPr>
            <a:r>
              <a:rPr lang="he-IL" dirty="0">
                <a:cs typeface="+mj-cs"/>
              </a:rPr>
              <a:t>בשנת 1986 הגיעו 15,000 תיירים</a:t>
            </a:r>
            <a:endParaRPr lang="en-US" dirty="0">
              <a:cs typeface="+mj-cs"/>
            </a:endParaRPr>
          </a:p>
        </p:txBody>
      </p:sp>
      <p:pic>
        <p:nvPicPr>
          <p:cNvPr id="46083" name="Picture 11" descr="http://upload.wikimedia.org/wikipedia/commons/e/e7/Ferry_Lake_Volta.jpg"/>
          <p:cNvPicPr>
            <a:picLocks noChangeAspect="1" noChangeArrowheads="1"/>
          </p:cNvPicPr>
          <p:nvPr/>
        </p:nvPicPr>
        <p:blipFill>
          <a:blip r:embed="rId2" cstate="print"/>
          <a:srcRect l="18089" t="9785" r="5035"/>
          <a:stretch>
            <a:fillRect/>
          </a:stretch>
        </p:blipFill>
        <p:spPr bwMode="auto">
          <a:xfrm>
            <a:off x="3000375" y="4572000"/>
            <a:ext cx="2428875" cy="2138363"/>
          </a:xfrm>
          <a:prstGeom prst="rect">
            <a:avLst/>
          </a:prstGeom>
          <a:noFill/>
          <a:ln w="9525">
            <a:noFill/>
            <a:miter lim="800000"/>
            <a:headEnd/>
            <a:tailEnd/>
          </a:ln>
        </p:spPr>
      </p:pic>
      <p:pic>
        <p:nvPicPr>
          <p:cNvPr id="46084" name="Picture 7" descr="Photo."/>
          <p:cNvPicPr>
            <a:picLocks noChangeAspect="1" noChangeArrowheads="1"/>
          </p:cNvPicPr>
          <p:nvPr/>
        </p:nvPicPr>
        <p:blipFill>
          <a:blip r:embed="rId3" cstate="print"/>
          <a:srcRect/>
          <a:stretch>
            <a:fillRect/>
          </a:stretch>
        </p:blipFill>
        <p:spPr bwMode="auto">
          <a:xfrm>
            <a:off x="5486400" y="4424363"/>
            <a:ext cx="3514725" cy="2362200"/>
          </a:xfrm>
          <a:prstGeom prst="rect">
            <a:avLst/>
          </a:prstGeom>
          <a:noFill/>
          <a:ln w="9525">
            <a:noFill/>
            <a:miter lim="800000"/>
            <a:headEnd/>
            <a:tailEnd/>
          </a:ln>
        </p:spPr>
      </p:pic>
      <p:sp>
        <p:nvSpPr>
          <p:cNvPr id="46085" name="AutoShape 10" descr="data:image/jpg;base64,/9j/4AAQSkZJRgABAQAAAQABAAD/2wCEAAkGBhISERQUExMWFRUVFxgYFxgYGRgVFxcXGhoXFRgYGhcdHCYeGBojGRgXIC8gIycpLSwsFx8xNTAqNSYtLCkBCQoKDgwOGg8PGiwkHCQsKSwsKSwpLCwsKSwpLCksKSwpKSwsLCksLCwsKSwsKSkpLCwpLCksLCwsLCwpKSksLP/AABEIALkBEAMBIgACEQEDEQH/xAAbAAACAwEBAQAAAAAAAAAAAAADBAECBQYAB//EAEYQAAIBAgQEAwUFBQYFBAIDAAECEQMhAAQSMQUiQVFhcYEGEzKRoUJSsdHwFCMzcsFigpKisuEHFRZT8YOzwtI0w0Njc//EABkBAAMBAQEAAAAAAAAAAAAAAAABAgMEBf/EACQRAAICAgIDAAIDAQAAAAAAAAABAhESIQMxE0FRFGEEInEy/9oADAMBAAIRAxEAPwDsab2vgioMBp/rx8u+DoMexRxNhUwYYABgq1CMJoVhAMX95gGvHg2DELDqwx41AcL68SW8MLELLOowLSMScVw6Cy53xRlHbHsSDh0FlDGPa8EIGBkYEDLBxiCRisYmMAiC4GI1YtpxBAw9AeFTxx73vjiIGJC4APajiwJxIOJnABCg4sUOLagcVOEBAXFiMV1HHpwATiyjApx7Vh0AUtj2rAS2ILR4TYePl3wUIKTiCfLFL9cVJwUAY1PLAKlbwxIbFWXDpDs+Y8J43VokFCQB9nVqQjxHQxG18dXwv21RjprLouBrBlb9xuv19McPSrK5tIMbyQe/Xw/Rwb3fa46W36jmxzJs00fW6NQMAykEHYggg+RFji+nHzDhnGqmXclGgHcESrDxWbxcyIPN446Gj7aVApJpo0gQQSBMdrkyY7RjRTIo62Di2OeyvtnTNqiMh6aYe1jBmDPkI8sadDjlB9qg8iCD9RiskFDuPYTr8SGyXPkY/EfPFF4oftJHky/gY/HFCHsRhKrxZRsCfkBjO/5zV8P8OHQG7j0YyqXHCQZS8WIMA+YIkfXHjxhvuAep/CMFCs1sVxlLx7unqD/tgx40nQN9PzwqGPxiBjPp8cQ7hh8iPngjcXTcSfTTb1w6AexRqqjqPUjGTV4oW2sPA/icLap8PUYMRWbprrE6hHniozqH7QxihR3xBHjiqQrZ0AM4kHGApI2+lsGXOVO7et/xwYjs2hi04yqXFWHxAH6H8sMLxNeoI+v4YWLCxw4iMCGeT7wx5s4gElgBE3I2774kYSMAzucSkpZ2CgCbkSesAbk+WMnivthSpEqo964mYMKD2LQZ9McZxTitSu2qoQT0AEBR2HWPMnDSA6DintrutFY3Gtt/NVBges77CL8xmM27mXYse5M7YFiDiqEFoZlkurMp/skr+BGHaXtJmV2rP/eh/wDUCcZoGJwAb9H20zAN9DDxWP8ASRho+3TR/CSe+piPlv8AXHM08uzbDD1DJaQZgm1/x63+nniW0hmDTEWVbztqjxME7YcRilix7iYI7/hg6ZSqQP3ZI369u/TA3S2koZ8VJgHxjz645bbNA7MYGpdMgEEXBG1o/Hzx5UI227jexnb8u+AjKtNkPW9hHa3Q+UYZy1CpJBUjz+mDYFqZbzt9k6b7m35X8MX/AGgdZ7XG30vgq5J4nSx8hP4fjgb5Z/8AttbwP0tbEWFjVHijpsxCg7MSekdTM/LFP+dVpnUCOq6Vt67z64UNN5+F57aWMTHYdsSuTq7im8eCsO+5jww8mhVY2eNVI2APft8z9cJni9X/ALh/XpGIfhdYDUUqR/K34YV9ySQIYT3U/QdcPJv2FGplPaK8VYA+8BEeceHacb9Gsp2AIHgY8/EesY4kod738D9f0cFp5p003JAMgc1pIuPuzHTG0Zv2S0dk5GA6gNyMYyceYwCrSfBjb5YbOZbw/XpjZK+iaHVqCdwfM2wQgeB/pjMOYPYfT8sVFU76R6QD+GKxA0ST/wCMeUnv6b4R/bG8fnj37Y36ODFiNFX8du97+WIqVe31/LphD9ufv9f9seGdbBiwGatc+n4jFRWYi0HyJH0nADnG7fh+WPftjdh9Pyw6AmD92D64J73SNTMAPP8APrgK8QY7Ef8An0xh57iNPUQyVHjdveT12E379sROaj2xpNmtV9oFFgGbzJA/GfoMZlfidR5BMDsLD16n1OMnOcRGqFUoCYudb9Omw6xhihxalADI0nYh7H5LAJ7YwXPD6Xgwox4kYtkK1JyQQZkAc0C+2/aD3xprw5CLTB25t/pjaHJGf/LE1RlYmMaZ4clh3mBqF/pgy5ICPPqwP/xxX+EmdSyJbpHmMMpkFAE3PyHy3OG/2cn7X1H1tgVSkqglqg6/d/CZN7RjGTl7GkD5yYWOgsNp8SYHqcWKEW1EkHvI67EWI8ZjC54iswp5VgGQJNwTBW0wfLA85xIXNwB8KgQdoaY6E+Z8scr5V6LxGVT+X5YKAfDFAn6lsSF8Pq3546bAm/h8sTJ8MRp8Pq3549B7D5th2B4sfD9euINQ9voMWE9h9cRfsP8ANh2BX3jdvpiuo9h8sXv2/wBX54r6fj+eAZF/ur8hj0n7o+mJnw/H88eLeH6+eARXUew+mJ943bHgT2/Xzx4t4fj+eGI8Kp/X/jHtZ8P16YjV4fj+eJj9fo4diPaj4fr0xMnw/XpiwH6kj+uJCH9E/nh2BUE+H69MWE+H69MWFM9vqcSEP6Jw7Bopfw/Xpi1/D9emLuI3gAbySPxOFM/xEIDddXnMeJ7DES5FFWwUbCrXkkQQB1IhTt1Pnv4HCvEcwVBklY2MnmsJsVgwTHpjLzvG3gq3uzfbTIuI0336+N9+mM2rXZzLMsm5LtHYx37WFp744eX+RkqRrGFD2e4saiBfhJhjpliTcGeg2U+uM6T3OxkAW3teZsMeamRIlb9Qd9o5jt1ucBJYGeW8bS48Y6CPLrjklNy7NKGC0QSpA8AT0vfrse2POnMRBJ1QANzBIneLi4xatn3qAyTpmRBIUknciIJ2taTgRztjJ6b8s7WgRN7WtiE2Og6xAu09okdNhN+nTFqmfqJLCoAm0SymdtgPTphUU9SkaiAAZ2IPXxgSdvyx6nlyBy7AenW+rTMTOGnQaNbL8VqKukWi9oH2ksRsZ1N9emL0+J1SCwa5IDDfcNAUAXsD+OMkeC9QSQwIG8Qd/H16TgTuumPskiwA3AI1d9mP13xWbFRo0s6Ru0kkDaYkbG8WiZjvJw0aqkfGqnqQDMRAldoB7Rfr1xhNK+MCPHy6DqI3/KaVaCHDNTIuGBKaTe46jb6+M4q2TRv5dwshlhNuU6T1PTxmx+eB1q1IHc2mQPAkbj4QReeuEKXEGVxUDM24Jll1DcnVIYX69++CUvaA0zJLPMSGZifIENY7W9Yw0tlHYoR2H0xcR2H0wkrL9/8AD8sXDL978Pyx6SMqGwB2H0xYIO2E+X722J1r9/64AobK/wBn64gr4fXCoqifjPzxPvR98/P/AHwxUMFPAfPHivgPmcL6h94+p/M4jWPvHBYB7fd/zf7Ykfyf5v8AbC3vP7RxcG4GvpP+Ut+WCwD2+5/n/wBseBH3D/j/ANsKmrG9Qfh49seNeDHvdj4flirAbt/2z/j/ANse/wDTP+P/AGwD39/4x3AG3X+75YqmeP8A3T9PywWSNgf/ANf+f/bF1Fv4X+cflgK58yIqNeOg6we2CrnyQOdryLAeHhbf6YdgZue9oqNIwUkwTGsEx32MeTQbYVb2jLajTpBVKgKXPwtMkwRDW2W0RftguT4A+ZzId9SUXZRrcgH3a/ak2IYfCYgTvvj6Fw32ZywEimKghzMioAxgABlEgAoyydxczMDyOb+ZO6R1Q4U0fH81xOoNSauQkmB11X0gnpMW2xnVXIXeI+z0m5gEDePrO+PofHfZNAXAWnTIkq0aZMoYs1jGqSR9rwxgZv2UcEwUnVvJUKIncjVuTNz9mbjHMuTLst8bic2isx2N7weZvkRteZ/84k5Z4azASRsbzHVen1vjvOA8IGXoMzqp1yCxeDckgDUkW0TYjbzwbhmUp1/d0/c1AU06qiXDBgimBpKiTVNh9kMSZXCzd6Q/Ho+e5fLERImLgkbCYaAdzcWM74HUonVNwTqGnmXYc3S5tsO+Oqqex+YraXpsQDOoVD7u7MyD4dU85UEm3wiT0Pw3/hRmKmlXzFNbhiB7xzJ0rsQokOjqZIINjcwbFgcOUCmCt7g7RNxMqAJ6DAcxWMGAZ3m4WPDoL29PDGpxjIJSq1KSOSaTe7blAk0+RoFyFLAne+FmoHSRHmQJvYyZB6jpEYpMmjPpZogCBMyCu4NpkMLySDbpHjiFzNVySs3EDYifEm09p6x54cqIigcqxvMGZg6SN48PXCVatNo67NFthY9sXYhzJ5eq1yCSJBLEi07Bhv5STboNy+4CjnKs3NqO282mJJ9PlgnDarifeSwIlAQWsTIZeYAAxuQQRMRvimbg9mnsFaQOszceR6Ym9gDDsbmSBFgVJJ6SZM+ZI29MSMxMdNpmW1eMATucCy2gKSASTciRAv0gT18MEWkpm4DRsPrJi9u2GKhtKKkTq2ne5J8OkSOv1xVNOrljadRBkbDyi+EFkWABEtJN+4IEi0jw2wRQFALNJIk/Dt4Nubkn+mAD6AOBVY/hk/3W/wDrj3/Ia/8A2W+vn+Xzx1+RyYJZddXWpOonTAj4QNIIAJXqVJ0nVbTMmhSVhqd9U84YghSLhdAgQVgfDIt0GH+ZL4a+BHJU/Z6sWI91eD18DHoSN8W/6cqdUA82A26XvPh4Y6zMUqYT3hVzF4AkmbkRpDA2iNIPLYSMTTSlrWKh6EKCoZlEaWFO08xjtzHqAML8ufxB4YnIj2caNqYsD8aX62v2v5YN/wBJPaFS/wDbXbv1tNpx0uZy9NN2CgMDdgCWIVApIMyZAsOo6WwOrWVVaNLANfTJKmCwGlZk2Nz5g2svy5/orwwOd/6VaCT7oRvL7d5AWREj574rT9m9bHS1KZYbvOocxX+FZovB6AnpGOhPE6bFmQRo1X0EAEEkMpIGqQGjTPjtBxuNZ9aKsEp02d2EalBlZiJZRuAIB9Dvg/Kn+heKJXL+y9Nl1Goq3Ig06oaVjcGnIHxGdoA7kjW4b7P5aNRAYgaQWWqlgnu7AqoIO+raWI2WTw+V9u661dTDkKLCkmxVSFaZkMWIYgbxsYnGxlf+IFFKaOyvfUIUSQ3ntuDAAmZMARMS5uV9hGMEbua4dlKQl6Uiyg+5BBMd/eWFtzHTGRxHPUOY08nSPU6iUgmwPK5XSWMSJEHpNrJ7bUKgh1cSIOwFrAgyLRE3i/XC3EON0GKhBzMbe8ZKag8oIB+FjO0G87gWxC5ZlVE1+D0svXUsKKIZ5kOvXSILAAk1Cfh0mRAPQY5/j+fWhX91TpUWcsBpqNWTTIUqSxqhSCT0wxkPaAK4bWDUBYErJVkJLDe4GoC5Iu02vGV7T+84hmB7pAKkSBqWGsNcsxEDUBp6XuVxS5pJ1YKMTsPb7KDIaWpqnwpp1LUZWeIufeWA0MeadwMGo5U/8qo5srSDNrZzTUuoWSFAGoyYSDfd/DC/F6dbM8HX3iMPcKFYsxFbUGVSCH1aoYI2stcTG+Af8K+LVc1kquSUr+7vzGNK1GLBhAMkVJttcbdTzP8AZXjj+g3sEjZzLZtnWh+6CrTWlTCkbu2pb3YKq/PFfYTi9erxEZZqw9zTFQmnpCM5UQY0jSBqOuxmAMYnsBxV8nxOrlVIHvT7sBipXWstT1NomILDl0/EN8C9qqz8M4stZbFTqOk7qUUMAGB08jx123xF7qisUa3HuJ5ulxCnljmXRXqIrMwDSrOKfKSpIO5E2GtcNf8AFN62WdGpE01c6pChwJUQApECGR7iDzDsMJf8VcrroUc57xWZiulkBEAjtMFrU5MD4cO8XzP/ADLhAzBqBiivKQS1N1Rmu2qbvTQgGbHrOJsaitHUplR+yZZ9XvQ+XQazF6mla61AY5ZHvRaN1HbHzDi+XqCpVmrUZFYlru1NPeOdKXMC2nfx6C/Sf8KuLnNUP2WpWKiiV0idTEBpQjXIVVI08ojoQJBZniHsOa9MOK5R2AdliFmxEBSGESInVBmMJypkuBxGcpZnKoquxQEvpBa1yVqAKpNiQQQd9PWJxp0v+IeZAlwhMmSwO+nSxBDAHVpUkAjmUNY3Ozn/AGRNasBWapqKnUxHvaTMC50htQMaQCdW7MoHjxlThGYbUfdtppkq4XZI+yV6bbXMEYIyM3FroV4rRp1q7ViCprNqcRIDNDVGG1ixJAO0xJjClThNQiKXNpBJUCGCyBJHaGN+84rXqIZtcgwTqcgdNusjyvg2Vz5DligKkXBbRI3Khl5lOoWiMapvsz/0QelVYRDFgLncDuCImQP6YX/ZR9qSFbp1nqbT+vTHQZvP+/BDjWVspZhrUdAXtqEk7z5iwGdVyTqTdlgSAxgTE7zDG9hfFKQOvRbNm4BJMBROovCqBy32EACLdO2EKVBlaw5TvMQOoII3jyxf9sJ3mwsIiBbY+eK0mDkgyAIO4gRabj88VtEsZqVVXVpIBcEWgbfC0gWOoA+hGFvclRzNOu9yB3AtpNzJsPHDDcN94GZDyr8UAmxJgT12OAUsuEO8+YgfP9bYEwpnqTsWsDYx3kX8tMDr0BxJVjdoMSFiIPSwgg28sXqIwFtW+wsNr2wxTzEbyDcmAS0DUYsOhO9ow7EfYRw+nqDlFJ0HU0KYA2WW2VZlQ5IHNMHBx7pqY5NI3VY1kEQSYExYz6giJU4HluakCx1alv2AuQVK/eAG02EQ0mbe8Us0LL6Ss9RPjqJuJiA06xsJxxWdpZ1CStOmurRIAGkSpOs2UG+q50ttbeSlVzJNWqrDVDa9IJ1FSJW7SCx1qCIEAjl3lrMuOVkO7GBpgsSrQWW0HUsxbaQYN0M9xGghCVWh2dlEiHILadOkKxiACAwAlhM3GGMrTzNV0cUQEZXM6ySVksJRdMEAA8x2KwegwLh2drlF94KZYORpVWpkXvLamDMEOoaQNxvqEJUatehWqCq6NTZnaVplo06WZzUBsQo0wSYs3adqm8KfjYSSSsoR8TbN0PLAiZ07klsMRm5vP1AQ4KmJGh1deYNykyNjECC0gTczOfX4oiU2arUeGn3dL93LahMkhRpABSCYnu3VziHE6er3PJUcqykBpCwh0EkQYNQUwATJibY+d1cyWJPKWMtJj4jcz1PyAw1GzKU66Izya3mwuYUMJmZANwTEi5gnC9SokaewJABPhMHoTHjimZrtGhRAbci0xsNhAkL4W64DToqpC6tRBOw2i83iRAG5jGyX0xDaGlAXIBWFB/lMeI+WCCmZJ94SSIBInmMEkbmSBaB1HbCWtQ8wRvBEt3nc328cRmnAUadVupEeFpxVWGx9axCfGASVAMQSOckBiZ30D9HGlw3NgV6WsRTm5DXX47zJCwYO3XpuMHLaWVQwdm+zEWm8Tq7zeOu22G1QsxgGFAmJ28SLiY8euJaGnTPpJ4/VNBh7xKytE+8bSXhpI1AqVhlOnfYRbGNwQ0Mjn0q5es6pDKUbSzaWWwFReSoA0WMbWZtxymYzICoAsTYaSSxM3gk7E9u58ManA+NgNpzIlbsrVAxbVI6hC0eJ26HpjLFpGimU9oshmXztSoUKFmDqx/diwWNMxcRt3GGPbapmM1WWqVJhQCYjYIsnqJ0zftbG5lq1NwoDKlOTbQWVriWFQaGggwBPQEiAZYfhcMRRZHj7MCnUHXdNIeJ7A+GEuTas1VM5rNVy/D6eXVuZWBZTyqSCI0seWy23Bt16e4FmqmXoV6LkgVh0uAYiZ8YA/wDGNZkNRirIGbqpZaVRfUkHxg/LCtb2cYH90/u3j+HUI1n+UqObtN8Wq6ZX7E/Y7Vla/vJLnSVApkkgypnaekQVIgnHQ5HjKgw1Qq8AHUWU2FuUixHhHTHL5ulUX+Kv95SAQextHzHri1HNPAC1NY+4y6oHXkYFD6YbgpbBOlR9Tocdo1QErKGQCHMB0YGTeDsf5e5wHMezOqi/7I6stQwyuSwcaSpXVOpbAdfsjaMfOaeaonctQfvTBKHvKTqX0J8savC/aGpREnUyE3dDYm2/2CfBgp8cZPja6C0y/wD0S7LQpFRRqguKjMpem0trRg4BEkNo5j9kbThXi3sg+UINQhgwgadRkCZiwgX2P+2Ox4f7YJUJLhWBBBABDQQVgobgXEnmFt8U4l7NZfMU/wB04TWQ1gStrCUkCdhI+6d4wra7M5cd9HzTNcVpqbLykGQCB1EHbmPxWvbAmzNTmKgMDAJsARcAgTKnva0k2OOh4h7HVV5BQlgP4iVJVjJiQTyQIGkibA7k4xs37MVaNIvUMqSF1aXIU3tqgibGB1jwjGsWqMnFirvfS6kkRIUiAdvlO89T6YOlCioaZTc3g28Oi72vbftjI/ayLKT6G9u/bfpiq1am8G/WQL7dd7E/TGmJJuZVWDShMDm5o5lIIkido8/DFKOQRyS1RVM/b1hSSbAaQbfhOFMi7qjkkiTyySRBB1WPchb+B2wNyzG5NxcgiAoPePXe3riaY8g9XK6CCQDG3NuTIsZFoIsScKmot/E7TIXYG/kZHnggR1GliGXxn6d58bb40MtxYhDTKIyiW5hKxYG0wOkWMW3jD2hJI+tZKkQpOs/EWkqwJsQOUAGdiABtFrEYq+TLaj7wSWZzpW0sugg6ixUgFtyBLExbFqkjU0Amx7MFZTG/adUG8SepkVGo3UMCWIC3m4gqotIktPYEzZoxxPSs7KCOqqXQuSSWqToi5dbKZgMLgW79sESqtOECwqadMhosWCwIJCjvYQALwMAzCCVJvGkjp1Cgb7SW6m4YWG4Mi8wHmFVjoBM6S0LqAI1W6GI8sFsqht3DFZUHSyNqd+aVDKGkJzEE6dJF9R3mShx/O06KPUOq2lZXlZmKaV/ebCR5ws7ne9Q06bVKkESUYsolmhNCqYjWBymB94dCJ5z2wzlbSATyEkQVW+kgKbGXMq3yW97tbdEz0rMP2cpM7u6ggCADuBzozEmwiAASY+LvYYmfoaarKpnSxIj4d5tDEHcRvt5Y3fZ3Ju2toMAAc0wBrUsxYDSgBO5kbzhLimXdq7hIhqhghhzS0kg2H94wLHbHUmkcfZkOumQAxNjEG7dSTG99v0aLSg/BzG5J8eUTYQJN72nGrmeBVqLEMtNgFGl9Qgz8WklhJGoCYi3e+EqNLSCCCZkgT5m3a8epw8vgNUL1A7OdLRvJuABF2nx2geXXA61BYuQWYmBNxG0yeojbtfHly7kqw0i+8ielx4Xse+3jJAWwJZtpB+FZAiBYDa/cm2KEFylEgBRuLH4TFjYHuSfoPPBGzAIbVBn7JsBNrDy6zicll6AVmr1nDGAipTDAiQSS5cFduinFaeUX41KEkm03i/jaBE4lhQIONQME6RF9gOm+1h+oxVWNiAZIiwB5txYDtF73+eNSrl1QEtV0MoBVQshiZgawYWAdzvpgTGFqGamNcncXANogQTU2C2gAWwKViL5TPVaRVlN9ionS07qRIsY8POcdjw/iVOq6qygN8QhjbSZFugv3Pwm2OJFSIhrjfVyibHVIa8z12+uGzm6Y5oYT392TJPXUCNoIH9cRKOXZcJUdnn6r1SNLAhIkOACq3gKw5lNupjuJwSlXcqyKpzCqbpUMN5KQIcx92DbbHILxdw/vacoxGmBDGBF40xBABIj1w7Q4yNSsWNN9RI0qTHjc9bjTpItBHMMZ4tGsZo2qtYvYIWXrTcuSPAOY8oYHwwjW9n6NSRTBpt9x9W/YEgz5fhg//UaVqa6l1MpILtUenXYfFOqNOkE7EERYAb4JTfWQl3ldWlgdUHa8wZm2k3vy2xSlRpkmYGc4TXp2enbuR+B/phbLVHRpRoPnFuo3hh4HHb08mQLHUv3KgJH8oeTpPgwI8sZ2d4DTYwg92/3GEX8OfS390/3caLk+hXwxBxKi1qlNkYfbpgRPdqRIA81K+RxpZfilRYaVrKPtA8wAuZYXXr8Y674zM7lqlHlqJYdQVjyndT4WwotfSZTUjDqHIj1GHipBbO54Xx6nUYzHNI0OBcGRp7MIPjt0xbiPBqeYRKSaqYBOlYgDmsIYEsuokxNunbHGJnVIiqkT9oTq9ViG+S+eNTJ56on8N/fIL6SGsPI86/5lxk+Otodp6Zl8Y9l81lmIekdIMalhkboOcCe5i19xbGbSy1VkqVAYCAajZiAfUx8h59Md5kvapGBl4ZhGmpBBncCpsfJhi2Z4HQqAwgpVCPiWAH63pzpaCJkde/V5tdmb4vhwqJrGolYWAF8hIMie95nfxGA5nTskEkDaR1W1zOw+eOrzuRrUwERaeiwY6VYFkkSEUAJyyDJEm8k7MVM5lKlMh6S02Qhix0pr5mBBdQTpClTFjYwDGJfI1uifGmcxmeEMyAFiCABAlpYzePH16eWMf3RDRKm5FmL38wSWO0/0x2fGvZYKruHKoWKokk6QGECZFiFTcCdc3nHN5/g9WnIK6ebTdYFyfhAmQAOm+NYcifsmUGj6u9dtMAQIAUM6pJBa4UEgCSTHQkbgRgC1H3JBBU/AfeMSRpFtAsAZUX6EydiPmiVITW0gbLpDfFE6rwdESSAdJW2PZEVi0shAIEl2QgjQFAtsZBYsehMmDbB9HQuz2XzJC6AlUz9oo0KG6JcHSJKhS0w15Fl89MnUCXUssMdUEqSWCxsSBrGoredRDSYMtYt01SAQYIkAgmSv2oIER027hevpVSxkKGDLD3BkS0kwWQEqWAPMZjEFGdmsnm61PTpCBmYypIN41GAeVzEMSetrY53iPCauka2OoLKIJYAEzcTYTqv3Fxe/aZogCmzCWUiT2PPGwEBZaJ6AGbWweMcU0tzWJ7K0Qp5Zne8mIMQBI6X0ZyV9mPwHhzqzs6/CAIc6QYemSWbamAfMXIi+A8Z41T1VYChg5ClRpLbFSz2mYvN97dneH0+Wq6g/GoWACAQrsef3fL8SQTIPWb4c4h7O0Nbu1TnZizAl2VtJKzAKgmxJ3HS0X0lXsyUfhx1XOMwBve4J1R1A2sTA87/JZ862kkWhlEROmdRA5jN9J27emNjO5T3hKsxmIgxAsQADpJgb7fmBpwcojQWGoAEki7QyzuLcxvJnbDi0kSkzLeuSQx0vM/YFtx07zAwSjDqGBUCT1B+ESQVa42F8MDIqrC7gyBzKxHwkTEGDJ8oGLpw1A7ICukiwJ0j+yZbSC0ESf7INow3JCooaFAqZBLBxLBrBCCZuSY8vLthFsigVuSQTKd4vGxm4ANtx3GHzkiBppAtclgulvAAaZJi9iT8XScWo8CrLpY0mQzJkgdLDcH5d/TDUkIROX94WqEH3aoDEkiRpWZFtyBbuBiDpkrMG2oloAEb/ADmw6YdZWA3YATGkseg9fASbAdMIZem4JllVjYAwb9uyg9cNOxOiWrpfQXKiTe0Wm5EzabdxgYYS+q4Q/Z7c3c22AwY5M0g0xqaRMeEAAbXkdRgNIhSVIki7mb+ngAd+ww9Eh0zABkNPLO8mTOw6DxwSrmJJIEkiQImBuTAOwub9hitSgSWY2mwE9N+g6/QYEApBuJgz0Udun4dBgpDC5GswrCC+oHlIGzCbAhrdD/UY6U+0TmmQ6/vAbvJGprFWIAKlrQT5E735fh+TCsuoxJPNzECSAZi9h2BM4YzuaMDUzMQOoIbSdp3/AK+c4iSTZadI6rhfFjUZdbKJsAfiI+FR2FxEQReYO42qbsToNFWESeUMBfaNUz2j6bY+c5WsaZBBIkg3JtYb26emNejn2rSz1XK00LglmU7xy6eY7SR0AO2+M5RpmsZv0dfVqqFnVCkkBXVxtEqlTTq2K2Mi4tjKzHC6D/BKN/KVv8gpHiNP8pwzwnjVN6arTLiVdRqg/vFCmOVAoJhbwNx8RnGDm+MV1YguQpiFGg79ASCQQbTue+EmaN/Smf4VVpSJaOsFh8wdvWMI06PUNpIvMm3jO4xsr7Z/CAAB1G4EfdvK+ny7jzvEaVYSlN566VTz2LgNNzsDbc42Un7JtC7VwR+9hz98MNXzg6v7wJwXKZypTtRfWv8A22Qkf4D/APEn0wmuStqk7kRoTcRIj3hIN9iBgQytQmEVjIkXCrpOzHlgA3+XXD/qOzpMp7R8wLFqZEi8vT62EDUlz5DD3EMll8yk1ORzP7xCpRvEkLaw35ZxyLtViGliO9QzH+H+p/pgmVzppGadQobEg6iJ8VNj5m18ZuHtDR0eT9hzTHvKeY1NuCdQnTqIBCxtzWnttOIFeoqhWZWddTK2km7aiRJIItIB8ThZs9Whak0wjSFsizGktYvY6SbxeTBtgh4XX1yXCa1iDtpO5FoItuCdsZySfY+ujUzWeUkcwKkMJ5m5wImxloAXkAsseGPZPiBUEEtpZDACabldgRYsZcWO8CAAJHVdVZtWpQgUBoULbUtgBaDqA+9c9DDI5tB0kkKCBCCW0wwHXUNMRFotJBOBvQLsaGbW+qwLcrBg/JMAMWNoBFhMkHrj3/MUcAq6sQZvrAaIIA5ogyRtf3YHmiKAsq0VgAMLNYECGMLHSJmZBF4wvXrVBcUtAkEnTdhPYi1p3N+nWM1bKYznXCgFQG2kySTLs5+wdhCwSI1dCBjGfJVKmyORuAELiB/aJB6CZxuZylU90GvqVlmYAEhiZEgWIYbHSZHcFDiXvCsmoQvUB5IPUDT2J8J8RfGkrM+w3D+DtTpgbNLsIDIQGK0yJMqP4ezbwI6nHuK8PWq/75JtTgksTMBttMKZPw9AF74byWUqvQVdQJFKmQdWxIFQNJaFMEAG9lHjCHGaLKgBqMoCrCzpJJGksUU2kKnW5GCRKdAM37PUKbJoddOhZ1uixUDOCsIQWT4b3+I7RgP7NTR1aVYDmUJTqMJWYJMwQGNrbjrGOXz3EKoIBclRI2Mx9ew/QwjV4vVgBdMWN1pi46jlHUeeKXG5D8jNvOZSmHCqX1xuXFMCN+ssbXXwO0Yz6WfzKuRLkGbBtXyCknBF4nmBoIWCARyl9jJI5WAub7emE6+Zqtqml5yQdz194rRf8MVGPpmcq9E53MVSy6lUgXMop6BmsVBEbSZ23xA40xvpU+G3ffTBif648XphBKQxAkqF3uRGkL+pi2GaOYQhjzAAWkuLXHw627rFsVozYJ8+1pE+T1QJ9WIG3TviH4iswVbcXlSSJG00ydj5Ww0SkMQQIYAfCYPTemel7H1wKllg9QG4WZvF/LQw7DBoQrVzMuAUJJg7IfG4AGw7eGG6CLpnRcmLqbgGJP7yBt8xbbBKvDgRNlJAknUD8zPn1373xcZIESGknlgMpvcgbSTfr0v0wX8AVzNOk8yT6ApM9hf08cLpllCapMsoPxQLiwgpYj9RhqpkyEMAnmABsxNjG07m/rimW4XMmoTpMbgU9om7kDyicF0h7B8MyzL8NZosYUz4ndAO/bD6h4J1iJ3Ip9ex1j6YTekqwqFYMGCy3EeE/Ptiul78ymCAI39bA+mB72SxtcqNQOpTefsTHezH6dzh6k9YWU6hBHwMQBcEDlIE9b4y6FB4JbVPnJvBMCSR/tfpgtRDI5TEweUEDsJBPe+838cSwH1r1UiEQCDI0OgPUmyWN+nqMJ8Rz1SeUUgNKnTAn4VvJuG9ZgDFK66ROkz/ACgEDfp06+uM9ajaS20kiV1CDeTIO3Txg4IopMXo5Z2YkQDuwDKTHUi8jyJ64b95WokOAy6lEHVZgwBIYA3BFiPDwwzwH2hNNdDOChMkurOQBMgEzbYxI2sRuC8TzKlA1NmXUSQGYVATeADB5YH2p2xo3umX+yaOeaogWGUu3w2KlvvAgzMnYj1scaWVFWlIqyoJ92V20s37xSw0/bGoq0kG46X5MV6qAN8IMMPgkncMLd+x6Y6BeNjM0/dVxorosUqjAKCTHI0FQqwFgmYIOw2TibRdjXE2KseUMQJiG+HeLWJ8r/jhCoptCG4BgC0EaoFh32338y/XzgqppjmBCOpFw43khtpBv2J3jD4zIYCFBZJ5SORl6rG6jT2O4EAYnKjQyKKEDlBmYN4mIhRtN7ECe2G8px6pT0BSwCXChiNQaFMWIQmBcr+eFszxFtRUiCCVi9gTOlgQdttvXrigzYOnUYN7cgI6xde/4YKsEdblc8jnlMnUupom+onWIm2pmO0k+DRi1fNvTJGlgYAYlyNN3YkS6aiB47OsdYyMnwNwo1MYSnaTYlm1gkbFi+kkEbW8tTI8AXWgCsxRBNyCNLlmLQASAWALARsNoxOSRjZjni7mpemhusw3vAtwx0trYSDMHWZgfDcY1MnSq1oARVBAEm8BiQ1wTMSPODg2WyFR6zUUSm9WnBNMhw4hUYNpIgidN57WxrZvh1anpapyg6wvOBqIGmyxsNSm5BsfXKUn2kPIWrM5pEEqrFgOVVMEtUeAChtpcCet+xnKzuXrMApqkltHMwELspHKRufW3hhyqSAwFp09RMCOk3PM3lYdTgWWRS4LOQqsCAbdmAuDFyTMT88RLkZNjTSBUKEkMWWSSdOmygR0AAM77jpfE43lQaRAIn3bmFmJ94XLASDsV2Ph3h/iTMqhkVVXWwggtKlaZgm0fzCLgHfGXTzSKBbSV1RAkFTAgGLiZkE7meuLU1dknJUKgRp1QTYjmKm4gEFjG3UXm1sRU4kLRLWkAXncndAYgk9MN8YTWJpwen2hPqeUYzFysLLqWM+cGJixv8S7+HjjeMk1bJZuNnkYDUiEALpBRZLGLfEAoB1b7x6Yzs00RoCcwP2qgOxBsrRFmjr1wgCYmwmYHWLWgC8zPz2xFbMBDaLgraJIsb9BeL9YwKOxWMrxSFiRESRqDQQZB56f9d+uC0uJUr8k9z+7NpmLMvhf/bC/EMyWVWIAMBQRpLPoVV1QNhEEk7k7m8LCkz9pN5kzHiL+PljSkBpU84moHRMCPhcA23hS4J9MMvxJIAUBY252A+TUAPrjCqZGBcjfpf8AQFuwnFfckXBj1iBtJ7XxWEWF0ateqjkQYA+69Em25+Md+3zw4gpFdIFUWNoLSTuToYz64wEVyYDE+RPT18ceCt1/Aflh+K+mK0dBVytIg6nvuSQwJ/xpt0vOB0SBUs6RB+0osYkQIEj+mMQVnGxjyt+GLrmanUz56j4d+2F4ZBaNSkaup2LtpDGdDuxNpsAxA7ybC/gMWOZKhiC5FrtES0wDqWTZWP8AdPe+UMw3UKdvsjpife/2F/D+mH4WFo0P+cKpAkb/AHEjp4Axc+UHDZqs8coMsAoIChjaAWJI7GLDvtOMP346p/m7+Yxdc3/P81N9ifkBiXxMNHSZ4VE0oUUnSNmJUWJNwYJAVhE9LgRiRlppyRCzpnUxEE7RYjcbTJ8sYqcZYEksxBEEMAwImbjXe98OjiOrKtOmEq0gIp6SNSZgxym86frjPxyRo69FalGmsgRqMA6ZiNwGlz0gdsGGYHuyNJmUmViB13U9fD1vjGd1PVfUP+W2JpZVOjR5OwPj9kY08bfZNmlmM4gRdOkhZkEICb6jY0+5MR/QTSlmEJkLIZQGV9JBZTYtyibTYd8Uy/D03DefOP6xhkZPxP8AiU/K+NY8NdjzFmsxYWJO4kGOgtUEx43w7T4u4gkg+aC9iLkVhO+BNkfEf5D/AFx79hP++kf0bFeKPsWTCZ7ifvWLMqljAJhhIFhI1teIvvbADmFkWIHXSxH/AOo22xb9iPj/AIW/oTiDk2/Qqf8A1ODxRKzZ1gzBV6kKGBVyTKgfwiYW8g8ovfvhyhxp6bB6bMpYMoIJusq+oHuGAF1HiMZGQ+Bv5av/ALLYZT4af8zf6Vx5TlopIHkc5WNY1lolaqmQ4ALE9QIMRuINvrjWzeYzdfR7550bAnSVJCg73kgCfW0nGePjHmMdpS/g/wDqD8BjBzbNMUcHmKNZGUKASCTpmdvCJH0E4u1TSoeoAjx37HeIjbrjqX/hL6fgMctxL+Mf13woyt0RONGRmuJCYDvA6KphbRHciw3GI4XxJmq06bKWUulygVm5hYAgKWIkCYvHlgmf+P0/PCnCv/yaH/8AtR/91MdUaMUxnMcG1w3vFEAbFu0ztYzHy8bY1XhtQBidDGfssO8XmCJ88OcK+L0xTMfHU8j/AK8OMmmUzMfh1XSvIWG/LzXIkmATv6fgMQMmV5tD6h94FRsYCyDcWN/E4df4h5n8Th7Lfwx5n/TjTNiM/Vrpoazlgi2QmVUcqqBHXQiiLbXJuSvl6ywNMkAiJuFJ6xEb28Yxp+0fwH1/0tjDX+Iv8x/1Ycf7K2DGlqFiAxAmDBuDIDTMW9ex9S/syEFgRFgbjUCQTcdZANhtjLr/AP8AL6YNl/h/xfhTw3dWhIbq00VtIckRc/eMHbsIgQT13OFzXF4X+uwnsNh5YVzH8X1/PBMvs/kP9Qxa0FBKeYBuVA77+vXYSN8e96tgVg/OR/4wA/EPX8WxNX418n/ri02mKhmmAdsX9zgI+3/MPwwcY7ON2tkMj3GJFDF164snTFtIVlP2cY0MrkScrXI2WpQJ77ZhO39sYWXGpkf/AMXMfzUfxfENIaZhDL3wZMvguDpi6QrBLA/84umGFwufi+WHQy0+OPTi4win8R/5sRLTCxst5fTFC4/QnFhgIxdID//Z"/>
          <p:cNvSpPr>
            <a:spLocks noChangeAspect="1" noChangeArrowheads="1"/>
          </p:cNvSpPr>
          <p:nvPr/>
        </p:nvSpPr>
        <p:spPr bwMode="auto">
          <a:xfrm>
            <a:off x="8597900" y="-846138"/>
            <a:ext cx="2590800" cy="1762126"/>
          </a:xfrm>
          <a:prstGeom prst="rect">
            <a:avLst/>
          </a:prstGeom>
          <a:noFill/>
          <a:ln w="9525">
            <a:noFill/>
            <a:miter lim="800000"/>
            <a:headEnd/>
            <a:tailEnd/>
          </a:ln>
        </p:spPr>
        <p:txBody>
          <a:bodyPr/>
          <a:lstStyle/>
          <a:p>
            <a:endParaRPr lang="he-IL"/>
          </a:p>
        </p:txBody>
      </p:sp>
      <p:pic>
        <p:nvPicPr>
          <p:cNvPr id="46086" name="Picture 12" descr="http://www.csrdevelopments.com/images/VoltaLakeAfrica-sm.jpg"/>
          <p:cNvPicPr>
            <a:picLocks noChangeAspect="1" noChangeArrowheads="1"/>
          </p:cNvPicPr>
          <p:nvPr/>
        </p:nvPicPr>
        <p:blipFill>
          <a:blip r:embed="rId4" cstate="print"/>
          <a:srcRect l="5624" t="4677" r="6248" b="6445"/>
          <a:stretch>
            <a:fillRect/>
          </a:stretch>
        </p:blipFill>
        <p:spPr bwMode="auto">
          <a:xfrm>
            <a:off x="5357813" y="214313"/>
            <a:ext cx="3357562" cy="4071937"/>
          </a:xfrm>
          <a:prstGeom prst="rect">
            <a:avLst/>
          </a:prstGeom>
          <a:noFill/>
          <a:ln w="9525">
            <a:noFill/>
            <a:miter lim="800000"/>
            <a:headEnd/>
            <a:tailEnd/>
          </a:ln>
        </p:spPr>
      </p:pic>
      <p:pic>
        <p:nvPicPr>
          <p:cNvPr id="46087" name="Picture 14" descr="http://www.scn.org/rdi/images/trav58c.jpg"/>
          <p:cNvPicPr>
            <a:picLocks noChangeAspect="1" noChangeArrowheads="1"/>
          </p:cNvPicPr>
          <p:nvPr/>
        </p:nvPicPr>
        <p:blipFill>
          <a:blip r:embed="rId5" cstate="print"/>
          <a:srcRect l="24097" r="17168"/>
          <a:stretch>
            <a:fillRect/>
          </a:stretch>
        </p:blipFill>
        <p:spPr bwMode="auto">
          <a:xfrm>
            <a:off x="142875" y="4572000"/>
            <a:ext cx="2786063" cy="215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כותרת 1"/>
          <p:cNvSpPr>
            <a:spLocks noGrp="1"/>
          </p:cNvSpPr>
          <p:nvPr>
            <p:ph type="title"/>
          </p:nvPr>
        </p:nvSpPr>
        <p:spPr/>
        <p:txBody>
          <a:bodyPr/>
          <a:lstStyle/>
          <a:p>
            <a:endParaRPr lang="he-IL" smtClean="0"/>
          </a:p>
        </p:txBody>
      </p:sp>
      <p:pic>
        <p:nvPicPr>
          <p:cNvPr id="47107" name="Picture 2" descr="http://www.fao.org/docrep/006/x7580e/X7580E71.jpg"/>
          <p:cNvPicPr>
            <a:picLocks noChangeAspect="1" noChangeArrowheads="1"/>
          </p:cNvPicPr>
          <p:nvPr/>
        </p:nvPicPr>
        <p:blipFill>
          <a:blip r:embed="rId2" cstate="print"/>
          <a:srcRect/>
          <a:stretch>
            <a:fillRect/>
          </a:stretch>
        </p:blipFill>
        <p:spPr bwMode="auto">
          <a:xfrm>
            <a:off x="827584" y="1124744"/>
            <a:ext cx="7693295" cy="5292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a:solidFill>
            <a:schemeClr val="accent2">
              <a:lumMod val="60000"/>
              <a:lumOff val="40000"/>
            </a:schemeClr>
          </a:solidFill>
          <a:ln>
            <a:solidFill>
              <a:srgbClr val="002060"/>
            </a:solidFill>
          </a:ln>
        </p:spPr>
        <p:txBody>
          <a:bodyPr>
            <a:normAutofit/>
          </a:bodyPr>
          <a:lstStyle/>
          <a:p>
            <a:pPr algn="ctr" eaLnBrk="1" hangingPunct="1">
              <a:defRPr/>
            </a:pPr>
            <a:r>
              <a:rPr lang="he-IL" sz="4400" b="1" dirty="0" smtClean="0">
                <a:cs typeface="+mn-cs"/>
              </a:rPr>
              <a:t>משאבי מים כבסיס לפיתוח</a:t>
            </a:r>
          </a:p>
        </p:txBody>
      </p:sp>
      <p:sp>
        <p:nvSpPr>
          <p:cNvPr id="3" name="Content Placeholder 2"/>
          <p:cNvSpPr>
            <a:spLocks noGrp="1"/>
          </p:cNvSpPr>
          <p:nvPr>
            <p:ph idx="1"/>
          </p:nvPr>
        </p:nvSpPr>
        <p:spPr>
          <a:xfrm>
            <a:off x="457200" y="1285875"/>
            <a:ext cx="8229600" cy="5143500"/>
          </a:xfrm>
          <a:solidFill>
            <a:schemeClr val="accent6">
              <a:lumMod val="40000"/>
              <a:lumOff val="60000"/>
            </a:schemeClr>
          </a:solidFill>
          <a:ln>
            <a:solidFill>
              <a:schemeClr val="tx1"/>
            </a:solidFill>
          </a:ln>
        </p:spPr>
        <p:txBody>
          <a:bodyPr rtlCol="1">
            <a:normAutofit/>
          </a:bodyPr>
          <a:lstStyle/>
          <a:p>
            <a:pPr marL="514350" indent="-514350" eaLnBrk="1" fontAlgn="auto" hangingPunct="1">
              <a:spcAft>
                <a:spcPts val="0"/>
              </a:spcAft>
              <a:buFont typeface="+mj-lt"/>
              <a:buAutoNum type="arabicPeriod" startAt="3"/>
              <a:defRPr/>
            </a:pPr>
            <a:r>
              <a:rPr lang="he-IL" sz="2400" b="1" u="sng" dirty="0" smtClean="0"/>
              <a:t>העברת</a:t>
            </a:r>
            <a:r>
              <a:rPr lang="he-IL" sz="2400" u="sng" dirty="0" smtClean="0"/>
              <a:t> </a:t>
            </a:r>
            <a:r>
              <a:rPr lang="he-IL" sz="2400" b="1" u="sng" dirty="0" smtClean="0"/>
              <a:t>מים:</a:t>
            </a:r>
          </a:p>
          <a:p>
            <a:pPr>
              <a:spcBef>
                <a:spcPct val="50000"/>
              </a:spcBef>
              <a:buNone/>
            </a:pPr>
            <a:r>
              <a:rPr lang="he-IL" sz="2400" dirty="0" smtClean="0"/>
              <a:t>     </a:t>
            </a:r>
            <a:r>
              <a:rPr lang="he-IL" sz="2800" dirty="0" smtClean="0"/>
              <a:t>באמצעות העברת מים מתוקים מאזורים שופעי מים לאזורים עניי מים ניתן לפתח את האזור כיום העברת המים אפשרית בכל זמן ומקום והיא נעשית משיקולים כלכליים בלבד ( לדוגמא: המוביל הארצי בישראל).</a:t>
            </a:r>
            <a:endParaRPr lang="en-US" sz="2400" dirty="0" smtClean="0"/>
          </a:p>
          <a:p>
            <a:pPr marL="514350" indent="-514350">
              <a:buNone/>
              <a:defRPr/>
            </a:pPr>
            <a:r>
              <a:rPr lang="he-IL" sz="2400" dirty="0" smtClean="0"/>
              <a:t>      </a:t>
            </a:r>
            <a:endParaRPr lang="he-IL" dirty="0" smtClean="0"/>
          </a:p>
          <a:p>
            <a:pPr marL="514350" indent="-514350">
              <a:buNone/>
              <a:defRPr/>
            </a:pPr>
            <a:endParaRPr lang="he-IL" dirty="0" smtClean="0"/>
          </a:p>
        </p:txBody>
      </p:sp>
      <p:pic>
        <p:nvPicPr>
          <p:cNvPr id="5" name="Picture 9" descr="Allamericancanal1"/>
          <p:cNvPicPr>
            <a:picLocks noChangeAspect="1" noChangeArrowheads="1"/>
          </p:cNvPicPr>
          <p:nvPr/>
        </p:nvPicPr>
        <p:blipFill>
          <a:blip r:embed="rId2" cstate="print"/>
          <a:srcRect/>
          <a:stretch>
            <a:fillRect/>
          </a:stretch>
        </p:blipFill>
        <p:spPr>
          <a:xfrm>
            <a:off x="827584" y="3933056"/>
            <a:ext cx="3995936" cy="21848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lgn="ctr"/>
            <a:r>
              <a:rPr lang="he-IL" sz="4000" b="1" dirty="0" smtClean="0">
                <a:solidFill>
                  <a:srgbClr val="002060"/>
                </a:solidFill>
              </a:rPr>
              <a:t>העברת מים</a:t>
            </a:r>
            <a:endParaRPr lang="en-US" sz="4000" b="1" dirty="0" smtClean="0">
              <a:solidFill>
                <a:srgbClr val="002060"/>
              </a:solidFill>
            </a:endParaRPr>
          </a:p>
        </p:txBody>
      </p:sp>
      <p:pic>
        <p:nvPicPr>
          <p:cNvPr id="48131" name="Picture 6" descr="All-American_2009"/>
          <p:cNvPicPr>
            <a:picLocks noGrp="1" noChangeAspect="1" noChangeArrowheads="1"/>
          </p:cNvPicPr>
          <p:nvPr>
            <p:ph sz="half" idx="1"/>
          </p:nvPr>
        </p:nvPicPr>
        <p:blipFill>
          <a:blip r:embed="rId2" cstate="print"/>
          <a:srcRect/>
          <a:stretch>
            <a:fillRect/>
          </a:stretch>
        </p:blipFill>
        <p:spPr>
          <a:xfrm>
            <a:off x="899592" y="2060848"/>
            <a:ext cx="7195728" cy="4797152"/>
          </a:xfrm>
        </p:spPr>
      </p:pic>
      <p:sp>
        <p:nvSpPr>
          <p:cNvPr id="48133" name="Text Box 4"/>
          <p:cNvSpPr txBox="1">
            <a:spLocks noChangeArrowheads="1"/>
          </p:cNvSpPr>
          <p:nvPr/>
        </p:nvSpPr>
        <p:spPr bwMode="auto">
          <a:xfrm>
            <a:off x="395536" y="1340768"/>
            <a:ext cx="8352928" cy="646331"/>
          </a:xfrm>
          <a:prstGeom prst="rect">
            <a:avLst/>
          </a:prstGeom>
          <a:noFill/>
          <a:ln w="9525">
            <a:noFill/>
            <a:miter lim="800000"/>
            <a:headEnd/>
            <a:tailEnd/>
          </a:ln>
        </p:spPr>
        <p:txBody>
          <a:bodyPr wrap="square">
            <a:spAutoFit/>
          </a:bodyPr>
          <a:lstStyle/>
          <a:p>
            <a:pPr>
              <a:spcBef>
                <a:spcPct val="50000"/>
              </a:spcBef>
            </a:pPr>
            <a:r>
              <a:rPr lang="he-IL" dirty="0">
                <a:cs typeface="+mj-cs"/>
              </a:rPr>
              <a:t>תעלה טרנס </a:t>
            </a:r>
            <a:r>
              <a:rPr lang="he-IL" dirty="0" smtClean="0">
                <a:cs typeface="+mj-cs"/>
              </a:rPr>
              <a:t>אמריקאית היא תעלת המים המתוקים הגדולה בעולם.  </a:t>
            </a:r>
            <a:r>
              <a:rPr lang="he-IL" dirty="0">
                <a:cs typeface="+mj-cs"/>
              </a:rPr>
              <a:t>מעבירה מים מנהר </a:t>
            </a:r>
            <a:r>
              <a:rPr lang="he-IL" dirty="0" err="1">
                <a:cs typeface="+mj-cs"/>
              </a:rPr>
              <a:t>הקולורדו</a:t>
            </a:r>
            <a:r>
              <a:rPr lang="he-IL" dirty="0">
                <a:cs typeface="+mj-cs"/>
              </a:rPr>
              <a:t> לעמק </a:t>
            </a:r>
            <a:r>
              <a:rPr lang="he-IL" dirty="0" err="1">
                <a:cs typeface="+mj-cs"/>
              </a:rPr>
              <a:t>אימפיריאל</a:t>
            </a:r>
            <a:r>
              <a:rPr lang="he-IL" dirty="0">
                <a:cs typeface="+mj-cs"/>
              </a:rPr>
              <a:t>. זהו מקור המים היחיד לעמק. התעלה מאפשר השקיית 2,000 קמ"ר קרקע</a:t>
            </a:r>
            <a:r>
              <a:rPr lang="he-IL" dirty="0" smtClean="0">
                <a:cs typeface="+mj-cs"/>
              </a:rPr>
              <a:t>.</a:t>
            </a:r>
            <a:endParaRPr lang="he-IL" dirty="0">
              <a:cs typeface="+mj-cs"/>
            </a:endParaRPr>
          </a:p>
        </p:txBody>
      </p:sp>
      <p:sp>
        <p:nvSpPr>
          <p:cNvPr id="7" name="מציין מיקום תוכן 6"/>
          <p:cNvSpPr>
            <a:spLocks noGrp="1"/>
          </p:cNvSpPr>
          <p:nvPr>
            <p:ph sz="half" idx="2"/>
          </p:nvPr>
        </p:nvSpPr>
        <p:spPr/>
        <p:txBody>
          <a:bodyPr/>
          <a:lstStyle/>
          <a:p>
            <a:endParaRPr lang="he-I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משאבים</a:t>
            </a:r>
          </a:p>
        </p:txBody>
      </p:sp>
      <p:sp>
        <p:nvSpPr>
          <p:cNvPr id="3" name="Content Placeholder 2"/>
          <p:cNvSpPr>
            <a:spLocks noGrp="1"/>
          </p:cNvSpPr>
          <p:nvPr>
            <p:ph idx="1"/>
          </p:nvPr>
        </p:nvSpPr>
        <p:spPr>
          <a:xfrm>
            <a:off x="251520" y="1412776"/>
            <a:ext cx="8686800" cy="5072063"/>
          </a:xfrm>
          <a:solidFill>
            <a:schemeClr val="accent6">
              <a:lumMod val="40000"/>
              <a:lumOff val="60000"/>
            </a:schemeClr>
          </a:solidFill>
          <a:ln>
            <a:solidFill>
              <a:schemeClr val="tx1"/>
            </a:solidFill>
          </a:ln>
        </p:spPr>
        <p:txBody>
          <a:bodyPr rtlCol="1">
            <a:normAutofit fontScale="92500"/>
          </a:bodyPr>
          <a:lstStyle/>
          <a:p>
            <a:pPr marL="514350" indent="-514350">
              <a:buNone/>
            </a:pPr>
            <a:endParaRPr lang="en-US" sz="3400" dirty="0" smtClean="0"/>
          </a:p>
          <a:p>
            <a:pPr>
              <a:buNone/>
            </a:pPr>
            <a:r>
              <a:rPr lang="he-IL" sz="3400" b="1" dirty="0" smtClean="0"/>
              <a:t>2. משאבי אנוש</a:t>
            </a:r>
            <a:r>
              <a:rPr lang="he-IL" sz="3400" dirty="0" smtClean="0"/>
              <a:t> – משאב כוח האדם במדינה.</a:t>
            </a:r>
          </a:p>
          <a:p>
            <a:pPr>
              <a:buNone/>
            </a:pPr>
            <a:r>
              <a:rPr lang="he-IL" sz="3400" dirty="0" smtClean="0"/>
              <a:t>    </a:t>
            </a:r>
            <a:r>
              <a:rPr lang="he-IL" sz="3400" u="sng" dirty="0" smtClean="0"/>
              <a:t>כוח אדם זול-</a:t>
            </a:r>
            <a:r>
              <a:rPr lang="he-IL" sz="3400" dirty="0" smtClean="0"/>
              <a:t> לתעשייה עתירת עבודה.   </a:t>
            </a:r>
          </a:p>
          <a:p>
            <a:pPr>
              <a:buNone/>
            </a:pPr>
            <a:r>
              <a:rPr lang="he-IL" sz="3400" dirty="0" smtClean="0"/>
              <a:t>    </a:t>
            </a:r>
            <a:r>
              <a:rPr lang="he-IL" sz="3400" u="sng" dirty="0" smtClean="0"/>
              <a:t>כוח אדם מיומן </a:t>
            </a:r>
            <a:r>
              <a:rPr lang="he-IL" sz="3400" dirty="0" smtClean="0"/>
              <a:t>- כוח אדם משכיל לתעשייה עתירת ידע (ביוטכנולוגיה). לדוגמא ישראל ויפן בעלות משאבי אנוש טובים המסייעים בפיתוח תעשיית היי-</a:t>
            </a:r>
            <a:r>
              <a:rPr lang="he-IL" sz="3400" dirty="0" err="1" smtClean="0"/>
              <a:t>טק</a:t>
            </a:r>
            <a:r>
              <a:rPr lang="he-IL" sz="3400" dirty="0" smtClean="0"/>
              <a:t>. </a:t>
            </a:r>
            <a:r>
              <a:rPr lang="he-IL" sz="3600" dirty="0" smtClean="0"/>
              <a:t>משאבי אנוש טובים מאפשרים למדינה לנצל את הפוטנציאל של משאבי הטבע והפיננסים</a:t>
            </a:r>
            <a:r>
              <a:rPr lang="en-US" sz="3600" dirty="0" smtClean="0"/>
              <a:t>. </a:t>
            </a:r>
            <a:r>
              <a:rPr lang="he-IL" sz="3600" dirty="0" smtClean="0"/>
              <a:t>משאבי אנוש באיכות גבוהה תלויים בחינוך ובהשכלה</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a:solidFill>
            <a:schemeClr val="accent2">
              <a:lumMod val="60000"/>
              <a:lumOff val="40000"/>
            </a:schemeClr>
          </a:solidFill>
          <a:ln>
            <a:solidFill>
              <a:srgbClr val="002060"/>
            </a:solidFill>
          </a:ln>
        </p:spPr>
        <p:txBody>
          <a:bodyPr>
            <a:normAutofit/>
          </a:bodyPr>
          <a:lstStyle/>
          <a:p>
            <a:pPr algn="ctr" eaLnBrk="1" hangingPunct="1">
              <a:defRPr/>
            </a:pPr>
            <a:r>
              <a:rPr lang="he-IL" sz="4400" b="1" dirty="0" smtClean="0">
                <a:cs typeface="+mn-cs"/>
              </a:rPr>
              <a:t>משאבי מים כבסיס לפיתוח</a:t>
            </a:r>
          </a:p>
        </p:txBody>
      </p:sp>
      <p:sp>
        <p:nvSpPr>
          <p:cNvPr id="3" name="Content Placeholder 2"/>
          <p:cNvSpPr>
            <a:spLocks noGrp="1"/>
          </p:cNvSpPr>
          <p:nvPr>
            <p:ph idx="1"/>
          </p:nvPr>
        </p:nvSpPr>
        <p:spPr>
          <a:xfrm>
            <a:off x="457200" y="1285875"/>
            <a:ext cx="8229600" cy="5143500"/>
          </a:xfrm>
          <a:solidFill>
            <a:schemeClr val="accent6">
              <a:lumMod val="40000"/>
              <a:lumOff val="60000"/>
            </a:schemeClr>
          </a:solidFill>
          <a:ln>
            <a:solidFill>
              <a:schemeClr val="tx1"/>
            </a:solidFill>
          </a:ln>
        </p:spPr>
        <p:txBody>
          <a:bodyPr rtlCol="1">
            <a:normAutofit/>
          </a:bodyPr>
          <a:lstStyle/>
          <a:p>
            <a:pPr marL="514350" indent="-514350" eaLnBrk="1" fontAlgn="auto" hangingPunct="1">
              <a:spcAft>
                <a:spcPts val="0"/>
              </a:spcAft>
              <a:buFont typeface="+mj-lt"/>
              <a:buAutoNum type="arabicPeriod" startAt="4"/>
              <a:defRPr/>
            </a:pPr>
            <a:r>
              <a:rPr lang="he-IL" sz="2400" b="1" u="sng" dirty="0" smtClean="0"/>
              <a:t>טיהור</a:t>
            </a:r>
            <a:r>
              <a:rPr lang="he-IL" sz="2400" u="sng" dirty="0" smtClean="0"/>
              <a:t> </a:t>
            </a:r>
            <a:r>
              <a:rPr lang="he-IL" sz="2400" b="1" u="sng" dirty="0" smtClean="0"/>
              <a:t>מים:</a:t>
            </a:r>
          </a:p>
          <a:p>
            <a:pPr>
              <a:spcBef>
                <a:spcPct val="50000"/>
              </a:spcBef>
              <a:buNone/>
            </a:pPr>
            <a:r>
              <a:rPr lang="he-IL" sz="2400" dirty="0" smtClean="0"/>
              <a:t>     ניתן למחזר את המים הקיימים באמצעות טיהור מי השפכים. מי הקולחין הנוצרים בתהליך עשויים להגיע לרמה של מים שפירים אך עלות הטיהור גבוהה ולכן מרבית מי הקולחין מטוהרים לרמה בינונית בה עושים שימוש בתעשייה ובעיקר בחקלאות</a:t>
            </a:r>
            <a:endParaRPr lang="en-US" sz="2400" dirty="0" smtClean="0"/>
          </a:p>
          <a:p>
            <a:pPr marL="514350" indent="-514350">
              <a:buNone/>
              <a:defRPr/>
            </a:pPr>
            <a:r>
              <a:rPr lang="he-IL" sz="2400" dirty="0" smtClean="0"/>
              <a:t>      </a:t>
            </a:r>
            <a:endParaRPr lang="he-IL" dirty="0" smtClean="0"/>
          </a:p>
          <a:p>
            <a:pPr marL="514350" indent="-514350">
              <a:buNone/>
              <a:defRPr/>
            </a:pPr>
            <a:endParaRPr lang="he-IL" dirty="0" smtClean="0"/>
          </a:p>
        </p:txBody>
      </p:sp>
      <p:pic>
        <p:nvPicPr>
          <p:cNvPr id="6" name="Picture 5" descr="File:Secondary sedimentation tank 1 w.JPG"/>
          <p:cNvPicPr>
            <a:picLocks noChangeAspect="1" noChangeArrowheads="1"/>
          </p:cNvPicPr>
          <p:nvPr/>
        </p:nvPicPr>
        <p:blipFill>
          <a:blip r:embed="rId2" cstate="print"/>
          <a:srcRect/>
          <a:stretch>
            <a:fillRect/>
          </a:stretch>
        </p:blipFill>
        <p:spPr>
          <a:xfrm>
            <a:off x="755576" y="3501008"/>
            <a:ext cx="3738563" cy="2803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a:solidFill>
            <a:schemeClr val="accent2">
              <a:lumMod val="60000"/>
              <a:lumOff val="40000"/>
            </a:schemeClr>
          </a:solidFill>
          <a:ln>
            <a:solidFill>
              <a:srgbClr val="002060"/>
            </a:solidFill>
          </a:ln>
        </p:spPr>
        <p:txBody>
          <a:bodyPr>
            <a:normAutofit/>
          </a:bodyPr>
          <a:lstStyle/>
          <a:p>
            <a:pPr algn="ctr" eaLnBrk="1" hangingPunct="1">
              <a:defRPr/>
            </a:pPr>
            <a:r>
              <a:rPr lang="he-IL" sz="4400" b="1" dirty="0" smtClean="0">
                <a:cs typeface="+mn-cs"/>
              </a:rPr>
              <a:t>שפדן</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697230" y="1804035"/>
            <a:ext cx="7749540" cy="41071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11237"/>
          </a:xfrm>
          <a:solidFill>
            <a:schemeClr val="accent2">
              <a:lumMod val="60000"/>
              <a:lumOff val="40000"/>
            </a:schemeClr>
          </a:solidFill>
          <a:ln>
            <a:solidFill>
              <a:srgbClr val="002060"/>
            </a:solidFill>
          </a:ln>
        </p:spPr>
        <p:txBody>
          <a:bodyPr>
            <a:normAutofit fontScale="90000"/>
          </a:bodyPr>
          <a:lstStyle/>
          <a:p>
            <a:pPr algn="ctr">
              <a:defRPr/>
            </a:pPr>
            <a:r>
              <a:rPr lang="he-IL" sz="4400" dirty="0" smtClean="0"/>
              <a:t>מחסור במים והעדר גישה למים מתוקים כחסמי פיתוח </a:t>
            </a:r>
            <a:endParaRPr lang="he-IL" sz="4400" b="1" dirty="0" smtClean="0">
              <a:cs typeface="+mn-cs"/>
            </a:endParaRPr>
          </a:p>
        </p:txBody>
      </p:sp>
      <p:sp>
        <p:nvSpPr>
          <p:cNvPr id="4" name="מציין מיקום תוכן 3"/>
          <p:cNvSpPr>
            <a:spLocks noGrp="1"/>
          </p:cNvSpPr>
          <p:nvPr>
            <p:ph idx="1"/>
          </p:nvPr>
        </p:nvSpPr>
        <p:spPr/>
        <p:txBody>
          <a:bodyPr>
            <a:normAutofit/>
          </a:bodyPr>
          <a:lstStyle/>
          <a:p>
            <a:pPr>
              <a:buNone/>
            </a:pPr>
            <a:r>
              <a:rPr lang="he-IL" sz="2400" dirty="0" smtClean="0"/>
              <a:t> מחסור במים והעדר גישה למים מתוקים=חסם פיתוח</a:t>
            </a:r>
          </a:p>
          <a:p>
            <a:pPr>
              <a:buNone/>
            </a:pPr>
            <a:r>
              <a:rPr lang="he-IL" sz="2400" dirty="0" smtClean="0"/>
              <a:t>  1.ישנו צורך בשאיבה ממקורות מים מרוחקים. עבודת השאיבה ( לרוב נשים) גוזלת זמן רב ומונעת מהן השכלה.</a:t>
            </a:r>
            <a:endParaRPr lang="en-US" sz="2400" dirty="0" smtClean="0"/>
          </a:p>
          <a:p>
            <a:pPr>
              <a:buNone/>
            </a:pPr>
            <a:r>
              <a:rPr lang="he-IL" sz="2400" dirty="0" smtClean="0"/>
              <a:t>  2. מערכות הביוב והמים לוקות בחסר ולכן ישנן יותר    </a:t>
            </a:r>
          </a:p>
          <a:p>
            <a:pPr>
              <a:buNone/>
            </a:pPr>
            <a:endParaRPr lang="he-IL" sz="2000" dirty="0" smtClean="0"/>
          </a:p>
          <a:p>
            <a:endParaRPr lang="he-IL" sz="2000" dirty="0"/>
          </a:p>
        </p:txBody>
      </p:sp>
      <p:pic>
        <p:nvPicPr>
          <p:cNvPr id="2050" name="Picture 2"/>
          <p:cNvPicPr>
            <a:picLocks noChangeAspect="1" noChangeArrowheads="1"/>
          </p:cNvPicPr>
          <p:nvPr/>
        </p:nvPicPr>
        <p:blipFill>
          <a:blip r:embed="rId2" cstate="print"/>
          <a:srcRect/>
          <a:stretch>
            <a:fillRect/>
          </a:stretch>
        </p:blipFill>
        <p:spPr bwMode="auto">
          <a:xfrm>
            <a:off x="611560" y="3301487"/>
            <a:ext cx="3672408" cy="355651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27984" y="3291660"/>
            <a:ext cx="4108871" cy="35663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chemeClr val="accent2">
              <a:lumMod val="60000"/>
              <a:lumOff val="40000"/>
            </a:schemeClr>
          </a:solidFill>
          <a:ln>
            <a:solidFill>
              <a:schemeClr val="tx1"/>
            </a:solidFill>
          </a:ln>
        </p:spPr>
        <p:txBody>
          <a:bodyPr/>
          <a:lstStyle/>
          <a:p>
            <a:pPr algn="ctr" eaLnBrk="1" hangingPunct="1">
              <a:defRPr/>
            </a:pPr>
            <a:r>
              <a:rPr lang="he-IL" sz="4800" b="1" dirty="0" smtClean="0">
                <a:cs typeface="+mn-cs"/>
              </a:rPr>
              <a:t>הים כמשאב פיתוח</a:t>
            </a:r>
          </a:p>
        </p:txBody>
      </p:sp>
      <p:sp>
        <p:nvSpPr>
          <p:cNvPr id="6147" name="Content Placeholder 2"/>
          <p:cNvSpPr>
            <a:spLocks noGrp="1"/>
          </p:cNvSpPr>
          <p:nvPr>
            <p:ph idx="1"/>
          </p:nvPr>
        </p:nvSpPr>
        <p:spPr>
          <a:xfrm>
            <a:off x="304800" y="1554162"/>
            <a:ext cx="8686800" cy="5115198"/>
          </a:xfrm>
          <a:solidFill>
            <a:schemeClr val="accent6">
              <a:lumMod val="40000"/>
              <a:lumOff val="60000"/>
            </a:schemeClr>
          </a:solidFill>
          <a:ln>
            <a:solidFill>
              <a:schemeClr val="tx1"/>
            </a:solidFill>
          </a:ln>
        </p:spPr>
        <p:txBody>
          <a:bodyPr>
            <a:normAutofit fontScale="92500" lnSpcReduction="10000"/>
          </a:bodyPr>
          <a:lstStyle/>
          <a:p>
            <a:pPr>
              <a:buNone/>
              <a:defRPr/>
            </a:pPr>
            <a:r>
              <a:rPr lang="he-IL" sz="2800" dirty="0" smtClean="0"/>
              <a:t>    מאז ומתמיד היווה הים אזור עדיף להתיישבות וזאת בגלל האקלים השורר בסמוך לו, , הקרבה לתחבורה ימית, הטופוגרפיה שלרוב הינה מישורית והקרבה למשאבים רבים הקיימים בו.</a:t>
            </a:r>
            <a:endParaRPr lang="he-IL" sz="2800" b="1" u="sng" dirty="0" smtClean="0"/>
          </a:p>
          <a:p>
            <a:pPr>
              <a:buNone/>
            </a:pPr>
            <a:r>
              <a:rPr lang="he-IL" sz="2800" u="sng" dirty="0" smtClean="0"/>
              <a:t>האפשרויות הכלכליות העיקריות:</a:t>
            </a:r>
            <a:endParaRPr lang="en-US" sz="2800" u="sng" dirty="0" smtClean="0"/>
          </a:p>
          <a:p>
            <a:pPr marL="514350" indent="-514350">
              <a:buFont typeface="+mj-lt"/>
              <a:buAutoNum type="arabicPeriod"/>
            </a:pPr>
            <a:r>
              <a:rPr lang="he-IL" sz="2800" dirty="0" smtClean="0"/>
              <a:t>דייג "חופשי" בים (ענף דייג) וחקלאות ימית (גידול דגים בכלובים בתוך הים וגידול אצות ים).</a:t>
            </a:r>
            <a:endParaRPr lang="en-US" sz="2800" dirty="0" smtClean="0"/>
          </a:p>
          <a:p>
            <a:pPr marL="514350" indent="-514350">
              <a:buFont typeface="+mj-lt"/>
              <a:buAutoNum type="arabicPeriod"/>
            </a:pPr>
            <a:r>
              <a:rPr lang="he-IL" sz="2800" dirty="0" smtClean="0"/>
              <a:t>התפלת מי ים. (הוצאת המלחים ממי הים ) והגדלת מאגר המים המתוקים. </a:t>
            </a:r>
            <a:endParaRPr lang="en-US" sz="2800" dirty="0" smtClean="0"/>
          </a:p>
          <a:p>
            <a:pPr marL="514350" indent="-514350">
              <a:buFont typeface="+mj-lt"/>
              <a:buAutoNum type="arabicPeriod"/>
            </a:pPr>
            <a:r>
              <a:rPr lang="he-IL" sz="2800" dirty="0" smtClean="0"/>
              <a:t>תחבורה. הקמת נמלי ים, מרינות.   </a:t>
            </a:r>
            <a:endParaRPr lang="en-US" sz="2800" dirty="0" smtClean="0"/>
          </a:p>
          <a:p>
            <a:pPr marL="514350" indent="-514350">
              <a:buFont typeface="+mj-lt"/>
              <a:buAutoNum type="arabicPeriod"/>
            </a:pPr>
            <a:r>
              <a:rPr lang="he-IL" sz="2800" dirty="0" smtClean="0"/>
              <a:t>תיירות. חופי הים כאתר תיירות נופש וספורט.</a:t>
            </a:r>
            <a:endParaRPr lang="en-US" sz="2800" dirty="0" smtClean="0"/>
          </a:p>
          <a:p>
            <a:pPr marL="514350" indent="-514350">
              <a:buFont typeface="+mj-lt"/>
              <a:buAutoNum type="arabicPeriod"/>
            </a:pPr>
            <a:r>
              <a:rPr lang="he-IL" sz="2800" dirty="0" smtClean="0"/>
              <a:t>יצור אנרגיה מהים. מחקר לניצול תנועת המים בזמני גאות ושפל באוקיינוסים.</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bg/>
                                          </p:spTgt>
                                        </p:tgtEl>
                                        <p:attrNameLst>
                                          <p:attrName>style.visibility</p:attrName>
                                        </p:attrNameLst>
                                      </p:cBhvr>
                                      <p:to>
                                        <p:strVal val="visible"/>
                                      </p:to>
                                    </p:set>
                                    <p:anim calcmode="lin" valueType="num">
                                      <p:cBhvr additive="base">
                                        <p:cTn id="13" dur="500" fill="hold"/>
                                        <p:tgtEl>
                                          <p:spTgt spid="6147">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0" end="0"/>
                                            </p:txEl>
                                          </p:spTgt>
                                        </p:tgtEl>
                                        <p:attrNameLst>
                                          <p:attrName>style.visibility</p:attrName>
                                        </p:attrNameLst>
                                      </p:cBhvr>
                                      <p:to>
                                        <p:strVal val="visible"/>
                                      </p:to>
                                    </p:set>
                                    <p:anim calcmode="lin" valueType="num">
                                      <p:cBhvr additive="base">
                                        <p:cTn id="19"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6147">
                                            <p:txEl>
                                              <p:pRg st="1" end="1"/>
                                            </p:txEl>
                                          </p:spTgt>
                                        </p:tgtEl>
                                        <p:attrNameLst>
                                          <p:attrName>style.visibility</p:attrName>
                                        </p:attrNameLst>
                                      </p:cBhvr>
                                      <p:to>
                                        <p:strVal val="visible"/>
                                      </p:to>
                                    </p:set>
                                    <p:animEffect transition="in" filter="fade">
                                      <p:cBhvr>
                                        <p:cTn id="25" dur="1000"/>
                                        <p:tgtEl>
                                          <p:spTgt spid="6147">
                                            <p:txEl>
                                              <p:pRg st="1" end="1"/>
                                            </p:txEl>
                                          </p:spTgt>
                                        </p:tgtEl>
                                      </p:cBhvr>
                                    </p:animEffect>
                                    <p:anim calcmode="lin" valueType="num">
                                      <p:cBhvr>
                                        <p:cTn id="26"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147">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147">
                                            <p:txEl>
                                              <p:pRg st="1" end="1"/>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1000"/>
                                        <p:tgtEl>
                                          <p:spTgt spid="6147">
                                            <p:txEl>
                                              <p:pRg st="2" end="2"/>
                                            </p:txEl>
                                          </p:spTgt>
                                        </p:tgtEl>
                                      </p:cBhvr>
                                    </p:animEffect>
                                    <p:anim calcmode="lin" valueType="num">
                                      <p:cBhvr>
                                        <p:cTn id="3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14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147">
                                            <p:txEl>
                                              <p:pRg st="2" end="2"/>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6147">
                                            <p:txEl>
                                              <p:pRg st="3" end="3"/>
                                            </p:txEl>
                                          </p:spTgt>
                                        </p:tgtEl>
                                        <p:attrNameLst>
                                          <p:attrName>style.visibility</p:attrName>
                                        </p:attrNameLst>
                                      </p:cBhvr>
                                      <p:to>
                                        <p:strVal val="visible"/>
                                      </p:to>
                                    </p:set>
                                    <p:animEffect transition="in" filter="fade">
                                      <p:cBhvr>
                                        <p:cTn id="37" dur="1000"/>
                                        <p:tgtEl>
                                          <p:spTgt spid="6147">
                                            <p:txEl>
                                              <p:pRg st="3" end="3"/>
                                            </p:txEl>
                                          </p:spTgt>
                                        </p:tgtEl>
                                      </p:cBhvr>
                                    </p:animEffect>
                                    <p:anim calcmode="lin" valueType="num">
                                      <p:cBhvr>
                                        <p:cTn id="38"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147">
                                            <p:txEl>
                                              <p:pRg st="3" end="3"/>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47">
                                            <p:txEl>
                                              <p:pRg st="3" end="3"/>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6147">
                                            <p:txEl>
                                              <p:pRg st="4" end="4"/>
                                            </p:txEl>
                                          </p:spTgt>
                                        </p:tgtEl>
                                        <p:attrNameLst>
                                          <p:attrName>style.visibility</p:attrName>
                                        </p:attrNameLst>
                                      </p:cBhvr>
                                      <p:to>
                                        <p:strVal val="visible"/>
                                      </p:to>
                                    </p:set>
                                    <p:animEffect transition="in" filter="fade">
                                      <p:cBhvr>
                                        <p:cTn id="43" dur="1000"/>
                                        <p:tgtEl>
                                          <p:spTgt spid="6147">
                                            <p:txEl>
                                              <p:pRg st="4" end="4"/>
                                            </p:txEl>
                                          </p:spTgt>
                                        </p:tgtEl>
                                      </p:cBhvr>
                                    </p:animEffect>
                                    <p:anim calcmode="lin" valueType="num">
                                      <p:cBhvr>
                                        <p:cTn id="44"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6147">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147">
                                            <p:txEl>
                                              <p:pRg st="4" end="4"/>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6147">
                                            <p:txEl>
                                              <p:pRg st="5" end="5"/>
                                            </p:txEl>
                                          </p:spTgt>
                                        </p:tgtEl>
                                        <p:attrNameLst>
                                          <p:attrName>style.visibility</p:attrName>
                                        </p:attrNameLst>
                                      </p:cBhvr>
                                      <p:to>
                                        <p:strVal val="visible"/>
                                      </p:to>
                                    </p:set>
                                    <p:animEffect transition="in" filter="fade">
                                      <p:cBhvr>
                                        <p:cTn id="49" dur="1000"/>
                                        <p:tgtEl>
                                          <p:spTgt spid="6147">
                                            <p:txEl>
                                              <p:pRg st="5" end="5"/>
                                            </p:txEl>
                                          </p:spTgt>
                                        </p:tgtEl>
                                      </p:cBhvr>
                                    </p:animEffect>
                                    <p:anim calcmode="lin" valueType="num">
                                      <p:cBhvr>
                                        <p:cTn id="50"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6147">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6147">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147">
                                            <p:txEl>
                                              <p:pRg st="6" end="6"/>
                                            </p:txEl>
                                          </p:spTgt>
                                        </p:tgtEl>
                                        <p:attrNameLst>
                                          <p:attrName>style.visibility</p:attrName>
                                        </p:attrNameLst>
                                      </p:cBhvr>
                                      <p:to>
                                        <p:strVal val="visible"/>
                                      </p:to>
                                    </p:set>
                                    <p:animEffect transition="in" filter="fade">
                                      <p:cBhvr>
                                        <p:cTn id="55" dur="1000"/>
                                        <p:tgtEl>
                                          <p:spTgt spid="6147">
                                            <p:txEl>
                                              <p:pRg st="6" end="6"/>
                                            </p:txEl>
                                          </p:spTgt>
                                        </p:tgtEl>
                                      </p:cBhvr>
                                    </p:animEffect>
                                    <p:anim calcmode="lin" valueType="num">
                                      <p:cBhvr>
                                        <p:cTn id="56"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6147">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14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sz="3200" dirty="0" smtClean="0"/>
          </a:p>
        </p:txBody>
      </p:sp>
      <p:pic>
        <p:nvPicPr>
          <p:cNvPr id="50179" name="Picture 5" descr="Aquaculturechile"/>
          <p:cNvPicPr>
            <a:picLocks noGrp="1" noChangeAspect="1" noChangeArrowheads="1"/>
          </p:cNvPicPr>
          <p:nvPr>
            <p:ph sz="half" idx="1"/>
          </p:nvPr>
        </p:nvPicPr>
        <p:blipFill>
          <a:blip r:embed="rId2" cstate="print"/>
          <a:srcRect/>
          <a:stretch>
            <a:fillRect/>
          </a:stretch>
        </p:blipFill>
        <p:spPr>
          <a:xfrm>
            <a:off x="-1" y="2564904"/>
            <a:ext cx="3645263" cy="3815259"/>
          </a:xfrm>
        </p:spPr>
      </p:pic>
      <p:sp>
        <p:nvSpPr>
          <p:cNvPr id="50182" name="AutoShape 9" descr="?ui=2&amp;ik=d5666a4379&amp;view=att&amp;th=128e9bc2e06ea715&amp;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he-IL"/>
          </a:p>
        </p:txBody>
      </p:sp>
      <p:sp>
        <p:nvSpPr>
          <p:cNvPr id="50183" name="AutoShape 11" descr="?ui=2&amp;ik=d5666a4379&amp;view=att&amp;th=128e9bc2e06ea715&amp;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he-IL"/>
          </a:p>
        </p:txBody>
      </p:sp>
      <p:sp>
        <p:nvSpPr>
          <p:cNvPr id="50184" name="AutoShape 13" descr="?ui=2&amp;ik=d5666a4379&amp;view=att&amp;th=128e9bc2e06ea715&amp;attid=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he-IL"/>
          </a:p>
        </p:txBody>
      </p:sp>
      <p:pic>
        <p:nvPicPr>
          <p:cNvPr id="50185" name="Picture 18" descr="File:Greetsiel 33 Poseidon 01.jpg"/>
          <p:cNvPicPr>
            <a:picLocks noGrp="1" noChangeAspect="1" noChangeArrowheads="1"/>
          </p:cNvPicPr>
          <p:nvPr>
            <p:ph sz="half" idx="2"/>
          </p:nvPr>
        </p:nvPicPr>
        <p:blipFill>
          <a:blip r:embed="rId3" cstate="print"/>
          <a:srcRect/>
          <a:stretch>
            <a:fillRect/>
          </a:stretch>
        </p:blipFill>
        <p:spPr>
          <a:xfrm>
            <a:off x="3779912" y="2492896"/>
            <a:ext cx="5252944" cy="3735313"/>
          </a:xfrm>
        </p:spPr>
      </p:pic>
      <p:sp>
        <p:nvSpPr>
          <p:cNvPr id="11" name="מלבן 10"/>
          <p:cNvSpPr/>
          <p:nvPr/>
        </p:nvSpPr>
        <p:spPr>
          <a:xfrm>
            <a:off x="107504" y="1916832"/>
            <a:ext cx="8280920" cy="461665"/>
          </a:xfrm>
          <a:prstGeom prst="rect">
            <a:avLst/>
          </a:prstGeom>
        </p:spPr>
        <p:txBody>
          <a:bodyPr wrap="square">
            <a:spAutoFit/>
          </a:bodyPr>
          <a:lstStyle/>
          <a:p>
            <a:r>
              <a:rPr lang="he-IL" sz="2400" dirty="0" smtClean="0">
                <a:cs typeface="+mj-cs"/>
              </a:rPr>
              <a:t>הים כמקור דגה = מזון לאדם                          חקלאות ימית (כלובי דגים)</a:t>
            </a:r>
            <a:endParaRPr lang="he-IL" sz="2400" dirty="0">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1071563"/>
          </a:xfrm>
          <a:solidFill>
            <a:schemeClr val="accent6">
              <a:lumMod val="75000"/>
            </a:schemeClr>
          </a:solidFill>
          <a:ln>
            <a:solidFill>
              <a:schemeClr val="tx1"/>
            </a:solidFill>
          </a:ln>
        </p:spPr>
        <p:txBody>
          <a:bodyPr/>
          <a:lstStyle/>
          <a:p>
            <a:pPr algn="ctr" eaLnBrk="1" hangingPunct="1">
              <a:defRPr/>
            </a:pPr>
            <a:r>
              <a:rPr lang="he-IL" b="1" dirty="0" smtClean="0">
                <a:solidFill>
                  <a:schemeClr val="bg1"/>
                </a:solidFill>
                <a:effectLst>
                  <a:outerShdw blurRad="38100" dist="38100" dir="2700000" algn="tl">
                    <a:srgbClr val="000000">
                      <a:alpha val="43137"/>
                    </a:srgbClr>
                  </a:outerShdw>
                </a:effectLst>
                <a:cs typeface="+mn-cs"/>
              </a:rPr>
              <a:t>חקלאות ימית </a:t>
            </a:r>
          </a:p>
        </p:txBody>
      </p:sp>
      <p:sp>
        <p:nvSpPr>
          <p:cNvPr id="7171" name="Content Placeholder 2"/>
          <p:cNvSpPr>
            <a:spLocks noGrp="1"/>
          </p:cNvSpPr>
          <p:nvPr>
            <p:ph idx="1"/>
          </p:nvPr>
        </p:nvSpPr>
        <p:spPr/>
        <p:txBody>
          <a:bodyPr/>
          <a:lstStyle/>
          <a:p>
            <a:pPr eaLnBrk="1" hangingPunct="1"/>
            <a:endParaRPr lang="he-IL" smtClean="0"/>
          </a:p>
        </p:txBody>
      </p:sp>
      <p:pic>
        <p:nvPicPr>
          <p:cNvPr id="11269" name="Picture 5" descr="http://lh5.ggpht.com/_D-eyNaCdFqY/Sll90gIlw8I/AAAAAAAAcRw/nnjlE7SpP7U/s640/IMG_0507.JPG"/>
          <p:cNvPicPr>
            <a:picLocks noChangeAspect="1" noChangeArrowheads="1"/>
          </p:cNvPicPr>
          <p:nvPr/>
        </p:nvPicPr>
        <p:blipFill>
          <a:blip r:embed="rId2" cstate="print"/>
          <a:srcRect/>
          <a:stretch>
            <a:fillRect/>
          </a:stretch>
        </p:blipFill>
        <p:spPr bwMode="auto">
          <a:xfrm>
            <a:off x="428625" y="1500188"/>
            <a:ext cx="8286750" cy="4929187"/>
          </a:xfrm>
          <a:prstGeom prst="rect">
            <a:avLst/>
          </a:prstGeom>
          <a:solidFill>
            <a:srgbClr val="000000">
              <a:shade val="95000"/>
            </a:srgbClr>
          </a:solidFill>
          <a:ln w="444500" cap="sq">
            <a:solidFill>
              <a:schemeClr val="accent2">
                <a:lumMod val="50000"/>
              </a:schemeClr>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p:txBody>
          <a:bodyPr/>
          <a:lstStyle/>
          <a:p>
            <a:pPr algn="ctr"/>
            <a:r>
              <a:rPr lang="he-IL" dirty="0" smtClean="0"/>
              <a:t>התפלת מים</a:t>
            </a:r>
            <a:endParaRPr lang="en-US" dirty="0" smtClean="0"/>
          </a:p>
        </p:txBody>
      </p:sp>
      <p:pic>
        <p:nvPicPr>
          <p:cNvPr id="52227" name="Picture 6" descr="Perth+desal+plant+image"/>
          <p:cNvPicPr>
            <a:picLocks noGrp="1" noChangeAspect="1" noChangeArrowheads="1"/>
          </p:cNvPicPr>
          <p:nvPr>
            <p:ph idx="1"/>
          </p:nvPr>
        </p:nvPicPr>
        <p:blipFill>
          <a:blip r:embed="rId2" cstate="print"/>
          <a:srcRect/>
          <a:stretch>
            <a:fillRect/>
          </a:stretch>
        </p:blipFill>
        <p:spPr>
          <a:xfrm>
            <a:off x="457200" y="1654175"/>
            <a:ext cx="8229600" cy="4416425"/>
          </a:xfrm>
        </p:spPr>
      </p:pic>
      <p:sp>
        <p:nvSpPr>
          <p:cNvPr id="52228" name="Text Box 8"/>
          <p:cNvSpPr txBox="1">
            <a:spLocks noChangeArrowheads="1"/>
          </p:cNvSpPr>
          <p:nvPr/>
        </p:nvSpPr>
        <p:spPr bwMode="auto">
          <a:xfrm>
            <a:off x="1547813" y="6237288"/>
            <a:ext cx="5976937" cy="366712"/>
          </a:xfrm>
          <a:prstGeom prst="rect">
            <a:avLst/>
          </a:prstGeom>
          <a:noFill/>
          <a:ln w="9525">
            <a:noFill/>
            <a:miter lim="800000"/>
            <a:headEnd/>
            <a:tailEnd/>
          </a:ln>
        </p:spPr>
        <p:txBody>
          <a:bodyPr>
            <a:spAutoFit/>
          </a:bodyPr>
          <a:lstStyle/>
          <a:p>
            <a:pPr>
              <a:spcBef>
                <a:spcPct val="50000"/>
              </a:spcBef>
            </a:pPr>
            <a:r>
              <a:rPr lang="he-IL" dirty="0">
                <a:cs typeface="+mj-cs"/>
              </a:rPr>
              <a:t>מתקן ההתפלה בפרט', אוסטרליה</a:t>
            </a:r>
            <a:endParaRPr lang="en-US" dirty="0">
              <a:cs typeface="+mj-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algn="ctr"/>
            <a:r>
              <a:rPr lang="he-IL" dirty="0" smtClean="0"/>
              <a:t>ייצור אנרגיה מהים</a:t>
            </a:r>
            <a:endParaRPr lang="en-US" dirty="0" smtClean="0"/>
          </a:p>
        </p:txBody>
      </p:sp>
      <p:pic>
        <p:nvPicPr>
          <p:cNvPr id="53251" name="Picture 6" descr="waveEnergy"/>
          <p:cNvPicPr>
            <a:picLocks noGrp="1" noChangeAspect="1" noChangeArrowheads="1"/>
          </p:cNvPicPr>
          <p:nvPr>
            <p:ph idx="1"/>
          </p:nvPr>
        </p:nvPicPr>
        <p:blipFill>
          <a:blip r:embed="rId2" cstate="print"/>
          <a:srcRect/>
          <a:stretch>
            <a:fillRect/>
          </a:stretch>
        </p:blipFill>
        <p:spPr>
          <a:xfrm>
            <a:off x="899592" y="1196752"/>
            <a:ext cx="7429500" cy="4333875"/>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File:Coupebarrage Rance.jpg"/>
          <p:cNvPicPr>
            <a:picLocks noChangeAspect="1" noChangeArrowheads="1"/>
          </p:cNvPicPr>
          <p:nvPr/>
        </p:nvPicPr>
        <p:blipFill>
          <a:blip r:embed="rId2" cstate="print"/>
          <a:srcRect/>
          <a:stretch>
            <a:fillRect/>
          </a:stretch>
        </p:blipFill>
        <p:spPr bwMode="auto">
          <a:xfrm>
            <a:off x="0" y="620688"/>
            <a:ext cx="4032250" cy="2787650"/>
          </a:xfrm>
          <a:prstGeom prst="rect">
            <a:avLst/>
          </a:prstGeom>
          <a:noFill/>
          <a:ln w="9525">
            <a:noFill/>
            <a:miter lim="800000"/>
            <a:headEnd/>
            <a:tailEnd/>
          </a:ln>
        </p:spPr>
      </p:pic>
      <p:pic>
        <p:nvPicPr>
          <p:cNvPr id="54275" name="Picture 7" descr="File:Rance tidal power plant.JPG"/>
          <p:cNvPicPr>
            <a:picLocks noChangeAspect="1" noChangeArrowheads="1"/>
          </p:cNvPicPr>
          <p:nvPr/>
        </p:nvPicPr>
        <p:blipFill>
          <a:blip r:embed="rId3" cstate="print"/>
          <a:srcRect/>
          <a:stretch>
            <a:fillRect/>
          </a:stretch>
        </p:blipFill>
        <p:spPr bwMode="auto">
          <a:xfrm>
            <a:off x="3995738" y="260350"/>
            <a:ext cx="4883150" cy="3662363"/>
          </a:xfrm>
          <a:prstGeom prst="rect">
            <a:avLst/>
          </a:prstGeom>
          <a:noFill/>
          <a:ln w="9525">
            <a:noFill/>
            <a:miter lim="800000"/>
            <a:headEnd/>
            <a:tailEnd/>
          </a:ln>
        </p:spPr>
      </p:pic>
      <p:sp>
        <p:nvSpPr>
          <p:cNvPr id="54276" name="Text Box 8"/>
          <p:cNvSpPr txBox="1">
            <a:spLocks noChangeArrowheads="1"/>
          </p:cNvSpPr>
          <p:nvPr/>
        </p:nvSpPr>
        <p:spPr bwMode="auto">
          <a:xfrm>
            <a:off x="395536" y="4437063"/>
            <a:ext cx="8424614" cy="707886"/>
          </a:xfrm>
          <a:prstGeom prst="rect">
            <a:avLst/>
          </a:prstGeom>
          <a:noFill/>
          <a:ln w="9525">
            <a:noFill/>
            <a:miter lim="800000"/>
            <a:headEnd/>
            <a:tailEnd/>
          </a:ln>
        </p:spPr>
        <p:txBody>
          <a:bodyPr wrap="square">
            <a:spAutoFit/>
          </a:bodyPr>
          <a:lstStyle/>
          <a:p>
            <a:pPr>
              <a:spcBef>
                <a:spcPct val="50000"/>
              </a:spcBef>
            </a:pPr>
            <a:r>
              <a:rPr lang="he-IL" sz="2000" dirty="0">
                <a:cs typeface="+mj-cs"/>
              </a:rPr>
              <a:t>תחנת </a:t>
            </a:r>
            <a:r>
              <a:rPr lang="he-IL" sz="2000" dirty="0" err="1">
                <a:cs typeface="+mj-cs"/>
              </a:rPr>
              <a:t>הכח</a:t>
            </a:r>
            <a:r>
              <a:rPr lang="he-IL" sz="2000" dirty="0">
                <a:cs typeface="+mj-cs"/>
              </a:rPr>
              <a:t> בנהר </a:t>
            </a:r>
            <a:r>
              <a:rPr lang="he-IL" sz="2000" dirty="0" err="1">
                <a:cs typeface="+mj-cs"/>
              </a:rPr>
              <a:t>הרנס</a:t>
            </a:r>
            <a:r>
              <a:rPr lang="he-IL" sz="2000" dirty="0">
                <a:cs typeface="+mj-cs"/>
              </a:rPr>
              <a:t> (איזור בריטני על חוף האוקיאנוס האטלנטי), צרפת מנצלת את הגאות והשפל (שעשוי להגיע ל-13 מ') לייצור 240 מגוואט חשמל בשנה</a:t>
            </a:r>
            <a:r>
              <a:rPr lang="he-IL" dirty="0"/>
              <a: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323528" y="428179"/>
            <a:ext cx="828092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3200" b="1" i="0" u="sng" strike="noStrike" cap="none" normalizeH="0" baseline="0" dirty="0" smtClean="0">
                <a:ln>
                  <a:noFill/>
                </a:ln>
                <a:solidFill>
                  <a:srgbClr val="C00000"/>
                </a:solidFill>
                <a:effectLst/>
                <a:latin typeface="Arial" pitchFamily="34" charset="0"/>
                <a:ea typeface="Times New Roman" pitchFamily="18" charset="0"/>
                <a:cs typeface="+mj-cs"/>
              </a:rPr>
              <a:t>ניתוח מקרה - נסיכות הנפט דובאי .</a:t>
            </a:r>
          </a:p>
          <a:p>
            <a:pPr marL="0" marR="0" lvl="0" indent="0" algn="r" defTabSz="914400" rtl="1" eaLnBrk="1" fontAlgn="base" latinLnBrk="0" hangingPunct="1">
              <a:lnSpc>
                <a:spcPct val="100000"/>
              </a:lnSpc>
              <a:spcBef>
                <a:spcPct val="0"/>
              </a:spcBef>
              <a:spcAft>
                <a:spcPct val="0"/>
              </a:spcAft>
              <a:buClrTx/>
              <a:buSzTx/>
              <a:buFontTx/>
              <a:buNone/>
              <a:tabLst/>
            </a:pPr>
            <a:endParaRPr lang="he-IL" sz="3200" b="1" dirty="0" smtClean="0">
              <a:cs typeface="+mj-cs"/>
            </a:endParaRPr>
          </a:p>
          <a:p>
            <a:pPr marL="0" marR="0" lvl="0" indent="0" algn="r" defTabSz="914400" rtl="1" eaLnBrk="1" fontAlgn="base" latinLnBrk="0" hangingPunct="1">
              <a:lnSpc>
                <a:spcPct val="100000"/>
              </a:lnSpc>
              <a:spcBef>
                <a:spcPct val="0"/>
              </a:spcBef>
              <a:spcAft>
                <a:spcPct val="0"/>
              </a:spcAft>
              <a:buClrTx/>
              <a:buSzTx/>
              <a:buFontTx/>
              <a:buNone/>
              <a:tabLst/>
            </a:pPr>
            <a:r>
              <a:rPr lang="he-IL" sz="3200" b="1" dirty="0" smtClean="0">
                <a:cs typeface="+mj-cs"/>
              </a:rPr>
              <a:t>קראו </a:t>
            </a:r>
            <a:r>
              <a:rPr lang="he-IL" sz="3200" b="1" dirty="0" err="1" smtClean="0">
                <a:cs typeface="+mj-cs"/>
              </a:rPr>
              <a:t>בעמ</a:t>
            </a:r>
            <a:r>
              <a:rPr lang="he-IL" sz="3200" b="1" dirty="0" smtClean="0">
                <a:cs typeface="+mj-cs"/>
              </a:rPr>
              <a:t>' 45 ורשמו מה הם חסמי הפיתוח וזרזי הפיתוח של דובאי. </a:t>
            </a:r>
          </a:p>
          <a:p>
            <a:pPr marL="0" marR="0" lvl="0" indent="0" algn="r" defTabSz="914400" rtl="1" eaLnBrk="1" fontAlgn="base" latinLnBrk="0" hangingPunct="1">
              <a:lnSpc>
                <a:spcPct val="100000"/>
              </a:lnSpc>
              <a:spcBef>
                <a:spcPct val="0"/>
              </a:spcBef>
              <a:spcAft>
                <a:spcPct val="0"/>
              </a:spcAft>
              <a:buClrTx/>
              <a:buSzTx/>
              <a:buFontTx/>
              <a:buNone/>
              <a:tabLst/>
            </a:pPr>
            <a:endParaRPr lang="he-IL" sz="3200" b="1" dirty="0" smtClean="0">
              <a:solidFill>
                <a:srgbClr val="C00000"/>
              </a:solidFill>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3200" b="0" i="0" u="sng" strike="noStrike" cap="none" normalizeH="0" baseline="0" dirty="0" smtClean="0">
                <a:ln>
                  <a:noFill/>
                </a:ln>
                <a:solidFill>
                  <a:schemeClr val="tx1"/>
                </a:solidFill>
                <a:effectLst/>
                <a:latin typeface="Arial" pitchFamily="34" charset="0"/>
                <a:ea typeface="Times New Roman" pitchFamily="18" charset="0"/>
                <a:cs typeface="+mj-cs"/>
              </a:rPr>
              <a:t>חסמי פיתוח:  </a:t>
            </a:r>
            <a:r>
              <a:rPr kumimoji="0" lang="he-IL" sz="3200" b="0" i="0" u="none" strike="noStrike" cap="none" normalizeH="0" baseline="0" dirty="0" smtClean="0">
                <a:ln>
                  <a:noFill/>
                </a:ln>
                <a:solidFill>
                  <a:schemeClr val="tx1"/>
                </a:solidFill>
                <a:effectLst/>
                <a:latin typeface="Arial" pitchFamily="34" charset="0"/>
                <a:ea typeface="Times New Roman" pitchFamily="18" charset="0"/>
                <a:cs typeface="+mj-cs"/>
              </a:rPr>
              <a:t>אזורי חולות ללא קרקע חקלאית, אקלים מדברי, חברה מסורתית.</a:t>
            </a:r>
            <a:endParaRPr kumimoji="0" lang="en-US" sz="1200" b="0" i="0" u="none" strike="noStrike" cap="none" normalizeH="0" baseline="0" dirty="0" smtClean="0">
              <a:ln>
                <a:noFill/>
              </a:ln>
              <a:solidFill>
                <a:schemeClr val="tx1"/>
              </a:solidFill>
              <a:effectLst/>
              <a:latin typeface="Arial" pitchFamily="34" charset="0"/>
              <a:cs typeface="+mj-cs"/>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he-IL" sz="3200" b="0" i="0" u="sng" strike="noStrike" cap="none" normalizeH="0" baseline="0" dirty="0" smtClean="0">
                <a:ln>
                  <a:noFill/>
                </a:ln>
                <a:solidFill>
                  <a:schemeClr val="tx1"/>
                </a:solidFill>
                <a:effectLst/>
                <a:latin typeface="Arial" pitchFamily="34" charset="0"/>
                <a:ea typeface="Times New Roman" pitchFamily="18" charset="0"/>
                <a:cs typeface="+mj-cs"/>
              </a:rPr>
              <a:t>זרזי פיתוח: </a:t>
            </a:r>
            <a:r>
              <a:rPr kumimoji="0" lang="he-IL" sz="3200" b="0" i="0" u="none" strike="noStrike" cap="none" normalizeH="0" baseline="0" dirty="0" smtClean="0">
                <a:ln>
                  <a:noFill/>
                </a:ln>
                <a:solidFill>
                  <a:schemeClr val="tx1"/>
                </a:solidFill>
                <a:effectLst/>
                <a:latin typeface="Arial" pitchFamily="34" charset="0"/>
                <a:ea typeface="Times New Roman" pitchFamily="18" charset="0"/>
                <a:cs typeface="+mj-cs"/>
              </a:rPr>
              <a:t>הכנסות רבות מהנפט,(משאב </a:t>
            </a:r>
            <a:r>
              <a:rPr kumimoji="0" lang="he-IL" sz="3200" b="0" i="0" u="none" strike="noStrike" cap="none" normalizeH="0" baseline="0" dirty="0" err="1" smtClean="0">
                <a:ln>
                  <a:noFill/>
                </a:ln>
                <a:solidFill>
                  <a:schemeClr val="tx1"/>
                </a:solidFill>
                <a:effectLst/>
                <a:latin typeface="Arial" pitchFamily="34" charset="0"/>
                <a:ea typeface="Times New Roman" pitchFamily="18" charset="0"/>
                <a:cs typeface="+mj-cs"/>
              </a:rPr>
              <a:t>טיבעי</a:t>
            </a:r>
            <a:r>
              <a:rPr kumimoji="0" lang="he-IL" sz="3200" b="0" i="0" u="none" strike="noStrike" cap="none" normalizeH="0" baseline="0" dirty="0" smtClean="0">
                <a:ln>
                  <a:noFill/>
                </a:ln>
                <a:solidFill>
                  <a:schemeClr val="tx1"/>
                </a:solidFill>
                <a:effectLst/>
                <a:latin typeface="Arial" pitchFamily="34" charset="0"/>
                <a:ea typeface="Times New Roman" pitchFamily="18" charset="0"/>
                <a:cs typeface="+mj-cs"/>
              </a:rPr>
              <a:t>) הפיכת הנסיכות לאזור סחר חופשי נטול מכסים,(משאב פיננסי) שאפשר פיתוח מסחר ברמה אזורית ועולמית, ניצול האקלים החם וחופי הים לפיתוח תיירות.(משאב </a:t>
            </a:r>
            <a:r>
              <a:rPr kumimoji="0" lang="he-IL" sz="3200" b="0" i="0" u="none" strike="noStrike" cap="none" normalizeH="0" baseline="0" dirty="0" err="1" smtClean="0">
                <a:ln>
                  <a:noFill/>
                </a:ln>
                <a:solidFill>
                  <a:schemeClr val="tx1"/>
                </a:solidFill>
                <a:effectLst/>
                <a:latin typeface="Arial" pitchFamily="34" charset="0"/>
                <a:ea typeface="Times New Roman" pitchFamily="18" charset="0"/>
                <a:cs typeface="+mj-cs"/>
              </a:rPr>
              <a:t>טיבעי</a:t>
            </a:r>
            <a:r>
              <a:rPr kumimoji="0" lang="he-IL" sz="3200" b="0" i="0" u="none" strike="noStrike" cap="none" normalizeH="0" baseline="0" dirty="0" smtClean="0">
                <a:ln>
                  <a:noFill/>
                </a:ln>
                <a:solidFill>
                  <a:schemeClr val="tx1"/>
                </a:solidFill>
                <a:effectLst/>
                <a:latin typeface="Arial" pitchFamily="34" charset="0"/>
                <a:ea typeface="Times New Roman" pitchFamily="18" charset="0"/>
                <a:cs typeface="+mj-cs"/>
              </a:rPr>
              <a:t>).</a:t>
            </a:r>
            <a:endParaRPr kumimoji="0" lang="he-IL" sz="44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097">
                                            <p:txEl>
                                              <p:pRg st="4" end="4"/>
                                            </p:txEl>
                                          </p:spTgt>
                                        </p:tgtEl>
                                        <p:attrNameLst>
                                          <p:attrName>style.visibility</p:attrName>
                                        </p:attrNameLst>
                                      </p:cBhvr>
                                      <p:to>
                                        <p:strVal val="visible"/>
                                      </p:to>
                                    </p:set>
                                    <p:animEffect transition="in" filter="slide(fromBottom)">
                                      <p:cBhvr>
                                        <p:cTn id="7" dur="500"/>
                                        <p:tgtEl>
                                          <p:spTgt spid="409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097">
                                            <p:txEl>
                                              <p:pRg st="5" end="5"/>
                                            </p:txEl>
                                          </p:spTgt>
                                        </p:tgtEl>
                                        <p:attrNameLst>
                                          <p:attrName>style.visibility</p:attrName>
                                        </p:attrNameLst>
                                      </p:cBhvr>
                                      <p:to>
                                        <p:strVal val="visible"/>
                                      </p:to>
                                    </p:set>
                                    <p:animEffect transition="in" filter="slide(fromBottom)">
                                      <p:cBhvr>
                                        <p:cTn id="12" dur="500"/>
                                        <p:tgtEl>
                                          <p:spTgt spid="40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משאבים</a:t>
            </a:r>
          </a:p>
        </p:txBody>
      </p:sp>
      <p:sp>
        <p:nvSpPr>
          <p:cNvPr id="3" name="Content Placeholder 2"/>
          <p:cNvSpPr>
            <a:spLocks noGrp="1"/>
          </p:cNvSpPr>
          <p:nvPr>
            <p:ph idx="1"/>
          </p:nvPr>
        </p:nvSpPr>
        <p:spPr>
          <a:xfrm>
            <a:off x="251520" y="1412776"/>
            <a:ext cx="8686800" cy="5072063"/>
          </a:xfrm>
          <a:solidFill>
            <a:schemeClr val="accent6">
              <a:lumMod val="40000"/>
              <a:lumOff val="60000"/>
            </a:schemeClr>
          </a:solidFill>
          <a:ln>
            <a:solidFill>
              <a:schemeClr val="tx1"/>
            </a:solidFill>
          </a:ln>
        </p:spPr>
        <p:txBody>
          <a:bodyPr rtlCol="1">
            <a:normAutofit/>
          </a:bodyPr>
          <a:lstStyle/>
          <a:p>
            <a:pPr>
              <a:buNone/>
            </a:pPr>
            <a:r>
              <a:rPr lang="he-IL" sz="3400" b="1" dirty="0" smtClean="0"/>
              <a:t>3. משאבים פיננסים</a:t>
            </a:r>
            <a:r>
              <a:rPr lang="he-IL" sz="3400" dirty="0" smtClean="0"/>
              <a:t> –היכולת הכספית של המדינה לפתח תשתיות וכלכלה בעזרת כסף.  </a:t>
            </a:r>
          </a:p>
          <a:p>
            <a:pPr>
              <a:buNone/>
            </a:pPr>
            <a:r>
              <a:rPr lang="he-IL" sz="3400" dirty="0" smtClean="0"/>
              <a:t>    </a:t>
            </a:r>
            <a:r>
              <a:rPr lang="he-IL" sz="3400" u="sng" dirty="0" smtClean="0"/>
              <a:t>משאבים נזילים </a:t>
            </a:r>
            <a:r>
              <a:rPr lang="he-IL" sz="3400" dirty="0" smtClean="0"/>
              <a:t>(כסף, מענקים או הלוואות מהבנק העולמי) </a:t>
            </a:r>
          </a:p>
          <a:p>
            <a:pPr>
              <a:buNone/>
            </a:pPr>
            <a:r>
              <a:rPr lang="he-IL" sz="3400" dirty="0" smtClean="0"/>
              <a:t>   </a:t>
            </a:r>
            <a:r>
              <a:rPr lang="he-IL" sz="3400" u="sng" dirty="0" smtClean="0"/>
              <a:t>משאבים קשיחים </a:t>
            </a:r>
            <a:r>
              <a:rPr lang="he-IL" sz="3400" dirty="0" smtClean="0"/>
              <a:t>( קרקעות, מבנים חשובים).</a:t>
            </a:r>
            <a:endParaRPr lang="en-US" sz="3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chemeClr val="accent2">
              <a:lumMod val="60000"/>
              <a:lumOff val="40000"/>
            </a:schemeClr>
          </a:solidFill>
          <a:ln>
            <a:solidFill>
              <a:schemeClr val="tx1"/>
            </a:solidFill>
          </a:ln>
        </p:spPr>
        <p:txBody>
          <a:bodyPr/>
          <a:lstStyle/>
          <a:p>
            <a:pPr algn="ctr" eaLnBrk="1" hangingPunct="1">
              <a:defRPr/>
            </a:pPr>
            <a:r>
              <a:rPr lang="he-IL" sz="4800" b="1" u="sng" dirty="0" smtClean="0">
                <a:cs typeface="+mn-cs"/>
              </a:rPr>
              <a:t>פיתוח תעשייה</a:t>
            </a:r>
            <a:endParaRPr lang="he-IL" sz="4800" b="1" dirty="0" smtClean="0">
              <a:cs typeface="+mn-cs"/>
            </a:endParaRPr>
          </a:p>
        </p:txBody>
      </p:sp>
      <p:sp>
        <p:nvSpPr>
          <p:cNvPr id="9219" name="Content Placeholder 2"/>
          <p:cNvSpPr>
            <a:spLocks noGrp="1"/>
          </p:cNvSpPr>
          <p:nvPr>
            <p:ph idx="1"/>
          </p:nvPr>
        </p:nvSpPr>
        <p:spPr>
          <a:xfrm>
            <a:off x="457200" y="1428750"/>
            <a:ext cx="8229600" cy="4697413"/>
          </a:xfrm>
          <a:solidFill>
            <a:schemeClr val="accent6">
              <a:lumMod val="40000"/>
              <a:lumOff val="60000"/>
            </a:schemeClr>
          </a:solidFill>
          <a:ln>
            <a:solidFill>
              <a:schemeClr val="tx1"/>
            </a:solidFill>
          </a:ln>
        </p:spPr>
        <p:txBody>
          <a:bodyPr/>
          <a:lstStyle/>
          <a:p>
            <a:pPr eaLnBrk="1" hangingPunct="1">
              <a:defRPr/>
            </a:pPr>
            <a:r>
              <a:rPr lang="he-IL" b="1" u="sng" dirty="0" smtClean="0"/>
              <a:t>פיתוח תעשייה</a:t>
            </a:r>
            <a:r>
              <a:rPr lang="he-IL" b="1" dirty="0" smtClean="0"/>
              <a:t> </a:t>
            </a:r>
            <a:r>
              <a:rPr lang="he-IL" dirty="0" smtClean="0"/>
              <a:t>–</a:t>
            </a:r>
          </a:p>
          <a:p>
            <a:pPr eaLnBrk="1" hangingPunct="1">
              <a:defRPr/>
            </a:pPr>
            <a:r>
              <a:rPr lang="he-IL" dirty="0" smtClean="0"/>
              <a:t>זהו </a:t>
            </a:r>
            <a:r>
              <a:rPr lang="he-IL" b="1" dirty="0" smtClean="0"/>
              <a:t>זרז צמיחה </a:t>
            </a:r>
            <a:r>
              <a:rPr lang="he-IL" dirty="0" smtClean="0"/>
              <a:t>שיוצר:</a:t>
            </a:r>
          </a:p>
          <a:p>
            <a:pPr eaLnBrk="1" hangingPunct="1">
              <a:defRPr/>
            </a:pPr>
            <a:r>
              <a:rPr lang="he-IL" dirty="0" smtClean="0"/>
              <a:t> </a:t>
            </a:r>
            <a:r>
              <a:rPr lang="he-IL" b="1" dirty="0" smtClean="0"/>
              <a:t>מקומות עבודה </a:t>
            </a:r>
            <a:r>
              <a:rPr lang="he-IL" dirty="0" smtClean="0"/>
              <a:t>בכמות גדולה. </a:t>
            </a:r>
          </a:p>
          <a:p>
            <a:pPr eaLnBrk="1" hangingPunct="1">
              <a:defRPr/>
            </a:pPr>
            <a:r>
              <a:rPr lang="he-IL" dirty="0" smtClean="0"/>
              <a:t>מביא בעקבותיו  </a:t>
            </a:r>
            <a:r>
              <a:rPr lang="he-IL" b="1" dirty="0" smtClean="0"/>
              <a:t>פיתוח תשתיות</a:t>
            </a:r>
            <a:r>
              <a:rPr lang="he-IL" dirty="0" smtClean="0"/>
              <a:t>. </a:t>
            </a:r>
          </a:p>
          <a:p>
            <a:pPr eaLnBrk="1" hangingPunct="1">
              <a:defRPr/>
            </a:pPr>
            <a:r>
              <a:rPr lang="he-IL" dirty="0" smtClean="0"/>
              <a:t>מגדיל את </a:t>
            </a:r>
            <a:r>
              <a:rPr lang="he-IL" b="1" dirty="0" smtClean="0"/>
              <a:t>ההכנסות</a:t>
            </a:r>
            <a:r>
              <a:rPr lang="he-IL" dirty="0" smtClean="0"/>
              <a:t> (מטבע זר למדינה).</a:t>
            </a:r>
            <a:endParaRPr lang="en-US" dirty="0" smtClean="0">
              <a:cs typeface="Arial" pitchFamily="34" charset="0"/>
            </a:endParaRPr>
          </a:p>
          <a:p>
            <a:pPr eaLnBrk="1" hangingPunct="1">
              <a:defRPr/>
            </a:pPr>
            <a:r>
              <a:rPr lang="he-IL" dirty="0" smtClean="0"/>
              <a:t>מאפשר ניסיון בניהול ויצירת שכבה ניהולית. </a:t>
            </a:r>
          </a:p>
          <a:p>
            <a:pPr eaLnBrk="1" hangingPunct="1">
              <a:defRPr/>
            </a:pPr>
            <a:endParaRPr lang="he-I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bg/>
                                          </p:spTgt>
                                        </p:tgtEl>
                                        <p:attrNameLst>
                                          <p:attrName>style.visibility</p:attrName>
                                        </p:attrNameLst>
                                      </p:cBhvr>
                                      <p:to>
                                        <p:strVal val="visible"/>
                                      </p:to>
                                    </p:set>
                                    <p:anim calcmode="lin" valueType="num">
                                      <p:cBhvr additive="base">
                                        <p:cTn id="13"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0" end="0"/>
                                            </p:txEl>
                                          </p:spTgt>
                                        </p:tgtEl>
                                        <p:attrNameLst>
                                          <p:attrName>style.visibility</p:attrName>
                                        </p:attrNameLst>
                                      </p:cBhvr>
                                      <p:to>
                                        <p:strVal val="visible"/>
                                      </p:to>
                                    </p:set>
                                    <p:anim calcmode="lin" valueType="num">
                                      <p:cBhvr additive="base">
                                        <p:cTn id="19"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1" end="1"/>
                                            </p:txEl>
                                          </p:spTgt>
                                        </p:tgtEl>
                                        <p:attrNameLst>
                                          <p:attrName>style.visibility</p:attrName>
                                        </p:attrNameLst>
                                      </p:cBhvr>
                                      <p:to>
                                        <p:strVal val="visible"/>
                                      </p:to>
                                    </p:set>
                                    <p:anim calcmode="lin" valueType="num">
                                      <p:cBhvr additive="base">
                                        <p:cTn id="25"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 calcmode="lin" valueType="num">
                                      <p:cBhvr additive="base">
                                        <p:cTn id="3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3" end="3"/>
                                            </p:txEl>
                                          </p:spTgt>
                                        </p:tgtEl>
                                        <p:attrNameLst>
                                          <p:attrName>style.visibility</p:attrName>
                                        </p:attrNameLst>
                                      </p:cBhvr>
                                      <p:to>
                                        <p:strVal val="visible"/>
                                      </p:to>
                                    </p:set>
                                    <p:anim calcmode="lin" valueType="num">
                                      <p:cBhvr additive="base">
                                        <p:cTn id="37"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4" end="4"/>
                                            </p:txEl>
                                          </p:spTgt>
                                        </p:tgtEl>
                                        <p:attrNameLst>
                                          <p:attrName>style.visibility</p:attrName>
                                        </p:attrNameLst>
                                      </p:cBhvr>
                                      <p:to>
                                        <p:strVal val="visible"/>
                                      </p:to>
                                    </p:set>
                                    <p:anim calcmode="lin" valueType="num">
                                      <p:cBhvr additive="base">
                                        <p:cTn id="4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5" end="5"/>
                                            </p:txEl>
                                          </p:spTgt>
                                        </p:tgtEl>
                                        <p:attrNameLst>
                                          <p:attrName>style.visibility</p:attrName>
                                        </p:attrNameLst>
                                      </p:cBhvr>
                                      <p:to>
                                        <p:strVal val="visible"/>
                                      </p:to>
                                    </p:set>
                                    <p:anim calcmode="lin" valueType="num">
                                      <p:cBhvr additive="base">
                                        <p:cTn id="4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2">
              <a:lumMod val="60000"/>
              <a:lumOff val="40000"/>
            </a:schemeClr>
          </a:solidFill>
          <a:ln>
            <a:solidFill>
              <a:schemeClr val="tx1"/>
            </a:solidFill>
          </a:ln>
        </p:spPr>
        <p:txBody>
          <a:bodyPr/>
          <a:lstStyle/>
          <a:p>
            <a:pPr algn="ctr" eaLnBrk="1" hangingPunct="1">
              <a:defRPr/>
            </a:pPr>
            <a:r>
              <a:rPr lang="he-IL" sz="4800" b="1" u="sng" dirty="0" smtClean="0">
                <a:cs typeface="+mn-cs"/>
              </a:rPr>
              <a:t>פיתוח תחבורה</a:t>
            </a:r>
            <a:endParaRPr lang="he-IL" sz="4800" b="1" dirty="0" smtClean="0">
              <a:cs typeface="+mn-cs"/>
            </a:endParaRPr>
          </a:p>
        </p:txBody>
      </p:sp>
      <p:sp>
        <p:nvSpPr>
          <p:cNvPr id="10243" name="Content Placeholder 2"/>
          <p:cNvSpPr>
            <a:spLocks noGrp="1"/>
          </p:cNvSpPr>
          <p:nvPr>
            <p:ph idx="1"/>
          </p:nvPr>
        </p:nvSpPr>
        <p:spPr>
          <a:xfrm>
            <a:off x="457200" y="1428750"/>
            <a:ext cx="8229600" cy="5000625"/>
          </a:xfrm>
          <a:solidFill>
            <a:schemeClr val="accent6">
              <a:lumMod val="40000"/>
              <a:lumOff val="60000"/>
            </a:schemeClr>
          </a:solidFill>
          <a:ln>
            <a:solidFill>
              <a:schemeClr val="tx1"/>
            </a:solidFill>
          </a:ln>
        </p:spPr>
        <p:txBody>
          <a:bodyPr/>
          <a:lstStyle/>
          <a:p>
            <a:pPr eaLnBrk="1" hangingPunct="1">
              <a:defRPr/>
            </a:pPr>
            <a:r>
              <a:rPr lang="he-IL" sz="2800" u="sng" dirty="0" smtClean="0"/>
              <a:t>פיתוח תחבורה</a:t>
            </a:r>
            <a:r>
              <a:rPr lang="he-IL" sz="2800" dirty="0" smtClean="0"/>
              <a:t> – </a:t>
            </a:r>
          </a:p>
          <a:p>
            <a:pPr eaLnBrk="1" hangingPunct="1">
              <a:defRPr/>
            </a:pPr>
            <a:r>
              <a:rPr lang="he-IL" sz="2800" dirty="0" smtClean="0"/>
              <a:t>תחבורה היא </a:t>
            </a:r>
            <a:r>
              <a:rPr lang="he-IL" sz="2800" b="1" dirty="0" smtClean="0"/>
              <a:t>הבסיס לפיתוח</a:t>
            </a:r>
            <a:r>
              <a:rPr lang="he-IL" sz="2800" dirty="0" smtClean="0"/>
              <a:t>. </a:t>
            </a:r>
          </a:p>
          <a:p>
            <a:pPr eaLnBrk="1" hangingPunct="1">
              <a:defRPr/>
            </a:pPr>
            <a:r>
              <a:rPr lang="he-IL" sz="2800" dirty="0" smtClean="0"/>
              <a:t>תחבורה מאפשרת להעביר: חומרי גלם מהחקלאות, מחצבים, מוצרים מוגמרים, כוח אדם אל המפעל וממנו. </a:t>
            </a:r>
          </a:p>
          <a:p>
            <a:pPr eaLnBrk="1" hangingPunct="1">
              <a:defRPr/>
            </a:pPr>
            <a:r>
              <a:rPr lang="he-IL" sz="2800" dirty="0" smtClean="0"/>
              <a:t>תחבורה </a:t>
            </a:r>
            <a:r>
              <a:rPr lang="he-IL" sz="2800" b="1" dirty="0" smtClean="0"/>
              <a:t>מצמצמת פערים בין גלעין ושוליים</a:t>
            </a:r>
            <a:r>
              <a:rPr lang="he-IL" sz="2800" dirty="0" smtClean="0"/>
              <a:t>. </a:t>
            </a:r>
          </a:p>
          <a:p>
            <a:pPr eaLnBrk="1" hangingPunct="1">
              <a:defRPr/>
            </a:pPr>
            <a:r>
              <a:rPr lang="he-IL" sz="2800" dirty="0" smtClean="0"/>
              <a:t>תחבורה פותחת אפשרויות חדשות לאדם בפיתוח הכלכלה, בהגירה, בחשיפה לטכנולוגיה חדשה, וכמובן </a:t>
            </a:r>
            <a:r>
              <a:rPr lang="he-IL" sz="2800" b="1" dirty="0" smtClean="0"/>
              <a:t>בהרחבת השווקים</a:t>
            </a:r>
            <a:r>
              <a:rPr lang="he-IL" sz="2800" dirty="0" smtClean="0"/>
              <a:t>. </a:t>
            </a:r>
            <a:endParaRPr lang="en-US" sz="2800" dirty="0" smtClean="0">
              <a:cs typeface="Arial" pitchFamily="34" charset="0"/>
            </a:endParaRPr>
          </a:p>
          <a:p>
            <a:pPr eaLnBrk="1" hangingPunct="1">
              <a:defRPr/>
            </a:pPr>
            <a:endParaRPr lang="he-I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bg/>
                                          </p:spTgt>
                                        </p:tgtEl>
                                        <p:attrNameLst>
                                          <p:attrName>style.visibility</p:attrName>
                                        </p:attrNameLst>
                                      </p:cBhvr>
                                      <p:to>
                                        <p:strVal val="visible"/>
                                      </p:to>
                                    </p:set>
                                    <p:anim calcmode="lin" valueType="num">
                                      <p:cBhvr additive="base">
                                        <p:cTn id="13" dur="500" fill="hold"/>
                                        <p:tgtEl>
                                          <p:spTgt spid="1024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additive="base">
                                        <p:cTn id="19"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1" end="1"/>
                                            </p:txEl>
                                          </p:spTgt>
                                        </p:tgtEl>
                                        <p:attrNameLst>
                                          <p:attrName>style.visibility</p:attrName>
                                        </p:attrNameLst>
                                      </p:cBhvr>
                                      <p:to>
                                        <p:strVal val="visible"/>
                                      </p:to>
                                    </p:set>
                                    <p:anim calcmode="lin" valueType="num">
                                      <p:cBhvr additive="base">
                                        <p:cTn id="25"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2" end="2"/>
                                            </p:txEl>
                                          </p:spTgt>
                                        </p:tgtEl>
                                        <p:attrNameLst>
                                          <p:attrName>style.visibility</p:attrName>
                                        </p:attrNameLst>
                                      </p:cBhvr>
                                      <p:to>
                                        <p:strVal val="visible"/>
                                      </p:to>
                                    </p:set>
                                    <p:anim calcmode="lin" valueType="num">
                                      <p:cBhvr additive="base">
                                        <p:cTn id="31"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3" end="3"/>
                                            </p:txEl>
                                          </p:spTgt>
                                        </p:tgtEl>
                                        <p:attrNameLst>
                                          <p:attrName>style.visibility</p:attrName>
                                        </p:attrNameLst>
                                      </p:cBhvr>
                                      <p:to>
                                        <p:strVal val="visible"/>
                                      </p:to>
                                    </p:set>
                                    <p:anim calcmode="lin" valueType="num">
                                      <p:cBhvr additive="base">
                                        <p:cTn id="37"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4" end="4"/>
                                            </p:txEl>
                                          </p:spTgt>
                                        </p:tgtEl>
                                        <p:attrNameLst>
                                          <p:attrName>style.visibility</p:attrName>
                                        </p:attrNameLst>
                                      </p:cBhvr>
                                      <p:to>
                                        <p:strVal val="visible"/>
                                      </p:to>
                                    </p:set>
                                    <p:anim calcmode="lin" valueType="num">
                                      <p:cBhvr additive="base">
                                        <p:cTn id="43"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build="p"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chemeClr val="accent2">
              <a:lumMod val="60000"/>
              <a:lumOff val="40000"/>
            </a:schemeClr>
          </a:solidFill>
          <a:ln>
            <a:solidFill>
              <a:srgbClr val="002060"/>
            </a:solidFill>
          </a:ln>
        </p:spPr>
        <p:txBody>
          <a:bodyPr/>
          <a:lstStyle/>
          <a:p>
            <a:pPr algn="ctr" eaLnBrk="1" hangingPunct="1">
              <a:defRPr/>
            </a:pPr>
            <a:r>
              <a:rPr lang="he-IL" sz="4800" b="1" u="sng" dirty="0" smtClean="0">
                <a:cs typeface="+mn-cs"/>
              </a:rPr>
              <a:t>פיתוח תקשורת</a:t>
            </a:r>
            <a:endParaRPr lang="he-IL" sz="4800" b="1" dirty="0" smtClean="0">
              <a:cs typeface="+mn-cs"/>
            </a:endParaRPr>
          </a:p>
        </p:txBody>
      </p:sp>
      <p:sp>
        <p:nvSpPr>
          <p:cNvPr id="3" name="Content Placeholder 2"/>
          <p:cNvSpPr>
            <a:spLocks noGrp="1"/>
          </p:cNvSpPr>
          <p:nvPr>
            <p:ph idx="1"/>
          </p:nvPr>
        </p:nvSpPr>
        <p:spPr>
          <a:xfrm>
            <a:off x="457200" y="1428750"/>
            <a:ext cx="8229600" cy="4697413"/>
          </a:xfrm>
          <a:solidFill>
            <a:schemeClr val="accent6">
              <a:lumMod val="60000"/>
              <a:lumOff val="40000"/>
            </a:schemeClr>
          </a:solidFill>
          <a:ln>
            <a:solidFill>
              <a:srgbClr val="002060"/>
            </a:solidFill>
          </a:ln>
        </p:spPr>
        <p:txBody>
          <a:bodyPr rtlCol="1">
            <a:normAutofit fontScale="85000" lnSpcReduction="20000"/>
          </a:bodyPr>
          <a:lstStyle/>
          <a:p>
            <a:pPr eaLnBrk="1" fontAlgn="auto" hangingPunct="1">
              <a:spcAft>
                <a:spcPts val="0"/>
              </a:spcAft>
              <a:defRPr/>
            </a:pPr>
            <a:r>
              <a:rPr lang="he-IL" u="sng" dirty="0" smtClean="0"/>
              <a:t>פיתוח תקשורת</a:t>
            </a:r>
            <a:r>
              <a:rPr lang="he-IL" dirty="0" smtClean="0"/>
              <a:t> – </a:t>
            </a:r>
          </a:p>
          <a:p>
            <a:pPr eaLnBrk="1" fontAlgn="auto" hangingPunct="1">
              <a:spcAft>
                <a:spcPts val="0"/>
              </a:spcAft>
              <a:defRPr/>
            </a:pPr>
            <a:r>
              <a:rPr lang="he-IL" b="1" dirty="0" smtClean="0"/>
              <a:t>תקשורת מודרנית של מחשבים (אינטרנט ושיחות ועידה), טלפון </a:t>
            </a:r>
            <a:r>
              <a:rPr lang="he-IL" b="1" dirty="0" err="1" smtClean="0"/>
              <a:t>סלולרי</a:t>
            </a:r>
            <a:r>
              <a:rPr lang="he-IL" b="1" dirty="0" smtClean="0"/>
              <a:t>, פקס מאפשרים את התרחבות הכלכלה לאזורים חדשים במדינה ובעולם (גלובליזציה).</a:t>
            </a:r>
          </a:p>
          <a:p>
            <a:pPr eaLnBrk="1" fontAlgn="auto" hangingPunct="1">
              <a:spcAft>
                <a:spcPts val="0"/>
              </a:spcAft>
              <a:defRPr/>
            </a:pPr>
            <a:r>
              <a:rPr lang="he-IL" dirty="0" smtClean="0"/>
              <a:t> אמצעי התקשורת משמשים </a:t>
            </a:r>
            <a:r>
              <a:rPr lang="he-IL" b="1" dirty="0" smtClean="0"/>
              <a:t>להעברת מידע </a:t>
            </a:r>
            <a:r>
              <a:rPr lang="he-IL" dirty="0" smtClean="0"/>
              <a:t>(כלכלי, חברתי, פוליטי או כל סוג מידע רלבנטי) חשוב ושימוש בו </a:t>
            </a:r>
            <a:r>
              <a:rPr lang="he-IL" b="1" dirty="0" smtClean="0"/>
              <a:t>לפיתוח כלכלה</a:t>
            </a:r>
            <a:r>
              <a:rPr lang="he-IL" dirty="0" smtClean="0"/>
              <a:t>. </a:t>
            </a:r>
          </a:p>
          <a:p>
            <a:pPr eaLnBrk="1" fontAlgn="auto" hangingPunct="1">
              <a:spcAft>
                <a:spcPts val="0"/>
              </a:spcAft>
              <a:defRPr/>
            </a:pPr>
            <a:r>
              <a:rPr lang="he-IL" dirty="0" smtClean="0"/>
              <a:t>אמצעי תקשורת מאפשרים </a:t>
            </a:r>
            <a:r>
              <a:rPr lang="he-IL" b="1" dirty="0" smtClean="0"/>
              <a:t>לעבוד מהבית </a:t>
            </a:r>
            <a:r>
              <a:rPr lang="he-IL" dirty="0" smtClean="0"/>
              <a:t>(שימוש ברשת) וחוסכים בעלויות של תחבורה, זמן ובעיות סביבה. (זיהום אוויר, עומס, תאונות, מצוקת חנייה).</a:t>
            </a:r>
          </a:p>
          <a:p>
            <a:pPr eaLnBrk="1" fontAlgn="auto" hangingPunct="1">
              <a:spcAft>
                <a:spcPts val="0"/>
              </a:spcAft>
              <a:defRPr/>
            </a:pPr>
            <a:r>
              <a:rPr lang="he-IL" dirty="0" smtClean="0"/>
              <a:t> תקשורת </a:t>
            </a:r>
            <a:r>
              <a:rPr lang="he-IL" b="1" dirty="0" smtClean="0"/>
              <a:t>מרחיבה את </a:t>
            </a:r>
            <a:r>
              <a:rPr lang="he-IL" b="1" u="sng" dirty="0" smtClean="0"/>
              <a:t>טווח </a:t>
            </a:r>
            <a:r>
              <a:rPr lang="he-IL" b="1" dirty="0" smtClean="0"/>
              <a:t>הפעילות הכלכלית</a:t>
            </a:r>
            <a:r>
              <a:rPr lang="he-IL" dirty="0" smtClean="0"/>
              <a:t>. </a:t>
            </a:r>
          </a:p>
          <a:p>
            <a:pPr eaLnBrk="1" fontAlgn="auto" hangingPunct="1">
              <a:spcAft>
                <a:spcPts val="0"/>
              </a:spcAft>
              <a:defRPr/>
            </a:pPr>
            <a:r>
              <a:rPr lang="he-IL" dirty="0" smtClean="0"/>
              <a:t>תקשורת מחוללת </a:t>
            </a:r>
            <a:r>
              <a:rPr lang="he-IL" b="1" dirty="0" smtClean="0"/>
              <a:t>פיתוח באזורים חדשים </a:t>
            </a:r>
            <a:r>
              <a:rPr lang="he-IL" dirty="0" smtClean="0"/>
              <a:t>במדינה ובעולם.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משאבים</a:t>
            </a:r>
          </a:p>
        </p:txBody>
      </p:sp>
      <p:sp>
        <p:nvSpPr>
          <p:cNvPr id="3" name="Content Placeholder 2"/>
          <p:cNvSpPr>
            <a:spLocks noGrp="1"/>
          </p:cNvSpPr>
          <p:nvPr>
            <p:ph idx="1"/>
          </p:nvPr>
        </p:nvSpPr>
        <p:spPr>
          <a:xfrm>
            <a:off x="277688" y="1412776"/>
            <a:ext cx="8686800" cy="5072063"/>
          </a:xfrm>
          <a:solidFill>
            <a:schemeClr val="accent6">
              <a:lumMod val="40000"/>
              <a:lumOff val="60000"/>
            </a:schemeClr>
          </a:solidFill>
          <a:ln>
            <a:solidFill>
              <a:schemeClr val="tx1"/>
            </a:solidFill>
          </a:ln>
        </p:spPr>
        <p:txBody>
          <a:bodyPr rtlCol="1">
            <a:normAutofit/>
          </a:bodyPr>
          <a:lstStyle/>
          <a:p>
            <a:pPr>
              <a:buNone/>
            </a:pPr>
            <a:r>
              <a:rPr lang="he-IL" b="1" dirty="0" smtClean="0"/>
              <a:t>4. משאבים חברתיים</a:t>
            </a:r>
            <a:r>
              <a:rPr lang="he-IL" dirty="0" smtClean="0"/>
              <a:t> – האווירה החברתית במקום ואופי השלטון, האם מעודד חשיבה ויוזמה פרטית. רמת הלכידות החברתית בין התושבים, תחושת השייכות והקשרים החברתיים.</a:t>
            </a:r>
          </a:p>
          <a:p>
            <a:pPr>
              <a:buNone/>
            </a:pPr>
            <a:r>
              <a:rPr lang="he-IL" dirty="0" smtClean="0"/>
              <a:t>    לדוגמא הציונות שמסייעת בפיתוח ישראל .</a:t>
            </a:r>
            <a:endParaRPr lang="en-US" dirty="0" smtClean="0"/>
          </a:p>
          <a:p>
            <a:pPr>
              <a:buNone/>
            </a:pPr>
            <a:endParaRPr lang="he-IL" sz="2800" dirty="0" smtClean="0"/>
          </a:p>
        </p:txBody>
      </p:sp>
      <p:pic>
        <p:nvPicPr>
          <p:cNvPr id="1027" name="Picture 3"/>
          <p:cNvPicPr>
            <a:picLocks noChangeAspect="1" noChangeArrowheads="1"/>
          </p:cNvPicPr>
          <p:nvPr/>
        </p:nvPicPr>
        <p:blipFill>
          <a:blip r:embed="rId2" cstate="print"/>
          <a:srcRect/>
          <a:stretch>
            <a:fillRect/>
          </a:stretch>
        </p:blipFill>
        <p:spPr bwMode="auto">
          <a:xfrm>
            <a:off x="1691680" y="4077072"/>
            <a:ext cx="5688632" cy="25578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slide(fromBottom)">
                                      <p:cBhvr>
                                        <p:cTn id="31"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57200"/>
            <a:ext cx="8812088" cy="838200"/>
          </a:xfrm>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חסמי פיתוח</a:t>
            </a:r>
          </a:p>
        </p:txBody>
      </p:sp>
      <p:sp>
        <p:nvSpPr>
          <p:cNvPr id="3" name="Content Placeholder 2"/>
          <p:cNvSpPr>
            <a:spLocks noGrp="1"/>
          </p:cNvSpPr>
          <p:nvPr>
            <p:ph idx="1"/>
          </p:nvPr>
        </p:nvSpPr>
        <p:spPr>
          <a:xfrm>
            <a:off x="179512" y="1412776"/>
            <a:ext cx="8784976" cy="5072063"/>
          </a:xfrm>
          <a:solidFill>
            <a:schemeClr val="accent6">
              <a:lumMod val="40000"/>
              <a:lumOff val="60000"/>
            </a:schemeClr>
          </a:solidFill>
          <a:ln>
            <a:solidFill>
              <a:schemeClr val="tx1"/>
            </a:solidFill>
          </a:ln>
        </p:spPr>
        <p:txBody>
          <a:bodyPr rtlCol="1">
            <a:normAutofit fontScale="92500"/>
          </a:bodyPr>
          <a:lstStyle/>
          <a:p>
            <a:pPr>
              <a:buNone/>
            </a:pPr>
            <a:r>
              <a:rPr lang="he-IL" sz="2800" dirty="0" smtClean="0"/>
              <a:t>    גורמים שונים המעכבים את הפיתוח או מונעים אותו</a:t>
            </a:r>
            <a:r>
              <a:rPr lang="en-US" sz="2800" dirty="0" smtClean="0"/>
              <a:t>. </a:t>
            </a:r>
            <a:endParaRPr lang="he-IL" sz="2800" dirty="0" smtClean="0"/>
          </a:p>
          <a:p>
            <a:pPr marL="514350" indent="-514350">
              <a:buAutoNum type="arabicPeriod"/>
            </a:pPr>
            <a:r>
              <a:rPr lang="he-IL" sz="2800" b="1" dirty="0" smtClean="0"/>
              <a:t>גורמים פוליטיים</a:t>
            </a:r>
            <a:r>
              <a:rPr lang="en-US" sz="2800" b="1" dirty="0" smtClean="0"/>
              <a:t> </a:t>
            </a:r>
            <a:r>
              <a:rPr lang="en-US" sz="2800" dirty="0" smtClean="0"/>
              <a:t>- </a:t>
            </a:r>
            <a:r>
              <a:rPr lang="he-IL" sz="2800" dirty="0" smtClean="0"/>
              <a:t>משטר המדכא פיתוח כלכלי</a:t>
            </a:r>
            <a:r>
              <a:rPr lang="en-US" sz="2800" dirty="0" smtClean="0"/>
              <a:t>, </a:t>
            </a:r>
            <a:r>
              <a:rPr lang="he-IL" sz="2800" dirty="0" smtClean="0"/>
              <a:t>משטרים מתחלפים בתדירות גבוהה</a:t>
            </a:r>
            <a:r>
              <a:rPr lang="en-US" sz="2800" dirty="0" smtClean="0"/>
              <a:t>, </a:t>
            </a:r>
            <a:r>
              <a:rPr lang="he-IL" sz="2800" dirty="0" smtClean="0"/>
              <a:t>משטר מושחת</a:t>
            </a:r>
            <a:r>
              <a:rPr lang="en-US" sz="2800" dirty="0" smtClean="0"/>
              <a:t>, </a:t>
            </a:r>
            <a:r>
              <a:rPr lang="he-IL" sz="2800" dirty="0" smtClean="0"/>
              <a:t>אנרכיה או פשע המונעים פיתוח</a:t>
            </a:r>
            <a:r>
              <a:rPr lang="en-US" sz="2800" dirty="0" smtClean="0"/>
              <a:t>.  </a:t>
            </a:r>
            <a:endParaRPr lang="he-IL" sz="2800" dirty="0" smtClean="0"/>
          </a:p>
          <a:p>
            <a:pPr marL="514350" indent="-514350">
              <a:buAutoNum type="arabicPeriod"/>
            </a:pPr>
            <a:r>
              <a:rPr lang="he-IL" sz="2800" b="1" dirty="0" smtClean="0"/>
              <a:t>גורמים כלכליים</a:t>
            </a:r>
            <a:r>
              <a:rPr lang="he-IL" sz="2800" dirty="0" smtClean="0"/>
              <a:t> </a:t>
            </a:r>
            <a:r>
              <a:rPr lang="en-US" sz="2800" dirty="0" smtClean="0"/>
              <a:t>– </a:t>
            </a:r>
            <a:r>
              <a:rPr lang="he-IL" sz="2800" dirty="0" smtClean="0"/>
              <a:t>העדר משאבי טבע</a:t>
            </a:r>
            <a:r>
              <a:rPr lang="en-US" sz="2800" dirty="0" smtClean="0"/>
              <a:t> </a:t>
            </a:r>
            <a:r>
              <a:rPr lang="he-IL" sz="2800" dirty="0" smtClean="0"/>
              <a:t>העדר תשתיות כמו תחבורה</a:t>
            </a:r>
            <a:r>
              <a:rPr lang="en-US" sz="2800" dirty="0" smtClean="0"/>
              <a:t>, </a:t>
            </a:r>
            <a:r>
              <a:rPr lang="he-IL" sz="2800" dirty="0" smtClean="0"/>
              <a:t>חשמל</a:t>
            </a:r>
            <a:r>
              <a:rPr lang="en-US" sz="2800" dirty="0" smtClean="0"/>
              <a:t>, </a:t>
            </a:r>
            <a:r>
              <a:rPr lang="he-IL" sz="2800" dirty="0" smtClean="0"/>
              <a:t>מים</a:t>
            </a:r>
            <a:r>
              <a:rPr lang="en-US" sz="2800" dirty="0" smtClean="0"/>
              <a:t>, </a:t>
            </a:r>
            <a:r>
              <a:rPr lang="he-IL" sz="2800" dirty="0" smtClean="0"/>
              <a:t>תקשורת(מדינות עניות מאוד)</a:t>
            </a:r>
            <a:r>
              <a:rPr lang="en-US" sz="2800" dirty="0" smtClean="0"/>
              <a:t> </a:t>
            </a:r>
            <a:r>
              <a:rPr lang="he-IL" sz="2800" dirty="0" smtClean="0"/>
              <a:t>.</a:t>
            </a:r>
            <a:r>
              <a:rPr lang="en-US" sz="2800" dirty="0" smtClean="0"/>
              <a:t> </a:t>
            </a:r>
            <a:endParaRPr lang="he-IL" sz="2800" dirty="0" smtClean="0"/>
          </a:p>
          <a:p>
            <a:pPr marL="514350" indent="-514350">
              <a:buAutoNum type="arabicPeriod"/>
            </a:pPr>
            <a:r>
              <a:rPr lang="he-IL" sz="2800" b="1" dirty="0" smtClean="0"/>
              <a:t>גורמי חברה ותרבות</a:t>
            </a:r>
            <a:r>
              <a:rPr lang="he-IL" sz="2800" dirty="0" smtClean="0"/>
              <a:t> </a:t>
            </a:r>
            <a:r>
              <a:rPr lang="en-US" sz="2800" dirty="0" smtClean="0"/>
              <a:t>– </a:t>
            </a:r>
            <a:r>
              <a:rPr lang="he-IL" sz="2800" dirty="0" smtClean="0"/>
              <a:t>מדינה שאין לה כוח אדם משכיל</a:t>
            </a:r>
            <a:r>
              <a:rPr lang="en-US" sz="2800" dirty="0" smtClean="0"/>
              <a:t>, </a:t>
            </a:r>
            <a:r>
              <a:rPr lang="he-IL" sz="2800" dirty="0" smtClean="0"/>
              <a:t>תרבות ומסורת המגבילה את מעמד האישה ומונעת מהן השכלה והשתלבות בעבודה מחוץ לבית</a:t>
            </a:r>
            <a:r>
              <a:rPr lang="en-US" sz="2800" dirty="0" smtClean="0"/>
              <a:t>  .</a:t>
            </a:r>
            <a:endParaRPr lang="he-IL" sz="2800" dirty="0" smtClean="0"/>
          </a:p>
          <a:p>
            <a:pPr marL="514350" indent="-514350">
              <a:buAutoNum type="arabicPeriod"/>
            </a:pPr>
            <a:r>
              <a:rPr lang="he-IL" sz="2800" b="1" dirty="0" smtClean="0"/>
              <a:t>גורמים גיאוגרפיים</a:t>
            </a:r>
            <a:r>
              <a:rPr lang="he-IL" sz="2800" dirty="0" smtClean="0"/>
              <a:t> </a:t>
            </a:r>
            <a:r>
              <a:rPr lang="en-US" sz="2800" dirty="0" smtClean="0"/>
              <a:t>– </a:t>
            </a:r>
            <a:r>
              <a:rPr lang="he-IL" sz="2800" dirty="0" smtClean="0"/>
              <a:t>תנאי טבע המקשים על החיים במקום מסוים וחוסמים את הפיתוח שלו</a:t>
            </a:r>
            <a:r>
              <a:rPr lang="en-US" sz="2800" dirty="0" smtClean="0"/>
              <a:t> </a:t>
            </a:r>
            <a:r>
              <a:rPr lang="he-IL" sz="2800" dirty="0" smtClean="0"/>
              <a:t>למרות שיש בו מחצבים:</a:t>
            </a:r>
            <a:r>
              <a:rPr lang="en-US" sz="2800" dirty="0" smtClean="0"/>
              <a:t> </a:t>
            </a:r>
            <a:r>
              <a:rPr lang="he-IL" sz="2800" dirty="0" smtClean="0"/>
              <a:t>אקלים קר</a:t>
            </a:r>
            <a:r>
              <a:rPr lang="en-US" sz="2800" dirty="0" smtClean="0"/>
              <a:t>, </a:t>
            </a:r>
            <a:r>
              <a:rPr lang="he-IL" sz="2800" dirty="0" smtClean="0"/>
              <a:t>אקלים מדברי</a:t>
            </a:r>
            <a:r>
              <a:rPr lang="en-US" sz="2800" dirty="0" smtClean="0"/>
              <a:t>, </a:t>
            </a:r>
            <a:r>
              <a:rPr lang="he-IL" sz="2800" dirty="0" smtClean="0"/>
              <a:t>יערות עד (ג</a:t>
            </a:r>
            <a:r>
              <a:rPr lang="en-US" sz="2800" dirty="0" smtClean="0"/>
              <a:t>'</a:t>
            </a:r>
            <a:r>
              <a:rPr lang="he-IL" sz="2800" dirty="0" smtClean="0"/>
              <a:t>ונגלים)</a:t>
            </a:r>
            <a:r>
              <a:rPr lang="en-US" sz="2800" dirty="0" smtClean="0"/>
              <a:t>,</a:t>
            </a:r>
            <a:r>
              <a:rPr lang="he-IL" sz="2800" dirty="0" smtClean="0"/>
              <a:t>אזורים מכוסים קרח</a:t>
            </a:r>
            <a:r>
              <a:rPr lang="en-US" sz="2800" dirty="0" smtClean="0"/>
              <a:t> </a:t>
            </a:r>
            <a:r>
              <a:rPr lang="he-IL" sz="2800" dirty="0" smtClean="0"/>
              <a:t>(סיביר)</a:t>
            </a:r>
            <a:r>
              <a:rPr lang="en-US"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457200"/>
            <a:ext cx="8812088" cy="838200"/>
          </a:xfrm>
          <a:solidFill>
            <a:schemeClr val="accent2">
              <a:lumMod val="60000"/>
              <a:lumOff val="40000"/>
            </a:schemeClr>
          </a:solidFill>
          <a:ln>
            <a:solidFill>
              <a:schemeClr val="tx1"/>
            </a:solidFill>
          </a:ln>
        </p:spPr>
        <p:txBody>
          <a:bodyPr>
            <a:normAutofit fontScale="90000"/>
          </a:bodyPr>
          <a:lstStyle/>
          <a:p>
            <a:pPr algn="ctr" eaLnBrk="1" hangingPunct="1">
              <a:defRPr/>
            </a:pPr>
            <a:r>
              <a:rPr lang="he-IL" sz="6000" b="1" dirty="0" smtClean="0">
                <a:cs typeface="+mn-cs"/>
              </a:rPr>
              <a:t>חלוקת המשאבים במרחב</a:t>
            </a:r>
          </a:p>
        </p:txBody>
      </p:sp>
      <p:sp>
        <p:nvSpPr>
          <p:cNvPr id="3" name="Content Placeholder 2"/>
          <p:cNvSpPr>
            <a:spLocks noGrp="1"/>
          </p:cNvSpPr>
          <p:nvPr>
            <p:ph idx="1"/>
          </p:nvPr>
        </p:nvSpPr>
        <p:spPr>
          <a:xfrm>
            <a:off x="179512" y="1412776"/>
            <a:ext cx="8784976" cy="5328592"/>
          </a:xfrm>
          <a:solidFill>
            <a:schemeClr val="accent6">
              <a:lumMod val="40000"/>
              <a:lumOff val="60000"/>
            </a:schemeClr>
          </a:solidFill>
          <a:ln>
            <a:solidFill>
              <a:schemeClr val="tx1"/>
            </a:solidFill>
          </a:ln>
        </p:spPr>
        <p:txBody>
          <a:bodyPr rtlCol="1">
            <a:normAutofit/>
          </a:bodyPr>
          <a:lstStyle/>
          <a:p>
            <a:pPr>
              <a:buNone/>
            </a:pPr>
            <a:r>
              <a:rPr lang="he-IL" sz="2800" dirty="0" smtClean="0"/>
              <a:t>    </a:t>
            </a:r>
          </a:p>
          <a:p>
            <a:pPr>
              <a:buNone/>
            </a:pPr>
            <a:r>
              <a:rPr lang="he-IL" sz="2800" dirty="0" smtClean="0"/>
              <a:t>    </a:t>
            </a:r>
            <a:r>
              <a:rPr lang="he-IL" dirty="0" smtClean="0"/>
              <a:t>חלוקת המשאבים במרחב אינה אחידה , יש מקומות שהתברכו במשאבים ואילו במקומות אחרים המשאבים מוגבלים. אפשר להעביר משאבים ממקום למקום אך יש לכך מחיר.</a:t>
            </a:r>
          </a:p>
          <a:p>
            <a:pPr>
              <a:buNone/>
            </a:pPr>
            <a:endParaRPr lang="he-IL" dirty="0" smtClean="0"/>
          </a:p>
          <a:p>
            <a:pPr>
              <a:buNone/>
            </a:pPr>
            <a:r>
              <a:rPr lang="he-IL" dirty="0" smtClean="0"/>
              <a:t>    לדוגמא במפרץ הפרסי יש הרבה נפט ובמדינות המפותחות יש כוח אדם משכיל ומשאבים חברתיים המזרזים פיתוח.</a:t>
            </a:r>
            <a:endParaRPr lang="en-US" dirty="0" smtClean="0"/>
          </a:p>
          <a:p>
            <a:pPr>
              <a:buNone/>
            </a:pPr>
            <a:endParaRPr lang="he-IL" sz="2800" dirty="0" smtClean="0"/>
          </a:p>
          <a:p>
            <a:pPr>
              <a:buNone/>
            </a:pPr>
            <a:endParaRPr lang="he-IL" sz="2800" b="1" dirty="0" smtClean="0"/>
          </a:p>
          <a:p>
            <a:pPr>
              <a:buNone/>
            </a:pPr>
            <a:endParaRPr lang="he-IL" sz="2800" dirty="0" smtClean="0"/>
          </a:p>
          <a:p>
            <a:pPr>
              <a:buNone/>
            </a:pPr>
            <a:endParaRPr lang="he-IL" sz="2800" dirty="0" smtClean="0"/>
          </a:p>
          <a:p>
            <a:pPr>
              <a:buNone/>
            </a:pPr>
            <a:endParaRPr lang="he-IL"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p:cNvPicPr>
            <a:picLocks noChangeAspect="1" noChangeArrowheads="1"/>
          </p:cNvPicPr>
          <p:nvPr/>
        </p:nvPicPr>
        <p:blipFill>
          <a:blip r:embed="rId2" cstate="print"/>
          <a:srcRect/>
          <a:stretch>
            <a:fillRect/>
          </a:stretch>
        </p:blipFill>
        <p:spPr bwMode="auto">
          <a:xfrm>
            <a:off x="0" y="1088719"/>
            <a:ext cx="9144000" cy="5769281"/>
          </a:xfrm>
          <a:prstGeom prst="rect">
            <a:avLst/>
          </a:prstGeom>
          <a:noFill/>
          <a:ln w="9525">
            <a:noFill/>
            <a:miter lim="800000"/>
            <a:headEnd/>
            <a:tailEnd/>
          </a:ln>
        </p:spPr>
      </p:pic>
      <p:sp>
        <p:nvSpPr>
          <p:cNvPr id="6148" name="Text Box 7"/>
          <p:cNvSpPr txBox="1">
            <a:spLocks noChangeArrowheads="1"/>
          </p:cNvSpPr>
          <p:nvPr/>
        </p:nvSpPr>
        <p:spPr bwMode="auto">
          <a:xfrm>
            <a:off x="971600" y="260648"/>
            <a:ext cx="7272808" cy="707886"/>
          </a:xfrm>
          <a:prstGeom prst="rect">
            <a:avLst/>
          </a:prstGeom>
          <a:noFill/>
          <a:ln w="9525">
            <a:noFill/>
            <a:miter lim="800000"/>
            <a:headEnd/>
            <a:tailEnd/>
          </a:ln>
        </p:spPr>
        <p:txBody>
          <a:bodyPr wrap="square">
            <a:spAutoFit/>
          </a:bodyPr>
          <a:lstStyle/>
          <a:p>
            <a:pPr algn="ctr">
              <a:spcBef>
                <a:spcPct val="50000"/>
              </a:spcBef>
            </a:pPr>
            <a:r>
              <a:rPr lang="he-IL" sz="4000" b="1" dirty="0">
                <a:solidFill>
                  <a:srgbClr val="FF0000"/>
                </a:solidFill>
                <a:cs typeface="+mn-cs"/>
              </a:rPr>
              <a:t>תפרוסת משאבים </a:t>
            </a:r>
            <a:r>
              <a:rPr lang="he-IL" sz="4000" b="1" dirty="0" smtClean="0">
                <a:solidFill>
                  <a:srgbClr val="FF0000"/>
                </a:solidFill>
                <a:cs typeface="+mn-cs"/>
              </a:rPr>
              <a:t>- יהלומים</a:t>
            </a:r>
            <a:endParaRPr lang="en-US" sz="4000" b="1" dirty="0">
              <a:solidFill>
                <a:srgbClr val="FF0000"/>
              </a:solidFill>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טרק">
  <a:themeElements>
    <a:clrScheme name="טכני">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בית יציקה">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טרק">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keyword xmlns="72d8f6c1-7df7-4542-9718-f7d5cfbac9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ma:contentTypeID="0x0101005805DA7526C4F54197273DFFEEE23A3A" ma:contentTypeVersion="1" ma:contentTypeDescription="צור מסמך חדש." ma:contentTypeScope="" ma:versionID="08c96ff89e6cd86bee89117554977026">
  <xsd:schema xmlns:xsd="http://www.w3.org/2001/XMLSchema" xmlns:p="http://schemas.microsoft.com/office/2006/metadata/properties" xmlns:ns2="72d8f6c1-7df7-4542-9718-f7d5cfbac991" targetNamespace="http://schemas.microsoft.com/office/2006/metadata/properties" ma:root="true" ma:fieldsID="3551b8e7e69d926f37b972a994afa102" ns2:_="">
    <xsd:import namespace="72d8f6c1-7df7-4542-9718-f7d5cfbac991"/>
    <xsd:element name="properties">
      <xsd:complexType>
        <xsd:sequence>
          <xsd:element name="documentManagement">
            <xsd:complexType>
              <xsd:all>
                <xsd:element ref="ns2:keyword" minOccurs="0"/>
              </xsd:all>
            </xsd:complexType>
          </xsd:element>
        </xsd:sequence>
      </xsd:complexType>
    </xsd:element>
  </xsd:schema>
  <xsd:schema xmlns:xsd="http://www.w3.org/2001/XMLSchema" xmlns:dms="http://schemas.microsoft.com/office/2006/documentManagement/types" targetNamespace="72d8f6c1-7df7-4542-9718-f7d5cfbac991" elementFormDefault="qualified">
    <xsd:import namespace="http://schemas.microsoft.com/office/2006/documentManagement/types"/>
    <xsd:element name="keyword" ma:index="8" nillable="true" ma:displayName="מילת מפתח" ma:default="" ma:internalName="keywor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B1D0AED-024A-435D-99FD-CA458E1BFA4B}">
  <ds:schemaRef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72d8f6c1-7df7-4542-9718-f7d5cfbac9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E6D6D0C-ACFF-48E9-947B-81612964E604}">
  <ds:schemaRefs>
    <ds:schemaRef ds:uri="http://schemas.microsoft.com/sharepoint/v3/contenttype/forms"/>
  </ds:schemaRefs>
</ds:datastoreItem>
</file>

<file path=customXml/itemProps3.xml><?xml version="1.0" encoding="utf-8"?>
<ds:datastoreItem xmlns:ds="http://schemas.openxmlformats.org/officeDocument/2006/customXml" ds:itemID="{8601739F-65A5-4B17-A86C-80393CC3B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d8f6c1-7df7-4542-9718-f7d5cfbac99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Apex</Template>
  <TotalTime>3400</TotalTime>
  <Words>1833</Words>
  <Application>Microsoft Office PowerPoint</Application>
  <PresentationFormat>‫הצגה על המסך (4:3)</PresentationFormat>
  <Paragraphs>216</Paragraphs>
  <Slides>52</Slides>
  <Notes>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52</vt:i4>
      </vt:variant>
    </vt:vector>
  </HeadingPairs>
  <TitlesOfParts>
    <vt:vector size="60" baseType="lpstr">
      <vt:lpstr>Arial</vt:lpstr>
      <vt:lpstr>Calibri</vt:lpstr>
      <vt:lpstr>David</vt:lpstr>
      <vt:lpstr>Rockwell</vt:lpstr>
      <vt:lpstr>Times New Roman</vt:lpstr>
      <vt:lpstr>Wingdings</vt:lpstr>
      <vt:lpstr>Wingdings 2</vt:lpstr>
      <vt:lpstr>טרק</vt:lpstr>
      <vt:lpstr>יחידה 1 פרק 2 זרזי פיתוח</vt:lpstr>
      <vt:lpstr>זרזי פיתוח</vt:lpstr>
      <vt:lpstr>משאבים</vt:lpstr>
      <vt:lpstr>משאבים</vt:lpstr>
      <vt:lpstr>משאבים</vt:lpstr>
      <vt:lpstr>משאבים</vt:lpstr>
      <vt:lpstr>חסמי פיתוח</vt:lpstr>
      <vt:lpstr>חלוקת המשאבים במרחב</vt:lpstr>
      <vt:lpstr>מצגת של PowerPoint‏</vt:lpstr>
      <vt:lpstr>מצגת של PowerPoint‏</vt:lpstr>
      <vt:lpstr>חלוקת המשאבים במרחב</vt:lpstr>
      <vt:lpstr>מצגת של PowerPoint‏</vt:lpstr>
      <vt:lpstr>משאבים כתשתיות לפיתוח תעשייתי</vt:lpstr>
      <vt:lpstr>פיתוח התעשייה בצ'ילה</vt:lpstr>
      <vt:lpstr>דוגמא - פיתוח התעשייה בצ'ילה</vt:lpstr>
      <vt:lpstr>פיתוח התעשייה בצ'ילה</vt:lpstr>
      <vt:lpstr>מצגת של PowerPoint‏</vt:lpstr>
      <vt:lpstr>משאבי אנוש כבסיס לפיתוח תעשייה</vt:lpstr>
      <vt:lpstr>משאבי אנוש כבסיס לפיתוח תעשייה</vt:lpstr>
      <vt:lpstr>מצגת של PowerPoint‏</vt:lpstr>
      <vt:lpstr>מצגת של PowerPoint‏</vt:lpstr>
      <vt:lpstr>מצגת של PowerPoint‏</vt:lpstr>
      <vt:lpstr>משאבי טבע ותרבות כבסיס לפיתוח תיירות</vt:lpstr>
      <vt:lpstr>מצגת של PowerPoint‏</vt:lpstr>
      <vt:lpstr>משאבי טבע ותרבות כבסיס לפיתוח תיירות</vt:lpstr>
      <vt:lpstr>"תיירות אקולוגית"</vt:lpstr>
      <vt:lpstr>משאבי מים כבסיס לפיתוח</vt:lpstr>
      <vt:lpstr>מצגת של PowerPoint‏</vt:lpstr>
      <vt:lpstr>מצגת של PowerPoint‏</vt:lpstr>
      <vt:lpstr>סכר שלושת הקניונים, נהר היאנג-צה</vt:lpstr>
      <vt:lpstr>מצגת של PowerPoint‏</vt:lpstr>
      <vt:lpstr>משאבי מים כבסיס לפיתוח</vt:lpstr>
      <vt:lpstr>מצגת של PowerPoint‏</vt:lpstr>
      <vt:lpstr>מצגת של PowerPoint‏</vt:lpstr>
      <vt:lpstr>משאבי מים כבסיס לפיתוח</vt:lpstr>
      <vt:lpstr>מצגת של PowerPoint‏</vt:lpstr>
      <vt:lpstr>מצגת של PowerPoint‏</vt:lpstr>
      <vt:lpstr>משאבי מים כבסיס לפיתוח</vt:lpstr>
      <vt:lpstr>העברת מים</vt:lpstr>
      <vt:lpstr>משאבי מים כבסיס לפיתוח</vt:lpstr>
      <vt:lpstr>שפדן</vt:lpstr>
      <vt:lpstr>מחסור במים והעדר גישה למים מתוקים כחסמי פיתוח </vt:lpstr>
      <vt:lpstr>הים כמשאב פיתוח</vt:lpstr>
      <vt:lpstr>מצגת של PowerPoint‏</vt:lpstr>
      <vt:lpstr>חקלאות ימית </vt:lpstr>
      <vt:lpstr>התפלת מים</vt:lpstr>
      <vt:lpstr>ייצור אנרגיה מהים</vt:lpstr>
      <vt:lpstr>מצגת של PowerPoint‏</vt:lpstr>
      <vt:lpstr>מצגת של PowerPoint‏</vt:lpstr>
      <vt:lpstr>פיתוח תעשייה</vt:lpstr>
      <vt:lpstr>פיתוח תחבורה</vt:lpstr>
      <vt:lpstr>פיתוח תקשורת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omer</dc:creator>
  <cp:lastModifiedBy>User</cp:lastModifiedBy>
  <cp:revision>30</cp:revision>
  <dcterms:created xsi:type="dcterms:W3CDTF">2010-05-05T07:42:39Z</dcterms:created>
  <dcterms:modified xsi:type="dcterms:W3CDTF">2016-03-09T03:43:20Z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0x0101005805DA7526C4F54197273DFFEEE23A3A</vt:lpwstr>
  </property>
</Properties>
</file>