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4"/>
  </p:sldMasterIdLst>
  <p:sldIdLst>
    <p:sldId id="256" r:id="rId5"/>
    <p:sldId id="328" r:id="rId6"/>
    <p:sldId id="319" r:id="rId7"/>
    <p:sldId id="320" r:id="rId8"/>
    <p:sldId id="321" r:id="rId9"/>
    <p:sldId id="322" r:id="rId10"/>
    <p:sldId id="323" r:id="rId11"/>
    <p:sldId id="324" r:id="rId12"/>
    <p:sldId id="325" r:id="rId13"/>
    <p:sldId id="331" r:id="rId14"/>
    <p:sldId id="326" r:id="rId15"/>
    <p:sldId id="327" r:id="rId16"/>
    <p:sldId id="257" r:id="rId17"/>
    <p:sldId id="306" r:id="rId18"/>
    <p:sldId id="307" r:id="rId19"/>
    <p:sldId id="308" r:id="rId20"/>
    <p:sldId id="309" r:id="rId21"/>
    <p:sldId id="310" r:id="rId22"/>
    <p:sldId id="314" r:id="rId23"/>
    <p:sldId id="311" r:id="rId24"/>
    <p:sldId id="318" r:id="rId25"/>
    <p:sldId id="312" r:id="rId26"/>
    <p:sldId id="329" r:id="rId27"/>
    <p:sldId id="313" r:id="rId28"/>
    <p:sldId id="330" r:id="rId29"/>
    <p:sldId id="305" r:id="rId30"/>
    <p:sldId id="258" r:id="rId31"/>
    <p:sldId id="265" r:id="rId32"/>
    <p:sldId id="266" r:id="rId33"/>
    <p:sldId id="260" r:id="rId34"/>
    <p:sldId id="261" r:id="rId35"/>
    <p:sldId id="264" r:id="rId36"/>
    <p:sldId id="262" r:id="rId37"/>
    <p:sldId id="267" r:id="rId38"/>
    <p:sldId id="263" r:id="rId39"/>
    <p:sldId id="268" r:id="rId40"/>
    <p:sldId id="269" r:id="rId41"/>
    <p:sldId id="270" r:id="rId42"/>
    <p:sldId id="280" r:id="rId43"/>
    <p:sldId id="281" r:id="rId44"/>
    <p:sldId id="282" r:id="rId45"/>
    <p:sldId id="283" r:id="rId46"/>
    <p:sldId id="284" r:id="rId47"/>
    <p:sldId id="285" r:id="rId48"/>
    <p:sldId id="289" r:id="rId49"/>
    <p:sldId id="287" r:id="rId50"/>
    <p:sldId id="288" r:id="rId51"/>
    <p:sldId id="290" r:id="rId52"/>
    <p:sldId id="291" r:id="rId53"/>
    <p:sldId id="292" r:id="rId54"/>
    <p:sldId id="293" r:id="rId55"/>
    <p:sldId id="294" r:id="rId56"/>
    <p:sldId id="295" r:id="rId57"/>
    <p:sldId id="296" r:id="rId58"/>
    <p:sldId id="297" r:id="rId59"/>
    <p:sldId id="299" r:id="rId60"/>
    <p:sldId id="298" r:id="rId61"/>
    <p:sldId id="302" r:id="rId62"/>
    <p:sldId id="300" r:id="rId63"/>
    <p:sldId id="301" r:id="rId64"/>
    <p:sldId id="303" r:id="rId65"/>
    <p:sldId id="304" r:id="rId66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24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4380"/>
    <p:restoredTop sz="94660"/>
  </p:normalViewPr>
  <p:slideViewPr>
    <p:cSldViewPr>
      <p:cViewPr varScale="1">
        <p:scale>
          <a:sx n="74" d="100"/>
          <a:sy n="74" d="100"/>
        </p:scale>
        <p:origin x="126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63" Type="http://schemas.openxmlformats.org/officeDocument/2006/relationships/slide" Target="slides/slide59.xml"/><Relationship Id="rId68" Type="http://schemas.openxmlformats.org/officeDocument/2006/relationships/viewProps" Target="viewProp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66" Type="http://schemas.openxmlformats.org/officeDocument/2006/relationships/slide" Target="slides/slide62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61" Type="http://schemas.openxmlformats.org/officeDocument/2006/relationships/slide" Target="slides/slide57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slide" Target="slides/slide60.xml"/><Relationship Id="rId69" Type="http://schemas.openxmlformats.org/officeDocument/2006/relationships/theme" Target="theme/theme1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presProps" Target="presProps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DDFD-C1BB-4DA3-9D61-B5B027B200FE}" type="datetimeFigureOut">
              <a:rPr lang="he-IL" smtClean="0"/>
              <a:pPr/>
              <a:t>י"ד/שבט/תשע"ו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7205A-2E74-47A9-85C6-9BF0C71BDE3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DDFD-C1BB-4DA3-9D61-B5B027B200FE}" type="datetimeFigureOut">
              <a:rPr lang="he-IL" smtClean="0"/>
              <a:pPr/>
              <a:t>י"ד/שבט/תשע"ו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7205A-2E74-47A9-85C6-9BF0C71BDE3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DDFD-C1BB-4DA3-9D61-B5B027B200FE}" type="datetimeFigureOut">
              <a:rPr lang="he-IL" smtClean="0"/>
              <a:pPr/>
              <a:t>י"ד/שבט/תשע"ו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7205A-2E74-47A9-85C6-9BF0C71BDE3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DDFD-C1BB-4DA3-9D61-B5B027B200FE}" type="datetimeFigureOut">
              <a:rPr lang="he-IL" smtClean="0"/>
              <a:pPr/>
              <a:t>י"ד/שבט/תשע"ו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7205A-2E74-47A9-85C6-9BF0C71BDE3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DDFD-C1BB-4DA3-9D61-B5B027B200FE}" type="datetimeFigureOut">
              <a:rPr lang="he-IL" smtClean="0"/>
              <a:pPr/>
              <a:t>י"ד/שבט/תשע"ו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7205A-2E74-47A9-85C6-9BF0C71BDE3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DDFD-C1BB-4DA3-9D61-B5B027B200FE}" type="datetimeFigureOut">
              <a:rPr lang="he-IL" smtClean="0"/>
              <a:pPr/>
              <a:t>י"ד/שבט/תשע"ו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7205A-2E74-47A9-85C6-9BF0C71BDE3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DDFD-C1BB-4DA3-9D61-B5B027B200FE}" type="datetimeFigureOut">
              <a:rPr lang="he-IL" smtClean="0"/>
              <a:pPr/>
              <a:t>י"ד/שבט/תשע"ו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7205A-2E74-47A9-85C6-9BF0C71BDE3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DDFD-C1BB-4DA3-9D61-B5B027B200FE}" type="datetimeFigureOut">
              <a:rPr lang="he-IL" smtClean="0"/>
              <a:pPr/>
              <a:t>י"ד/שבט/תשע"ו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7205A-2E74-47A9-85C6-9BF0C71BDE3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DDFD-C1BB-4DA3-9D61-B5B027B200FE}" type="datetimeFigureOut">
              <a:rPr lang="he-IL" smtClean="0"/>
              <a:pPr/>
              <a:t>י"ד/שבט/תשע"ו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7205A-2E74-47A9-85C6-9BF0C71BDE3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DDFD-C1BB-4DA3-9D61-B5B027B200FE}" type="datetimeFigureOut">
              <a:rPr lang="he-IL" smtClean="0"/>
              <a:pPr/>
              <a:t>י"ד/שבט/תשע"ו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7205A-2E74-47A9-85C6-9BF0C71BDE3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DDFD-C1BB-4DA3-9D61-B5B027B200FE}" type="datetimeFigureOut">
              <a:rPr lang="he-IL" smtClean="0"/>
              <a:pPr/>
              <a:t>י"ד/שבט/תשע"ו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7205A-2E74-47A9-85C6-9BF0C71BDE3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F7DDFD-C1BB-4DA3-9D61-B5B027B200FE}" type="datetimeFigureOut">
              <a:rPr lang="he-IL" smtClean="0"/>
              <a:pPr/>
              <a:t>י"ד/שבט/תשע"ו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37205A-2E74-47A9-85C6-9BF0C71BDE34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75656" y="1268760"/>
            <a:ext cx="6696744" cy="369331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5400" b="1" dirty="0" smtClean="0">
                <a:solidFill>
                  <a:srgbClr val="002060"/>
                </a:solidFill>
              </a:rPr>
              <a:t>מדדי יסוד דמוגרפיים</a:t>
            </a:r>
            <a:r>
              <a:rPr lang="he-IL" sz="5400" b="1" dirty="0">
                <a:solidFill>
                  <a:srgbClr val="002060"/>
                </a:solidFill>
              </a:rPr>
              <a:t>,</a:t>
            </a:r>
            <a:r>
              <a:rPr lang="en-US" sz="7200" b="1" dirty="0" smtClean="0">
                <a:solidFill>
                  <a:srgbClr val="002060"/>
                </a:solidFill>
              </a:rPr>
              <a:t/>
            </a:r>
            <a:br>
              <a:rPr lang="en-US" sz="7200" b="1" dirty="0" smtClean="0">
                <a:solidFill>
                  <a:srgbClr val="002060"/>
                </a:solidFill>
              </a:rPr>
            </a:br>
            <a:r>
              <a:rPr lang="he-IL" sz="4800" b="1" dirty="0" smtClean="0">
                <a:solidFill>
                  <a:srgbClr val="002060"/>
                </a:solidFill>
              </a:rPr>
              <a:t> מודל התמורה הדמוגרפי </a:t>
            </a:r>
            <a:r>
              <a:rPr lang="en-US" sz="7200" b="1" dirty="0" smtClean="0">
                <a:solidFill>
                  <a:srgbClr val="002060"/>
                </a:solidFill>
              </a:rPr>
              <a:t/>
            </a:r>
            <a:br>
              <a:rPr lang="en-US" sz="7200" b="1" dirty="0" smtClean="0">
                <a:solidFill>
                  <a:srgbClr val="002060"/>
                </a:solidFill>
              </a:rPr>
            </a:br>
            <a:r>
              <a:rPr lang="he-IL" sz="7200" b="1" dirty="0" smtClean="0">
                <a:solidFill>
                  <a:srgbClr val="002060"/>
                </a:solidFill>
              </a:rPr>
              <a:t>ופירמידת הגילים</a:t>
            </a:r>
            <a:r>
              <a:rPr lang="en-US" sz="7200" b="1" dirty="0" smtClean="0">
                <a:solidFill>
                  <a:srgbClr val="002060"/>
                </a:solidFill>
              </a:rPr>
              <a:t/>
            </a:r>
            <a:br>
              <a:rPr lang="en-US" sz="7200" b="1" dirty="0" smtClean="0">
                <a:solidFill>
                  <a:srgbClr val="002060"/>
                </a:solidFill>
              </a:rPr>
            </a:br>
            <a:r>
              <a:rPr lang="he-IL" sz="6000" b="1" dirty="0" smtClean="0"/>
              <a:t>מצגת הסבר והדגמה</a:t>
            </a:r>
            <a:endParaRPr lang="he-IL" sz="5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827584" y="6165304"/>
            <a:ext cx="748883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400" b="1" dirty="0" smtClean="0">
                <a:solidFill>
                  <a:schemeClr val="accent2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לפני לימוד הנושא מומלץ קודם ללמוד מהם "מדדי פיתוח"</a:t>
            </a:r>
            <a:r>
              <a:rPr lang="en-US" sz="1400" b="1" dirty="0" smtClean="0">
                <a:solidFill>
                  <a:schemeClr val="accent2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/>
            </a:r>
            <a:br>
              <a:rPr lang="en-US" sz="1400" b="1" dirty="0" smtClean="0">
                <a:solidFill>
                  <a:schemeClr val="accent2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</a:br>
            <a:r>
              <a:rPr lang="he-IL" sz="1400" b="1" dirty="0" smtClean="0">
                <a:solidFill>
                  <a:schemeClr val="accent2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ואת נושא "רמת הפיתוח של מדינות" בעולם בהתאם למדדי הפיתוח.</a:t>
            </a:r>
            <a:endParaRPr lang="he-IL" sz="1400" b="1" dirty="0">
              <a:solidFill>
                <a:schemeClr val="accent2">
                  <a:lumMod val="75000"/>
                </a:schemeClr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15816" y="260648"/>
            <a:ext cx="316835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itchFamily="34" charset="-79"/>
                <a:cs typeface="David" pitchFamily="34" charset="-79"/>
              </a:rPr>
              <a:t>תיכון מקיף אזורי ע"ש י.ח. ברנר</a:t>
            </a:r>
            <a:r>
              <a:rPr lang="en-US" b="1" dirty="0" smtClean="0">
                <a:latin typeface="David" pitchFamily="34" charset="-79"/>
                <a:cs typeface="David" pitchFamily="34" charset="-79"/>
              </a:rPr>
              <a:t/>
            </a:r>
            <a:br>
              <a:rPr lang="en-US" b="1" dirty="0" smtClean="0">
                <a:latin typeface="David" pitchFamily="34" charset="-79"/>
                <a:cs typeface="David" pitchFamily="34" charset="-79"/>
              </a:rPr>
            </a:br>
            <a:r>
              <a:rPr lang="he-IL" dirty="0" smtClean="0">
                <a:latin typeface="David" pitchFamily="34" charset="-79"/>
                <a:cs typeface="David" pitchFamily="34" charset="-79"/>
              </a:rPr>
              <a:t>גבעת ברנר</a:t>
            </a:r>
            <a:endParaRPr lang="he-IL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19872" y="5076473"/>
            <a:ext cx="252028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/>
              <a:t>כתיבה ועריכה: נדב שמגר</a:t>
            </a:r>
            <a:r>
              <a:rPr lang="en-US" sz="1600" b="1" dirty="0" smtClean="0"/>
              <a:t/>
            </a:r>
            <a:br>
              <a:rPr lang="en-US" sz="1600" b="1" dirty="0" smtClean="0"/>
            </a:br>
            <a:r>
              <a:rPr lang="he-IL" sz="1600" dirty="0" smtClean="0"/>
              <a:t>שנה"ל תשע"ג</a:t>
            </a:r>
            <a:endParaRPr lang="he-IL" sz="1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915816" y="260648"/>
            <a:ext cx="316835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itchFamily="34" charset="-79"/>
                <a:cs typeface="David" pitchFamily="34" charset="-79"/>
              </a:rPr>
              <a:t>תיכון מקיף אזורי ע"ש י.ח. ברנר</a:t>
            </a:r>
            <a:r>
              <a:rPr lang="en-US" b="1" dirty="0" smtClean="0">
                <a:latin typeface="David" pitchFamily="34" charset="-79"/>
                <a:cs typeface="David" pitchFamily="34" charset="-79"/>
              </a:rPr>
              <a:t/>
            </a:r>
            <a:br>
              <a:rPr lang="en-US" b="1" dirty="0" smtClean="0">
                <a:latin typeface="David" pitchFamily="34" charset="-79"/>
                <a:cs typeface="David" pitchFamily="34" charset="-79"/>
              </a:rPr>
            </a:br>
            <a:r>
              <a:rPr lang="he-IL" dirty="0" smtClean="0">
                <a:latin typeface="David" pitchFamily="34" charset="-79"/>
                <a:cs typeface="David" pitchFamily="34" charset="-79"/>
              </a:rPr>
              <a:t>גבעת ברנר</a:t>
            </a:r>
            <a:endParaRPr lang="he-IL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39552" y="1988840"/>
            <a:ext cx="7848872" cy="98488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500" b="1" dirty="0" smtClean="0">
                <a:solidFill>
                  <a:srgbClr val="FF0000"/>
                </a:solidFill>
              </a:rPr>
              <a:t>ריבוי טבעי:</a:t>
            </a:r>
            <a:r>
              <a:rPr lang="en-US" sz="2300" dirty="0" smtClean="0"/>
              <a:t/>
            </a:r>
            <a:br>
              <a:rPr lang="en-US" sz="2300" dirty="0" smtClean="0"/>
            </a:br>
            <a:r>
              <a:rPr lang="he-IL" sz="2300" b="1" u="sng" dirty="0" smtClean="0"/>
              <a:t>הגידול</a:t>
            </a:r>
            <a:r>
              <a:rPr lang="he-IL" sz="2300" b="1" dirty="0" smtClean="0"/>
              <a:t> </a:t>
            </a:r>
            <a:r>
              <a:rPr lang="he-IL" sz="2300" dirty="0" smtClean="0"/>
              <a:t>בין נתוני </a:t>
            </a:r>
            <a:r>
              <a:rPr lang="he-IL" sz="2300" b="1" u="sng" dirty="0" smtClean="0">
                <a:solidFill>
                  <a:srgbClr val="FF0000"/>
                </a:solidFill>
              </a:rPr>
              <a:t>שיעורי הילודה</a:t>
            </a:r>
            <a:r>
              <a:rPr lang="he-IL" sz="2300" b="1" dirty="0" smtClean="0">
                <a:solidFill>
                  <a:srgbClr val="FF0000"/>
                </a:solidFill>
              </a:rPr>
              <a:t> </a:t>
            </a:r>
            <a:r>
              <a:rPr lang="he-IL" sz="2300" dirty="0" smtClean="0"/>
              <a:t>לבין </a:t>
            </a:r>
            <a:r>
              <a:rPr lang="he-IL" sz="2300" b="1" u="sng" dirty="0" smtClean="0">
                <a:solidFill>
                  <a:srgbClr val="00B050"/>
                </a:solidFill>
              </a:rPr>
              <a:t>שיעורי התמותה</a:t>
            </a:r>
            <a:r>
              <a:rPr lang="he-IL" sz="2300" dirty="0" smtClean="0"/>
              <a:t>. </a:t>
            </a:r>
            <a:endParaRPr lang="he-IL" sz="2300" dirty="0"/>
          </a:p>
        </p:txBody>
      </p:sp>
      <p:sp>
        <p:nvSpPr>
          <p:cNvPr id="21" name="TextBox 20"/>
          <p:cNvSpPr txBox="1"/>
          <p:nvPr/>
        </p:nvSpPr>
        <p:spPr>
          <a:xfrm>
            <a:off x="395536" y="6381328"/>
            <a:ext cx="856895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dirty="0" smtClean="0"/>
              <a:t>* תוחלת חיים: גיל תוחלת החיים אינו אומר שאי אפשר לעבור את הגיל הנתון...</a:t>
            </a:r>
            <a:endParaRPr lang="he-IL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1979712" y="980728"/>
            <a:ext cx="496855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200" b="1" dirty="0" smtClean="0"/>
              <a:t>מדדים יסוד דמוגרפיים</a:t>
            </a:r>
            <a:endParaRPr lang="he-IL" sz="3200" dirty="0"/>
          </a:p>
        </p:txBody>
      </p:sp>
      <p:sp>
        <p:nvSpPr>
          <p:cNvPr id="12" name="מלבן 11"/>
          <p:cNvSpPr/>
          <p:nvPr/>
        </p:nvSpPr>
        <p:spPr>
          <a:xfrm>
            <a:off x="1187624" y="3140968"/>
            <a:ext cx="7128792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300" b="1" dirty="0" smtClean="0"/>
              <a:t>במדינה </a:t>
            </a:r>
            <a:r>
              <a:rPr lang="he-IL" sz="2300" b="1" u="sng" dirty="0" smtClean="0">
                <a:solidFill>
                  <a:srgbClr val="00B050"/>
                </a:solidFill>
              </a:rPr>
              <a:t>מפותחת</a:t>
            </a:r>
            <a:r>
              <a:rPr lang="he-IL" sz="2300" b="1" dirty="0" smtClean="0"/>
              <a:t>, לרוב, </a:t>
            </a:r>
            <a:r>
              <a:rPr lang="he-IL" sz="2300" b="1" dirty="0" smtClean="0">
                <a:solidFill>
                  <a:srgbClr val="00B050"/>
                </a:solidFill>
              </a:rPr>
              <a:t>הריבוי הטבעי </a:t>
            </a:r>
            <a:r>
              <a:rPr lang="he-IL" sz="2300" b="1" dirty="0" smtClean="0"/>
              <a:t>יהיה גם </a:t>
            </a:r>
            <a:r>
              <a:rPr lang="he-IL" sz="2300" b="1" u="sng" dirty="0" smtClean="0"/>
              <a:t>נמוך</a:t>
            </a:r>
            <a:r>
              <a:rPr lang="en-US" sz="2300" b="1" u="sng" dirty="0" smtClean="0"/>
              <a:t/>
            </a:r>
            <a:br>
              <a:rPr lang="en-US" sz="2300" b="1" u="sng" dirty="0" smtClean="0"/>
            </a:br>
            <a:r>
              <a:rPr lang="he-IL" sz="2300" dirty="0" smtClean="0"/>
              <a:t>(יש מעט נולדים אך יש גם מעט נפטרים)</a:t>
            </a:r>
            <a:endParaRPr lang="he-IL" sz="23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915816" y="260648"/>
            <a:ext cx="316835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itchFamily="34" charset="-79"/>
                <a:cs typeface="David" pitchFamily="34" charset="-79"/>
              </a:rPr>
              <a:t>תיכון מקיף אזורי ע"ש י.ח. ברנר</a:t>
            </a:r>
            <a:r>
              <a:rPr lang="en-US" b="1" dirty="0" smtClean="0">
                <a:latin typeface="David" pitchFamily="34" charset="-79"/>
                <a:cs typeface="David" pitchFamily="34" charset="-79"/>
              </a:rPr>
              <a:t/>
            </a:r>
            <a:br>
              <a:rPr lang="en-US" b="1" dirty="0" smtClean="0">
                <a:latin typeface="David" pitchFamily="34" charset="-79"/>
                <a:cs typeface="David" pitchFamily="34" charset="-79"/>
              </a:rPr>
            </a:br>
            <a:r>
              <a:rPr lang="he-IL" dirty="0" smtClean="0">
                <a:latin typeface="David" pitchFamily="34" charset="-79"/>
                <a:cs typeface="David" pitchFamily="34" charset="-79"/>
              </a:rPr>
              <a:t>גבעת ברנר</a:t>
            </a:r>
            <a:endParaRPr lang="he-IL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39552" y="2060848"/>
            <a:ext cx="7848872" cy="136960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500" b="1" u="sng" dirty="0" smtClean="0">
                <a:solidFill>
                  <a:srgbClr val="FF0000"/>
                </a:solidFill>
              </a:rPr>
              <a:t>שיעור</a:t>
            </a:r>
            <a:r>
              <a:rPr lang="he-IL" sz="3500" b="1" dirty="0" smtClean="0">
                <a:solidFill>
                  <a:srgbClr val="FF0000"/>
                </a:solidFill>
              </a:rPr>
              <a:t> ריבוי טבעי:</a:t>
            </a:r>
            <a:r>
              <a:rPr lang="en-US" sz="2300" dirty="0" smtClean="0"/>
              <a:t/>
            </a:r>
            <a:br>
              <a:rPr lang="en-US" sz="2300" dirty="0" smtClean="0"/>
            </a:br>
            <a:r>
              <a:rPr lang="he-IL" sz="2400" dirty="0" smtClean="0"/>
              <a:t>את </a:t>
            </a:r>
            <a:r>
              <a:rPr lang="he-IL" sz="2400" b="1" u="sng" dirty="0" smtClean="0"/>
              <a:t>שיעור הריבוי הטבעי</a:t>
            </a:r>
            <a:r>
              <a:rPr lang="he-IL" sz="2400" b="1" dirty="0" smtClean="0"/>
              <a:t> </a:t>
            </a:r>
            <a:r>
              <a:rPr lang="he-IL" sz="2400" dirty="0" smtClean="0"/>
              <a:t>נמצא על ידי מציאת </a:t>
            </a:r>
            <a:r>
              <a:rPr lang="he-IL" sz="2400" b="1" u="sng" dirty="0" smtClean="0"/>
              <a:t>ההפרש</a:t>
            </a:r>
            <a:r>
              <a:rPr lang="he-IL" sz="2400" dirty="0" smtClean="0"/>
              <a:t>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he-IL" sz="2400" dirty="0" smtClean="0"/>
              <a:t>בין שיעורי הילודה ושיעורי התמותה.</a:t>
            </a:r>
            <a:endParaRPr lang="he-IL" sz="2000" dirty="0" smtClean="0"/>
          </a:p>
        </p:txBody>
      </p:sp>
      <p:sp>
        <p:nvSpPr>
          <p:cNvPr id="21" name="TextBox 20"/>
          <p:cNvSpPr txBox="1"/>
          <p:nvPr/>
        </p:nvSpPr>
        <p:spPr>
          <a:xfrm>
            <a:off x="395536" y="6381328"/>
            <a:ext cx="856895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dirty="0" smtClean="0"/>
              <a:t>* תוחלת חיים: גיל תוחלת החיים אינו אומר שאי אפשר לעבור את הגיל הנתון...</a:t>
            </a:r>
            <a:endParaRPr lang="he-IL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1979712" y="980728"/>
            <a:ext cx="496855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200" b="1" dirty="0" smtClean="0"/>
              <a:t>מדדים יסוד דמוגרפיים</a:t>
            </a:r>
            <a:endParaRPr lang="he-IL" sz="3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915816" y="260648"/>
            <a:ext cx="316835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itchFamily="34" charset="-79"/>
                <a:cs typeface="David" pitchFamily="34" charset="-79"/>
              </a:rPr>
              <a:t>תיכון מקיף אזורי ע"ש י.ח. ברנר</a:t>
            </a:r>
            <a:r>
              <a:rPr lang="en-US" b="1" dirty="0" smtClean="0">
                <a:latin typeface="David" pitchFamily="34" charset="-79"/>
                <a:cs typeface="David" pitchFamily="34" charset="-79"/>
              </a:rPr>
              <a:t/>
            </a:r>
            <a:br>
              <a:rPr lang="en-US" b="1" dirty="0" smtClean="0">
                <a:latin typeface="David" pitchFamily="34" charset="-79"/>
                <a:cs typeface="David" pitchFamily="34" charset="-79"/>
              </a:rPr>
            </a:br>
            <a:r>
              <a:rPr lang="he-IL" dirty="0" smtClean="0">
                <a:latin typeface="David" pitchFamily="34" charset="-79"/>
                <a:cs typeface="David" pitchFamily="34" charset="-79"/>
              </a:rPr>
              <a:t>גבעת ברנר</a:t>
            </a:r>
            <a:endParaRPr lang="he-IL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19672" y="980728"/>
            <a:ext cx="568863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200" b="1" dirty="0" smtClean="0">
                <a:solidFill>
                  <a:schemeClr val="accent6">
                    <a:lumMod val="75000"/>
                  </a:schemeClr>
                </a:solidFill>
              </a:rPr>
              <a:t>אופן חישוב שיעור הריבוי הטבעי</a:t>
            </a:r>
            <a:endParaRPr lang="he-IL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71600" y="1493495"/>
            <a:ext cx="705678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400" b="1" dirty="0" smtClean="0"/>
              <a:t>ההפרש</a:t>
            </a:r>
            <a:r>
              <a:rPr lang="he-IL" sz="2400" dirty="0" smtClean="0"/>
              <a:t> בין </a:t>
            </a:r>
            <a:r>
              <a:rPr lang="he-IL" sz="2400" b="1" dirty="0" smtClean="0"/>
              <a:t>שיעורי ילודה </a:t>
            </a:r>
            <a:r>
              <a:rPr lang="he-IL" sz="2400" dirty="0" smtClean="0"/>
              <a:t>לבין </a:t>
            </a:r>
            <a:r>
              <a:rPr lang="he-IL" sz="2400" b="1" dirty="0" smtClean="0"/>
              <a:t>שיעורי התמותה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95536" y="6381328"/>
            <a:ext cx="856895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dirty="0" smtClean="0"/>
              <a:t>* שימו לב: לפי הנתונים הללו אנו רואים בשתי סוגי המדינות כי שיעור הריבוי הטבעי (ההפרש באחוזים) הינו נמוך!</a:t>
            </a:r>
            <a:endParaRPr lang="he-IL" sz="1400" dirty="0"/>
          </a:p>
        </p:txBody>
      </p:sp>
      <p:cxnSp>
        <p:nvCxnSpPr>
          <p:cNvPr id="10" name="מחבר ישר 9"/>
          <p:cNvCxnSpPr/>
          <p:nvPr/>
        </p:nvCxnSpPr>
        <p:spPr>
          <a:xfrm>
            <a:off x="4499992" y="2276872"/>
            <a:ext cx="0" cy="280831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148064" y="2132856"/>
            <a:ext cx="2880320" cy="4770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500" b="1" u="sng" dirty="0" smtClean="0">
                <a:solidFill>
                  <a:srgbClr val="FF0000"/>
                </a:solidFill>
              </a:rPr>
              <a:t>מדינה מתפתחת</a:t>
            </a:r>
            <a:endParaRPr lang="he-IL" sz="2500" b="1" u="sng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15616" y="2132856"/>
            <a:ext cx="2880320" cy="4770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500" b="1" u="sng" dirty="0" smtClean="0">
                <a:solidFill>
                  <a:srgbClr val="00B050"/>
                </a:solidFill>
              </a:rPr>
              <a:t>מדינה מפותחת</a:t>
            </a:r>
            <a:endParaRPr lang="he-IL" sz="2500" b="1" u="sng" dirty="0">
              <a:solidFill>
                <a:srgbClr val="00B05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44008" y="2708920"/>
            <a:ext cx="3600400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/>
              <a:t>שיעורי הילודה         שיעורי התמותה</a:t>
            </a:r>
          </a:p>
          <a:p>
            <a:r>
              <a:rPr lang="he-IL" dirty="0"/>
              <a:t> </a:t>
            </a:r>
            <a:r>
              <a:rPr lang="he-IL" dirty="0" smtClean="0"/>
              <a:t>       35                           12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e-IL" dirty="0" smtClean="0"/>
              <a:t>  </a:t>
            </a:r>
            <a:r>
              <a:rPr lang="he-IL" sz="1100" dirty="0" smtClean="0"/>
              <a:t>על כל 1000 איש                             על כל 1000 איש</a:t>
            </a:r>
            <a:endParaRPr lang="he-IL" dirty="0"/>
          </a:p>
        </p:txBody>
      </p:sp>
      <p:sp>
        <p:nvSpPr>
          <p:cNvPr id="15" name="TextBox 14"/>
          <p:cNvSpPr txBox="1"/>
          <p:nvPr/>
        </p:nvSpPr>
        <p:spPr>
          <a:xfrm>
            <a:off x="683568" y="2721694"/>
            <a:ext cx="3600400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/>
              <a:t>שיעורי הילודה         שיעורי התמותה</a:t>
            </a:r>
          </a:p>
          <a:p>
            <a:r>
              <a:rPr lang="he-IL" dirty="0"/>
              <a:t> </a:t>
            </a:r>
            <a:r>
              <a:rPr lang="he-IL" dirty="0" smtClean="0"/>
              <a:t>       12                            </a:t>
            </a:r>
            <a:r>
              <a:rPr lang="en-US" dirty="0" smtClean="0"/>
              <a:t>10</a:t>
            </a:r>
            <a:br>
              <a:rPr lang="en-US" dirty="0" smtClean="0"/>
            </a:br>
            <a:r>
              <a:rPr lang="he-IL" dirty="0" smtClean="0"/>
              <a:t>  </a:t>
            </a:r>
            <a:r>
              <a:rPr lang="he-IL" sz="1100" dirty="0" smtClean="0"/>
              <a:t>על כל 1000 איש                             על כל 1000 איש</a:t>
            </a:r>
            <a:endParaRPr lang="he-IL" dirty="0"/>
          </a:p>
        </p:txBody>
      </p:sp>
      <p:sp>
        <p:nvSpPr>
          <p:cNvPr id="16" name="TextBox 15"/>
          <p:cNvSpPr txBox="1"/>
          <p:nvPr/>
        </p:nvSpPr>
        <p:spPr>
          <a:xfrm>
            <a:off x="5076056" y="3789040"/>
            <a:ext cx="295232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/>
              <a:t>ההפרש: 23</a:t>
            </a:r>
            <a:r>
              <a:rPr lang="he-IL" dirty="0" smtClean="0"/>
              <a:t>=35-12</a:t>
            </a:r>
            <a:endParaRPr lang="he-IL" dirty="0"/>
          </a:p>
        </p:txBody>
      </p:sp>
      <p:sp>
        <p:nvSpPr>
          <p:cNvPr id="17" name="TextBox 16"/>
          <p:cNvSpPr txBox="1"/>
          <p:nvPr/>
        </p:nvSpPr>
        <p:spPr>
          <a:xfrm>
            <a:off x="1043608" y="3789040"/>
            <a:ext cx="295232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/>
              <a:t>ההפרש: 2</a:t>
            </a:r>
            <a:r>
              <a:rPr lang="he-IL" dirty="0" smtClean="0"/>
              <a:t>=12-10</a:t>
            </a:r>
            <a:endParaRPr lang="he-IL" dirty="0"/>
          </a:p>
        </p:txBody>
      </p:sp>
      <p:sp>
        <p:nvSpPr>
          <p:cNvPr id="19" name="TextBox 18"/>
          <p:cNvSpPr txBox="1"/>
          <p:nvPr/>
        </p:nvSpPr>
        <p:spPr>
          <a:xfrm>
            <a:off x="5220072" y="4149080"/>
            <a:ext cx="266429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dirty="0" smtClean="0"/>
              <a:t>באחוזים: 2.3%</a:t>
            </a:r>
            <a:endParaRPr lang="he-IL" dirty="0"/>
          </a:p>
        </p:txBody>
      </p:sp>
      <p:sp>
        <p:nvSpPr>
          <p:cNvPr id="22" name="TextBox 21"/>
          <p:cNvSpPr txBox="1"/>
          <p:nvPr/>
        </p:nvSpPr>
        <p:spPr>
          <a:xfrm>
            <a:off x="1187624" y="4149080"/>
            <a:ext cx="266429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dirty="0" smtClean="0"/>
              <a:t>באחוזים: 0.2%</a:t>
            </a:r>
            <a:endParaRPr lang="he-IL" dirty="0"/>
          </a:p>
        </p:txBody>
      </p:sp>
      <p:sp>
        <p:nvSpPr>
          <p:cNvPr id="23" name="TextBox 22"/>
          <p:cNvSpPr txBox="1"/>
          <p:nvPr/>
        </p:nvSpPr>
        <p:spPr>
          <a:xfrm>
            <a:off x="5076056" y="4653136"/>
            <a:ext cx="302433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/>
              <a:t>מכאן </a:t>
            </a:r>
            <a:r>
              <a:rPr lang="he-IL" b="1" u="sng" dirty="0" smtClean="0"/>
              <a:t>ששיעור</a:t>
            </a:r>
            <a:r>
              <a:rPr lang="he-IL" b="1" dirty="0" smtClean="0"/>
              <a:t> הריבוי הטבעי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he-IL" b="1" dirty="0" smtClean="0"/>
              <a:t>נחשב </a:t>
            </a:r>
            <a:r>
              <a:rPr lang="he-IL" b="1" u="sng" dirty="0" smtClean="0">
                <a:solidFill>
                  <a:srgbClr val="FF0000"/>
                </a:solidFill>
              </a:rPr>
              <a:t>נמוך</a:t>
            </a:r>
            <a:endParaRPr lang="he-IL" b="1" u="sng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043608" y="4653136"/>
            <a:ext cx="309634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/>
              <a:t>מכאן </a:t>
            </a:r>
            <a:r>
              <a:rPr lang="he-IL" b="1" u="sng" dirty="0" smtClean="0"/>
              <a:t>ששיעור</a:t>
            </a:r>
            <a:r>
              <a:rPr lang="he-IL" b="1" dirty="0" smtClean="0"/>
              <a:t> הריבוי הטבעי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he-IL" b="1" dirty="0" smtClean="0"/>
              <a:t>נחשב </a:t>
            </a:r>
            <a:r>
              <a:rPr lang="he-IL" b="1" u="sng" dirty="0" smtClean="0">
                <a:solidFill>
                  <a:srgbClr val="00B050"/>
                </a:solidFill>
              </a:rPr>
              <a:t>נמוך</a:t>
            </a:r>
            <a:endParaRPr lang="he-IL" b="1" u="sng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75656" y="1700808"/>
            <a:ext cx="6192688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4800" b="1" dirty="0" smtClean="0">
                <a:solidFill>
                  <a:srgbClr val="002060"/>
                </a:solidFill>
              </a:rPr>
              <a:t>מודל התמורה הדמוגרפי</a:t>
            </a:r>
            <a:endParaRPr lang="he-IL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2915816" y="260648"/>
            <a:ext cx="316835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itchFamily="34" charset="-79"/>
                <a:cs typeface="David" pitchFamily="34" charset="-79"/>
              </a:rPr>
              <a:t>תיכון מקיף אזורי ע"ש י.ח. ברנר</a:t>
            </a:r>
            <a:r>
              <a:rPr lang="en-US" b="1" dirty="0" smtClean="0">
                <a:latin typeface="David" pitchFamily="34" charset="-79"/>
                <a:cs typeface="David" pitchFamily="34" charset="-79"/>
              </a:rPr>
              <a:t/>
            </a:r>
            <a:br>
              <a:rPr lang="en-US" b="1" dirty="0" smtClean="0">
                <a:latin typeface="David" pitchFamily="34" charset="-79"/>
                <a:cs typeface="David" pitchFamily="34" charset="-79"/>
              </a:rPr>
            </a:br>
            <a:r>
              <a:rPr lang="he-IL" dirty="0" smtClean="0">
                <a:latin typeface="David" pitchFamily="34" charset="-79"/>
                <a:cs typeface="David" pitchFamily="34" charset="-79"/>
              </a:rPr>
              <a:t>גבעת ברנר</a:t>
            </a:r>
            <a:endParaRPr lang="he-IL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99792" y="2924944"/>
            <a:ext cx="381642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200" b="1" dirty="0" smtClean="0"/>
              <a:t>מהו "מודל התמורה"?</a:t>
            </a:r>
            <a:endParaRPr lang="he-IL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1115616" y="3645024"/>
            <a:ext cx="7056784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400" dirty="0" smtClean="0"/>
              <a:t>מודל מתאר את רמת הפיתוח של מדינות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he-IL" sz="2400" b="1" dirty="0" smtClean="0"/>
              <a:t>באמצעות נתוני שיעורי ילודה ושיעורי תמותה</a:t>
            </a:r>
            <a:r>
              <a:rPr lang="he-IL" sz="2400" dirty="0" smtClean="0"/>
              <a:t>. </a:t>
            </a:r>
            <a:endParaRPr lang="he-IL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95536" y="5805264"/>
            <a:ext cx="856895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b="1" dirty="0" smtClean="0"/>
              <a:t>דגשים והערות: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he-IL" sz="1400" dirty="0" smtClean="0"/>
              <a:t>* נקרא גם בשם "מודל המעבר הדמוגרפי".</a:t>
            </a:r>
            <a:endParaRPr lang="he-IL" sz="1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75656" y="836712"/>
            <a:ext cx="619268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200" b="1" dirty="0" smtClean="0">
                <a:solidFill>
                  <a:srgbClr val="002060"/>
                </a:solidFill>
              </a:rPr>
              <a:t>מודל התמורה הדמוגרפי</a:t>
            </a:r>
            <a:endParaRPr lang="he-IL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2915816" y="260648"/>
            <a:ext cx="316835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itchFamily="34" charset="-79"/>
                <a:cs typeface="David" pitchFamily="34" charset="-79"/>
              </a:rPr>
              <a:t>תיכון מקיף אזורי ע"ש י.ח. ברנר</a:t>
            </a:r>
            <a:r>
              <a:rPr lang="en-US" b="1" dirty="0" smtClean="0">
                <a:latin typeface="David" pitchFamily="34" charset="-79"/>
                <a:cs typeface="David" pitchFamily="34" charset="-79"/>
              </a:rPr>
              <a:t/>
            </a:r>
            <a:br>
              <a:rPr lang="en-US" b="1" dirty="0" smtClean="0">
                <a:latin typeface="David" pitchFamily="34" charset="-79"/>
                <a:cs typeface="David" pitchFamily="34" charset="-79"/>
              </a:rPr>
            </a:br>
            <a:r>
              <a:rPr lang="he-IL" dirty="0" smtClean="0">
                <a:latin typeface="David" pitchFamily="34" charset="-79"/>
                <a:cs typeface="David" pitchFamily="34" charset="-79"/>
              </a:rPr>
              <a:t>גבעת ברנר</a:t>
            </a:r>
            <a:endParaRPr lang="he-IL" dirty="0">
              <a:latin typeface="David" pitchFamily="34" charset="-79"/>
              <a:cs typeface="David" pitchFamily="34" charset="-79"/>
            </a:endParaRPr>
          </a:p>
        </p:txBody>
      </p:sp>
      <p:cxnSp>
        <p:nvCxnSpPr>
          <p:cNvPr id="11" name="מחבר חץ ישר 10"/>
          <p:cNvCxnSpPr/>
          <p:nvPr/>
        </p:nvCxnSpPr>
        <p:spPr>
          <a:xfrm flipV="1">
            <a:off x="1691680" y="1700808"/>
            <a:ext cx="0" cy="36004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מחבר חץ ישר 11"/>
          <p:cNvCxnSpPr/>
          <p:nvPr/>
        </p:nvCxnSpPr>
        <p:spPr>
          <a:xfrm>
            <a:off x="1691680" y="5301208"/>
            <a:ext cx="583264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מחבר ישר 15"/>
          <p:cNvCxnSpPr/>
          <p:nvPr/>
        </p:nvCxnSpPr>
        <p:spPr>
          <a:xfrm flipV="1">
            <a:off x="3131840" y="1772816"/>
            <a:ext cx="0" cy="35283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מחבר ישר 16"/>
          <p:cNvCxnSpPr/>
          <p:nvPr/>
        </p:nvCxnSpPr>
        <p:spPr>
          <a:xfrm flipV="1">
            <a:off x="4644008" y="1772816"/>
            <a:ext cx="0" cy="35283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מחבר ישר 17"/>
          <p:cNvCxnSpPr/>
          <p:nvPr/>
        </p:nvCxnSpPr>
        <p:spPr>
          <a:xfrm flipV="1">
            <a:off x="6156176" y="1772816"/>
            <a:ext cx="0" cy="35283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899592" y="5661248"/>
            <a:ext cx="712879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במודל התמורה, </a:t>
            </a:r>
            <a:r>
              <a:rPr lang="he-IL" dirty="0" smtClean="0">
                <a:solidFill>
                  <a:srgbClr val="FF0000"/>
                </a:solidFill>
              </a:rPr>
              <a:t>ציר אחד </a:t>
            </a:r>
            <a:r>
              <a:rPr lang="he-IL" dirty="0" smtClean="0"/>
              <a:t>מציג את מספר האנשים (ממעט להרבה מאוד)</a:t>
            </a:r>
            <a:endParaRPr lang="he-IL" dirty="0"/>
          </a:p>
        </p:txBody>
      </p:sp>
      <p:sp>
        <p:nvSpPr>
          <p:cNvPr id="20" name="TextBox 19"/>
          <p:cNvSpPr txBox="1"/>
          <p:nvPr/>
        </p:nvSpPr>
        <p:spPr>
          <a:xfrm>
            <a:off x="395536" y="1689770"/>
            <a:ext cx="1296144" cy="35394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400" b="1" dirty="0" smtClean="0"/>
              <a:t/>
            </a:r>
            <a:br>
              <a:rPr lang="en-US" sz="1400" b="1" dirty="0" smtClean="0"/>
            </a:br>
            <a:r>
              <a:rPr lang="he-IL" sz="1400" b="1" dirty="0" smtClean="0"/>
              <a:t>הרבה אנשים</a:t>
            </a:r>
          </a:p>
          <a:p>
            <a:endParaRPr lang="he-IL" sz="1400" b="1" dirty="0"/>
          </a:p>
          <a:p>
            <a:endParaRPr lang="he-IL" sz="1400" b="1" dirty="0" smtClean="0"/>
          </a:p>
          <a:p>
            <a:endParaRPr lang="he-IL" sz="1400" b="1" dirty="0"/>
          </a:p>
          <a:p>
            <a:endParaRPr lang="he-IL" sz="1400" b="1" dirty="0" smtClean="0"/>
          </a:p>
          <a:p>
            <a:endParaRPr lang="he-IL" sz="1400" b="1" dirty="0" smtClean="0"/>
          </a:p>
          <a:p>
            <a:r>
              <a:rPr lang="en-US" sz="1400" b="1" dirty="0" smtClean="0"/>
              <a:t/>
            </a:r>
            <a:br>
              <a:rPr lang="en-US" sz="1400" b="1" dirty="0" smtClean="0"/>
            </a:br>
            <a:endParaRPr lang="he-IL" sz="1400" b="1" dirty="0"/>
          </a:p>
          <a:p>
            <a:endParaRPr lang="he-IL" sz="1400" b="1" dirty="0" smtClean="0"/>
          </a:p>
          <a:p>
            <a:endParaRPr lang="he-IL" sz="1400" b="1" dirty="0"/>
          </a:p>
          <a:p>
            <a:r>
              <a:rPr lang="en-US" sz="1400" b="1" dirty="0" smtClean="0"/>
              <a:t/>
            </a:r>
            <a:br>
              <a:rPr lang="en-US" sz="1400" b="1" dirty="0" smtClean="0"/>
            </a:br>
            <a:endParaRPr lang="he-IL" sz="1400" b="1" dirty="0" smtClean="0"/>
          </a:p>
          <a:p>
            <a:endParaRPr lang="he-IL" sz="1400" b="1" dirty="0"/>
          </a:p>
          <a:p>
            <a:endParaRPr lang="he-IL" sz="1400" b="1" dirty="0" smtClean="0"/>
          </a:p>
          <a:p>
            <a:r>
              <a:rPr lang="he-IL" sz="1400" b="1" dirty="0" smtClean="0"/>
              <a:t>מעט אנשים</a:t>
            </a:r>
            <a:endParaRPr lang="he-IL" sz="1400" b="1" dirty="0"/>
          </a:p>
        </p:txBody>
      </p:sp>
      <p:cxnSp>
        <p:nvCxnSpPr>
          <p:cNvPr id="22" name="מחבר ישר 21"/>
          <p:cNvCxnSpPr/>
          <p:nvPr/>
        </p:nvCxnSpPr>
        <p:spPr>
          <a:xfrm>
            <a:off x="1619672" y="2060848"/>
            <a:ext cx="14401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מחבר ישר 22"/>
          <p:cNvCxnSpPr/>
          <p:nvPr/>
        </p:nvCxnSpPr>
        <p:spPr>
          <a:xfrm>
            <a:off x="1619672" y="5085184"/>
            <a:ext cx="14401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75656" y="836712"/>
            <a:ext cx="619268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200" b="1" dirty="0" smtClean="0">
                <a:solidFill>
                  <a:srgbClr val="002060"/>
                </a:solidFill>
              </a:rPr>
              <a:t>מודל התמורה הדמוגרפי</a:t>
            </a:r>
            <a:endParaRPr lang="he-IL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2915816" y="260648"/>
            <a:ext cx="316835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itchFamily="34" charset="-79"/>
                <a:cs typeface="David" pitchFamily="34" charset="-79"/>
              </a:rPr>
              <a:t>תיכון מקיף אזורי ע"ש י.ח. ברנר</a:t>
            </a:r>
            <a:r>
              <a:rPr lang="en-US" b="1" dirty="0" smtClean="0">
                <a:latin typeface="David" pitchFamily="34" charset="-79"/>
                <a:cs typeface="David" pitchFamily="34" charset="-79"/>
              </a:rPr>
              <a:t/>
            </a:r>
            <a:br>
              <a:rPr lang="en-US" b="1" dirty="0" smtClean="0">
                <a:latin typeface="David" pitchFamily="34" charset="-79"/>
                <a:cs typeface="David" pitchFamily="34" charset="-79"/>
              </a:rPr>
            </a:br>
            <a:r>
              <a:rPr lang="he-IL" dirty="0" smtClean="0">
                <a:latin typeface="David" pitchFamily="34" charset="-79"/>
                <a:cs typeface="David" pitchFamily="34" charset="-79"/>
              </a:rPr>
              <a:t>גבעת ברנר</a:t>
            </a:r>
            <a:endParaRPr lang="he-IL" dirty="0">
              <a:latin typeface="David" pitchFamily="34" charset="-79"/>
              <a:cs typeface="David" pitchFamily="34" charset="-79"/>
            </a:endParaRPr>
          </a:p>
        </p:txBody>
      </p:sp>
      <p:cxnSp>
        <p:nvCxnSpPr>
          <p:cNvPr id="11" name="מחבר חץ ישר 10"/>
          <p:cNvCxnSpPr/>
          <p:nvPr/>
        </p:nvCxnSpPr>
        <p:spPr>
          <a:xfrm flipV="1">
            <a:off x="1691680" y="1700808"/>
            <a:ext cx="0" cy="36004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מחבר חץ ישר 11"/>
          <p:cNvCxnSpPr/>
          <p:nvPr/>
        </p:nvCxnSpPr>
        <p:spPr>
          <a:xfrm>
            <a:off x="1691680" y="5301208"/>
            <a:ext cx="5832648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מחבר ישר 15"/>
          <p:cNvCxnSpPr/>
          <p:nvPr/>
        </p:nvCxnSpPr>
        <p:spPr>
          <a:xfrm flipV="1">
            <a:off x="3131840" y="1772816"/>
            <a:ext cx="0" cy="35283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מחבר ישר 16"/>
          <p:cNvCxnSpPr/>
          <p:nvPr/>
        </p:nvCxnSpPr>
        <p:spPr>
          <a:xfrm flipV="1">
            <a:off x="4644008" y="1772816"/>
            <a:ext cx="0" cy="35283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מחבר ישר 17"/>
          <p:cNvCxnSpPr/>
          <p:nvPr/>
        </p:nvCxnSpPr>
        <p:spPr>
          <a:xfrm flipV="1">
            <a:off x="6156176" y="1772816"/>
            <a:ext cx="0" cy="35283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899592" y="5939988"/>
            <a:ext cx="712879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ה</a:t>
            </a:r>
            <a:r>
              <a:rPr lang="he-IL" dirty="0" smtClean="0">
                <a:solidFill>
                  <a:srgbClr val="FF0000"/>
                </a:solidFill>
              </a:rPr>
              <a:t>ציר השני </a:t>
            </a:r>
            <a:r>
              <a:rPr lang="he-IL" dirty="0" smtClean="0"/>
              <a:t>מציג את רמת הפיתוח של המדינה (ממדינה מתפתחת למפותחת)</a:t>
            </a:r>
            <a:endParaRPr lang="he-IL" dirty="0"/>
          </a:p>
        </p:txBody>
      </p:sp>
      <p:sp>
        <p:nvSpPr>
          <p:cNvPr id="20" name="TextBox 19"/>
          <p:cNvSpPr txBox="1"/>
          <p:nvPr/>
        </p:nvSpPr>
        <p:spPr>
          <a:xfrm>
            <a:off x="395536" y="1751325"/>
            <a:ext cx="1296144" cy="34778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100" dirty="0" smtClean="0"/>
              <a:t/>
            </a:r>
            <a:br>
              <a:rPr lang="en-US" sz="1100" dirty="0" smtClean="0"/>
            </a:br>
            <a:r>
              <a:rPr lang="he-IL" sz="1100" dirty="0" smtClean="0"/>
              <a:t>הרבה אנשים</a:t>
            </a:r>
          </a:p>
          <a:p>
            <a:endParaRPr lang="he-IL" sz="1100" dirty="0"/>
          </a:p>
          <a:p>
            <a:endParaRPr lang="he-IL" sz="1100" dirty="0" smtClean="0"/>
          </a:p>
          <a:p>
            <a:endParaRPr lang="he-IL" sz="1100" dirty="0"/>
          </a:p>
          <a:p>
            <a:endParaRPr lang="he-IL" sz="1100" dirty="0" smtClean="0"/>
          </a:p>
          <a:p>
            <a:endParaRPr lang="he-IL" sz="1100" dirty="0" smtClean="0"/>
          </a:p>
          <a:p>
            <a:endParaRPr lang="he-IL" sz="1100" dirty="0"/>
          </a:p>
          <a:p>
            <a:endParaRPr lang="he-IL" sz="1100" dirty="0" smtClean="0"/>
          </a:p>
          <a:p>
            <a:endParaRPr lang="he-IL" sz="1100" dirty="0"/>
          </a:p>
          <a:p>
            <a:endParaRPr lang="he-IL" sz="1100" dirty="0" smtClean="0"/>
          </a:p>
          <a:p>
            <a:endParaRPr lang="he-IL" sz="1100" dirty="0"/>
          </a:p>
          <a:p>
            <a:endParaRPr lang="he-IL" sz="1100" dirty="0"/>
          </a:p>
          <a:p>
            <a:endParaRPr lang="he-IL" sz="1100" dirty="0" smtClean="0"/>
          </a:p>
          <a:p>
            <a:endParaRPr lang="he-IL" sz="1100" dirty="0"/>
          </a:p>
          <a:p>
            <a:r>
              <a:rPr lang="en-US" sz="1100" dirty="0" smtClean="0"/>
              <a:t/>
            </a:r>
            <a:br>
              <a:rPr lang="en-US" sz="1100" dirty="0" smtClean="0"/>
            </a:br>
            <a:endParaRPr lang="he-IL" sz="1100" dirty="0" smtClean="0"/>
          </a:p>
          <a:p>
            <a:endParaRPr lang="he-IL" sz="1100" dirty="0"/>
          </a:p>
          <a:p>
            <a:endParaRPr lang="he-IL" sz="1100" dirty="0" smtClean="0"/>
          </a:p>
          <a:p>
            <a:r>
              <a:rPr lang="he-IL" sz="1100" dirty="0" smtClean="0"/>
              <a:t>מעט אנשים</a:t>
            </a:r>
            <a:endParaRPr lang="he-IL" sz="1100" dirty="0"/>
          </a:p>
        </p:txBody>
      </p:sp>
      <p:cxnSp>
        <p:nvCxnSpPr>
          <p:cNvPr id="22" name="מחבר ישר 21"/>
          <p:cNvCxnSpPr/>
          <p:nvPr/>
        </p:nvCxnSpPr>
        <p:spPr>
          <a:xfrm>
            <a:off x="1619672" y="2060848"/>
            <a:ext cx="14401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מחבר ישר 22"/>
          <p:cNvCxnSpPr/>
          <p:nvPr/>
        </p:nvCxnSpPr>
        <p:spPr>
          <a:xfrm>
            <a:off x="1619672" y="5085184"/>
            <a:ext cx="14401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899592" y="5301208"/>
            <a:ext cx="648072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b="1" dirty="0" smtClean="0">
                <a:solidFill>
                  <a:srgbClr val="00B050"/>
                </a:solidFill>
              </a:rPr>
              <a:t>  מדינה                                                                                            מדינה </a:t>
            </a:r>
            <a:r>
              <a:rPr lang="en-US" sz="1400" b="1" dirty="0" smtClean="0">
                <a:solidFill>
                  <a:srgbClr val="00B050"/>
                </a:solidFill>
              </a:rPr>
              <a:t/>
            </a:r>
            <a:br>
              <a:rPr lang="en-US" sz="1400" b="1" dirty="0" smtClean="0">
                <a:solidFill>
                  <a:srgbClr val="00B050"/>
                </a:solidFill>
              </a:rPr>
            </a:br>
            <a:r>
              <a:rPr lang="he-IL" sz="1400" b="1" dirty="0" smtClean="0">
                <a:solidFill>
                  <a:srgbClr val="00B050"/>
                </a:solidFill>
              </a:rPr>
              <a:t>מפותחת                               </a:t>
            </a:r>
            <a:r>
              <a:rPr lang="he-IL" sz="1400" dirty="0" smtClean="0">
                <a:solidFill>
                  <a:schemeClr val="bg1">
                    <a:lumMod val="50000"/>
                  </a:schemeClr>
                </a:solidFill>
              </a:rPr>
              <a:t>מדינות ביניים                                      </a:t>
            </a:r>
            <a:r>
              <a:rPr lang="he-IL" sz="1400" b="1" dirty="0" smtClean="0">
                <a:solidFill>
                  <a:srgbClr val="FF0000"/>
                </a:solidFill>
              </a:rPr>
              <a:t>מתפתחת</a:t>
            </a:r>
            <a:endParaRPr lang="he-IL" sz="1400" b="1" dirty="0">
              <a:solidFill>
                <a:srgbClr val="FF0000"/>
              </a:solidFill>
            </a:endParaRPr>
          </a:p>
        </p:txBody>
      </p:sp>
      <p:cxnSp>
        <p:nvCxnSpPr>
          <p:cNvPr id="15" name="מחבר ישר 14"/>
          <p:cNvCxnSpPr/>
          <p:nvPr/>
        </p:nvCxnSpPr>
        <p:spPr>
          <a:xfrm>
            <a:off x="6948264" y="5157192"/>
            <a:ext cx="0" cy="21602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מחבר ישר 20"/>
          <p:cNvCxnSpPr/>
          <p:nvPr/>
        </p:nvCxnSpPr>
        <p:spPr>
          <a:xfrm>
            <a:off x="1979712" y="5157192"/>
            <a:ext cx="0" cy="21602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מלבן 20"/>
          <p:cNvSpPr/>
          <p:nvPr/>
        </p:nvSpPr>
        <p:spPr>
          <a:xfrm>
            <a:off x="6156176" y="1772816"/>
            <a:ext cx="1224136" cy="3528392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>
                <a:solidFill>
                  <a:schemeClr val="tx1"/>
                </a:solidFill>
              </a:rPr>
              <a:t>שלב 4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15" name="מלבן 14"/>
          <p:cNvSpPr/>
          <p:nvPr/>
        </p:nvSpPr>
        <p:spPr>
          <a:xfrm>
            <a:off x="4644008" y="1772816"/>
            <a:ext cx="1512168" cy="352839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>
                <a:solidFill>
                  <a:schemeClr val="tx1"/>
                </a:solidFill>
              </a:rPr>
              <a:t>שלב 3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14" name="מלבן 13"/>
          <p:cNvSpPr/>
          <p:nvPr/>
        </p:nvSpPr>
        <p:spPr>
          <a:xfrm>
            <a:off x="3131840" y="1772816"/>
            <a:ext cx="1512168" cy="35283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>
                <a:solidFill>
                  <a:schemeClr val="tx1"/>
                </a:solidFill>
              </a:rPr>
              <a:t>שלב 2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13" name="מלבן 12"/>
          <p:cNvSpPr/>
          <p:nvPr/>
        </p:nvSpPr>
        <p:spPr>
          <a:xfrm>
            <a:off x="1691680" y="1772816"/>
            <a:ext cx="1440160" cy="352839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>
                <a:solidFill>
                  <a:schemeClr val="tx1"/>
                </a:solidFill>
              </a:rPr>
              <a:t>שלב1</a:t>
            </a:r>
            <a:endParaRPr lang="he-IL" dirty="0">
              <a:solidFill>
                <a:schemeClr val="tx1"/>
              </a:solidFill>
            </a:endParaRPr>
          </a:p>
        </p:txBody>
      </p:sp>
      <p:cxnSp>
        <p:nvCxnSpPr>
          <p:cNvPr id="11" name="מחבר חץ ישר 10"/>
          <p:cNvCxnSpPr/>
          <p:nvPr/>
        </p:nvCxnSpPr>
        <p:spPr>
          <a:xfrm flipV="1">
            <a:off x="1691680" y="1700808"/>
            <a:ext cx="0" cy="36004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מחבר חץ ישר 11"/>
          <p:cNvCxnSpPr/>
          <p:nvPr/>
        </p:nvCxnSpPr>
        <p:spPr>
          <a:xfrm>
            <a:off x="1691680" y="5301208"/>
            <a:ext cx="5832648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מחבר ישר 15"/>
          <p:cNvCxnSpPr/>
          <p:nvPr/>
        </p:nvCxnSpPr>
        <p:spPr>
          <a:xfrm flipV="1">
            <a:off x="3131840" y="1772816"/>
            <a:ext cx="0" cy="35283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מחבר ישר 16"/>
          <p:cNvCxnSpPr/>
          <p:nvPr/>
        </p:nvCxnSpPr>
        <p:spPr>
          <a:xfrm flipV="1">
            <a:off x="4644008" y="1772816"/>
            <a:ext cx="0" cy="35283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מחבר ישר 17"/>
          <p:cNvCxnSpPr/>
          <p:nvPr/>
        </p:nvCxnSpPr>
        <p:spPr>
          <a:xfrm flipV="1">
            <a:off x="6156176" y="1772816"/>
            <a:ext cx="0" cy="35283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מחבר ישר 21"/>
          <p:cNvCxnSpPr/>
          <p:nvPr/>
        </p:nvCxnSpPr>
        <p:spPr>
          <a:xfrm>
            <a:off x="1619672" y="2060848"/>
            <a:ext cx="14401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מחבר ישר 22"/>
          <p:cNvCxnSpPr/>
          <p:nvPr/>
        </p:nvCxnSpPr>
        <p:spPr>
          <a:xfrm>
            <a:off x="1619672" y="5085184"/>
            <a:ext cx="14401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475656" y="836712"/>
            <a:ext cx="619268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200" b="1" dirty="0" smtClean="0">
                <a:solidFill>
                  <a:srgbClr val="002060"/>
                </a:solidFill>
              </a:rPr>
              <a:t>מודל התמורה הדמוגרפי</a:t>
            </a:r>
            <a:endParaRPr lang="he-IL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2915816" y="260648"/>
            <a:ext cx="316835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itchFamily="34" charset="-79"/>
                <a:cs typeface="David" pitchFamily="34" charset="-79"/>
              </a:rPr>
              <a:t>תיכון מקיף אזורי ע"ש י.ח. ברנר</a:t>
            </a:r>
            <a:r>
              <a:rPr lang="en-US" b="1" dirty="0" smtClean="0">
                <a:latin typeface="David" pitchFamily="34" charset="-79"/>
                <a:cs typeface="David" pitchFamily="34" charset="-79"/>
              </a:rPr>
              <a:t/>
            </a:r>
            <a:br>
              <a:rPr lang="en-US" b="1" dirty="0" smtClean="0">
                <a:latin typeface="David" pitchFamily="34" charset="-79"/>
                <a:cs typeface="David" pitchFamily="34" charset="-79"/>
              </a:rPr>
            </a:br>
            <a:r>
              <a:rPr lang="he-IL" dirty="0" smtClean="0">
                <a:latin typeface="David" pitchFamily="34" charset="-79"/>
                <a:cs typeface="David" pitchFamily="34" charset="-79"/>
              </a:rPr>
              <a:t>גבעת ברנר</a:t>
            </a:r>
            <a:endParaRPr lang="he-IL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99592" y="5951021"/>
            <a:ext cx="712879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המודל מחלק את </a:t>
            </a:r>
            <a:r>
              <a:rPr lang="he-IL" b="1" dirty="0" smtClean="0">
                <a:solidFill>
                  <a:srgbClr val="FF0000"/>
                </a:solidFill>
              </a:rPr>
              <a:t>ציר רמת הפיתוח </a:t>
            </a:r>
            <a:r>
              <a:rPr lang="he-IL" dirty="0" smtClean="0"/>
              <a:t>לארבעה שלבים עיקריים (1-4)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e-IL" dirty="0" smtClean="0"/>
              <a:t>אך החלוקה אינה קובעת את משך הזמן בין שלב אחד למשנהו.</a:t>
            </a:r>
            <a:endParaRPr lang="he-IL" dirty="0"/>
          </a:p>
        </p:txBody>
      </p:sp>
      <p:sp>
        <p:nvSpPr>
          <p:cNvPr id="20" name="TextBox 19"/>
          <p:cNvSpPr txBox="1"/>
          <p:nvPr/>
        </p:nvSpPr>
        <p:spPr>
          <a:xfrm>
            <a:off x="395536" y="1751325"/>
            <a:ext cx="1296144" cy="34778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100" dirty="0" smtClean="0"/>
              <a:t/>
            </a:r>
            <a:br>
              <a:rPr lang="en-US" sz="1100" dirty="0" smtClean="0"/>
            </a:br>
            <a:r>
              <a:rPr lang="he-IL" sz="1100" dirty="0" smtClean="0"/>
              <a:t>הרבה אנשים</a:t>
            </a:r>
          </a:p>
          <a:p>
            <a:endParaRPr lang="he-IL" sz="1100" dirty="0"/>
          </a:p>
          <a:p>
            <a:endParaRPr lang="he-IL" sz="1100" dirty="0" smtClean="0"/>
          </a:p>
          <a:p>
            <a:endParaRPr lang="he-IL" sz="1100" dirty="0"/>
          </a:p>
          <a:p>
            <a:endParaRPr lang="he-IL" sz="1100" dirty="0" smtClean="0"/>
          </a:p>
          <a:p>
            <a:endParaRPr lang="he-IL" sz="1100" dirty="0" smtClean="0"/>
          </a:p>
          <a:p>
            <a:endParaRPr lang="he-IL" sz="1100" dirty="0"/>
          </a:p>
          <a:p>
            <a:endParaRPr lang="he-IL" sz="1100" dirty="0" smtClean="0"/>
          </a:p>
          <a:p>
            <a:endParaRPr lang="he-IL" sz="1100" dirty="0"/>
          </a:p>
          <a:p>
            <a:endParaRPr lang="he-IL" sz="1100" dirty="0" smtClean="0"/>
          </a:p>
          <a:p>
            <a:endParaRPr lang="he-IL" sz="1100" dirty="0"/>
          </a:p>
          <a:p>
            <a:endParaRPr lang="he-IL" sz="1100" dirty="0"/>
          </a:p>
          <a:p>
            <a:endParaRPr lang="he-IL" sz="1100" dirty="0" smtClean="0"/>
          </a:p>
          <a:p>
            <a:endParaRPr lang="he-IL" sz="1100" dirty="0"/>
          </a:p>
          <a:p>
            <a:r>
              <a:rPr lang="en-US" sz="1100" dirty="0" smtClean="0"/>
              <a:t/>
            </a:r>
            <a:br>
              <a:rPr lang="en-US" sz="1100" dirty="0" smtClean="0"/>
            </a:br>
            <a:endParaRPr lang="he-IL" sz="1100" dirty="0" smtClean="0"/>
          </a:p>
          <a:p>
            <a:endParaRPr lang="he-IL" sz="1100" dirty="0"/>
          </a:p>
          <a:p>
            <a:endParaRPr lang="he-IL" sz="1100" dirty="0" smtClean="0"/>
          </a:p>
          <a:p>
            <a:r>
              <a:rPr lang="he-IL" sz="1100" dirty="0" smtClean="0"/>
              <a:t>מעט אנשים</a:t>
            </a:r>
            <a:endParaRPr lang="he-IL" sz="1100" dirty="0"/>
          </a:p>
        </p:txBody>
      </p:sp>
      <p:sp>
        <p:nvSpPr>
          <p:cNvPr id="24" name="TextBox 23"/>
          <p:cNvSpPr txBox="1"/>
          <p:nvPr/>
        </p:nvSpPr>
        <p:spPr>
          <a:xfrm>
            <a:off x="899592" y="5301208"/>
            <a:ext cx="648072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b="1" dirty="0" smtClean="0">
                <a:solidFill>
                  <a:srgbClr val="00B050"/>
                </a:solidFill>
              </a:rPr>
              <a:t>  מדינה                                                                                            מדינה </a:t>
            </a:r>
            <a:r>
              <a:rPr lang="en-US" sz="1400" b="1" dirty="0" smtClean="0">
                <a:solidFill>
                  <a:srgbClr val="00B050"/>
                </a:solidFill>
              </a:rPr>
              <a:t/>
            </a:r>
            <a:br>
              <a:rPr lang="en-US" sz="1400" b="1" dirty="0" smtClean="0">
                <a:solidFill>
                  <a:srgbClr val="00B050"/>
                </a:solidFill>
              </a:rPr>
            </a:br>
            <a:r>
              <a:rPr lang="he-IL" sz="1400" b="1" dirty="0" smtClean="0">
                <a:solidFill>
                  <a:srgbClr val="00B050"/>
                </a:solidFill>
              </a:rPr>
              <a:t>מפותחת                               </a:t>
            </a:r>
            <a:r>
              <a:rPr lang="he-IL" sz="1400" dirty="0" smtClean="0">
                <a:solidFill>
                  <a:schemeClr val="bg1">
                    <a:lumMod val="50000"/>
                  </a:schemeClr>
                </a:solidFill>
              </a:rPr>
              <a:t>מדינות ביניים                                      </a:t>
            </a:r>
            <a:r>
              <a:rPr lang="he-IL" sz="1400" b="1" dirty="0" smtClean="0">
                <a:solidFill>
                  <a:srgbClr val="FF0000"/>
                </a:solidFill>
              </a:rPr>
              <a:t>מתפתחת</a:t>
            </a:r>
            <a:endParaRPr lang="he-IL" sz="1400" b="1" dirty="0">
              <a:solidFill>
                <a:srgbClr val="FF0000"/>
              </a:solidFill>
            </a:endParaRPr>
          </a:p>
        </p:txBody>
      </p:sp>
      <p:cxnSp>
        <p:nvCxnSpPr>
          <p:cNvPr id="25" name="מחבר ישר 24"/>
          <p:cNvCxnSpPr/>
          <p:nvPr/>
        </p:nvCxnSpPr>
        <p:spPr>
          <a:xfrm>
            <a:off x="6948264" y="5157192"/>
            <a:ext cx="0" cy="21602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מחבר ישר 25"/>
          <p:cNvCxnSpPr/>
          <p:nvPr/>
        </p:nvCxnSpPr>
        <p:spPr>
          <a:xfrm>
            <a:off x="1979712" y="5157192"/>
            <a:ext cx="0" cy="21602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75656" y="836712"/>
            <a:ext cx="619268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200" b="1" dirty="0" smtClean="0">
                <a:solidFill>
                  <a:srgbClr val="002060"/>
                </a:solidFill>
              </a:rPr>
              <a:t>מודל התמורה הדמוגרפי</a:t>
            </a:r>
            <a:endParaRPr lang="he-IL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2915816" y="260648"/>
            <a:ext cx="316835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itchFamily="34" charset="-79"/>
                <a:cs typeface="David" pitchFamily="34" charset="-79"/>
              </a:rPr>
              <a:t>תיכון מקיף אזורי ע"ש י.ח. ברנר</a:t>
            </a:r>
            <a:r>
              <a:rPr lang="en-US" b="1" dirty="0" smtClean="0">
                <a:latin typeface="David" pitchFamily="34" charset="-79"/>
                <a:cs typeface="David" pitchFamily="34" charset="-79"/>
              </a:rPr>
              <a:t/>
            </a:r>
            <a:br>
              <a:rPr lang="en-US" b="1" dirty="0" smtClean="0">
                <a:latin typeface="David" pitchFamily="34" charset="-79"/>
                <a:cs typeface="David" pitchFamily="34" charset="-79"/>
              </a:rPr>
            </a:br>
            <a:r>
              <a:rPr lang="he-IL" dirty="0" smtClean="0">
                <a:latin typeface="David" pitchFamily="34" charset="-79"/>
                <a:cs typeface="David" pitchFamily="34" charset="-79"/>
              </a:rPr>
              <a:t>גבעת ברנר</a:t>
            </a:r>
            <a:endParaRPr lang="he-IL" dirty="0">
              <a:latin typeface="David" pitchFamily="34" charset="-79"/>
              <a:cs typeface="David" pitchFamily="34" charset="-79"/>
            </a:endParaRPr>
          </a:p>
        </p:txBody>
      </p:sp>
      <p:cxnSp>
        <p:nvCxnSpPr>
          <p:cNvPr id="11" name="מחבר חץ ישר 10"/>
          <p:cNvCxnSpPr/>
          <p:nvPr/>
        </p:nvCxnSpPr>
        <p:spPr>
          <a:xfrm flipV="1">
            <a:off x="1691680" y="1700808"/>
            <a:ext cx="0" cy="36004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מחבר חץ ישר 11"/>
          <p:cNvCxnSpPr/>
          <p:nvPr/>
        </p:nvCxnSpPr>
        <p:spPr>
          <a:xfrm>
            <a:off x="1691680" y="5301208"/>
            <a:ext cx="583264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מחבר ישר 15"/>
          <p:cNvCxnSpPr/>
          <p:nvPr/>
        </p:nvCxnSpPr>
        <p:spPr>
          <a:xfrm flipV="1">
            <a:off x="3131840" y="1772816"/>
            <a:ext cx="0" cy="35283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מחבר ישר 16"/>
          <p:cNvCxnSpPr/>
          <p:nvPr/>
        </p:nvCxnSpPr>
        <p:spPr>
          <a:xfrm flipV="1">
            <a:off x="4644008" y="1772816"/>
            <a:ext cx="0" cy="35283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מחבר ישר 17"/>
          <p:cNvCxnSpPr/>
          <p:nvPr/>
        </p:nvCxnSpPr>
        <p:spPr>
          <a:xfrm flipV="1">
            <a:off x="6156176" y="1772816"/>
            <a:ext cx="0" cy="35283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67544" y="6084004"/>
            <a:ext cx="820891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/>
              <a:t>על גבי המודל, נציג את </a:t>
            </a:r>
            <a:r>
              <a:rPr lang="he-IL" b="1" dirty="0" smtClean="0">
                <a:solidFill>
                  <a:srgbClr val="00B050"/>
                </a:solidFill>
              </a:rPr>
              <a:t>שיעורי הילודה </a:t>
            </a:r>
            <a:r>
              <a:rPr lang="he-IL" b="1" dirty="0" smtClean="0"/>
              <a:t>ואת </a:t>
            </a:r>
            <a:r>
              <a:rPr lang="he-IL" b="1" dirty="0" smtClean="0">
                <a:solidFill>
                  <a:srgbClr val="FF0000"/>
                </a:solidFill>
              </a:rPr>
              <a:t>שיעורי התמותה </a:t>
            </a:r>
            <a:r>
              <a:rPr lang="he-IL" b="1" dirty="0" smtClean="0"/>
              <a:t>בכל אחד מהשלבים.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he-IL" b="1" dirty="0" smtClean="0"/>
              <a:t>ההפרש בין שיעורי הילודה ושיעורי התמותה יהיה למעשה </a:t>
            </a:r>
            <a:r>
              <a:rPr lang="he-IL" b="1" dirty="0" smtClean="0">
                <a:solidFill>
                  <a:srgbClr val="0070C0"/>
                </a:solidFill>
              </a:rPr>
              <a:t>הריבוי הטבעי</a:t>
            </a:r>
            <a:r>
              <a:rPr lang="he-IL" b="1" dirty="0" smtClean="0"/>
              <a:t>!</a:t>
            </a:r>
            <a:endParaRPr lang="he-IL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395536" y="1751325"/>
            <a:ext cx="1296144" cy="34778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100" dirty="0" smtClean="0"/>
              <a:t/>
            </a:r>
            <a:br>
              <a:rPr lang="en-US" sz="1100" dirty="0" smtClean="0"/>
            </a:br>
            <a:r>
              <a:rPr lang="he-IL" sz="1100" dirty="0" smtClean="0"/>
              <a:t>הרבה אנשים</a:t>
            </a:r>
          </a:p>
          <a:p>
            <a:endParaRPr lang="he-IL" sz="1100" dirty="0"/>
          </a:p>
          <a:p>
            <a:endParaRPr lang="he-IL" sz="1100" dirty="0" smtClean="0"/>
          </a:p>
          <a:p>
            <a:endParaRPr lang="he-IL" sz="1100" dirty="0"/>
          </a:p>
          <a:p>
            <a:endParaRPr lang="he-IL" sz="1100" dirty="0" smtClean="0"/>
          </a:p>
          <a:p>
            <a:endParaRPr lang="he-IL" sz="1100" dirty="0" smtClean="0"/>
          </a:p>
          <a:p>
            <a:endParaRPr lang="he-IL" sz="1100" dirty="0"/>
          </a:p>
          <a:p>
            <a:endParaRPr lang="he-IL" sz="1100" dirty="0" smtClean="0"/>
          </a:p>
          <a:p>
            <a:endParaRPr lang="he-IL" sz="1100" dirty="0"/>
          </a:p>
          <a:p>
            <a:endParaRPr lang="he-IL" sz="1100" dirty="0" smtClean="0"/>
          </a:p>
          <a:p>
            <a:endParaRPr lang="he-IL" sz="1100" dirty="0"/>
          </a:p>
          <a:p>
            <a:endParaRPr lang="he-IL" sz="1100" dirty="0"/>
          </a:p>
          <a:p>
            <a:endParaRPr lang="he-IL" sz="1100" dirty="0" smtClean="0"/>
          </a:p>
          <a:p>
            <a:endParaRPr lang="he-IL" sz="1100" dirty="0"/>
          </a:p>
          <a:p>
            <a:r>
              <a:rPr lang="en-US" sz="1100" dirty="0" smtClean="0"/>
              <a:t/>
            </a:r>
            <a:br>
              <a:rPr lang="en-US" sz="1100" dirty="0" smtClean="0"/>
            </a:br>
            <a:endParaRPr lang="he-IL" sz="1100" dirty="0" smtClean="0"/>
          </a:p>
          <a:p>
            <a:endParaRPr lang="he-IL" sz="1100" dirty="0"/>
          </a:p>
          <a:p>
            <a:endParaRPr lang="he-IL" sz="1100" dirty="0" smtClean="0"/>
          </a:p>
          <a:p>
            <a:r>
              <a:rPr lang="he-IL" sz="1100" dirty="0" smtClean="0"/>
              <a:t>מעט אנשים</a:t>
            </a:r>
            <a:endParaRPr lang="he-IL" sz="1100" dirty="0"/>
          </a:p>
        </p:txBody>
      </p:sp>
      <p:cxnSp>
        <p:nvCxnSpPr>
          <p:cNvPr id="22" name="מחבר ישר 21"/>
          <p:cNvCxnSpPr/>
          <p:nvPr/>
        </p:nvCxnSpPr>
        <p:spPr>
          <a:xfrm>
            <a:off x="1619672" y="2060848"/>
            <a:ext cx="14401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מחבר ישר 22"/>
          <p:cNvCxnSpPr/>
          <p:nvPr/>
        </p:nvCxnSpPr>
        <p:spPr>
          <a:xfrm>
            <a:off x="1619672" y="5085184"/>
            <a:ext cx="14401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899592" y="5301208"/>
            <a:ext cx="648072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b="1" dirty="0" smtClean="0">
                <a:solidFill>
                  <a:srgbClr val="00B050"/>
                </a:solidFill>
              </a:rPr>
              <a:t>  מדינה                                                                                            מדינה </a:t>
            </a:r>
            <a:r>
              <a:rPr lang="en-US" sz="1400" b="1" dirty="0" smtClean="0">
                <a:solidFill>
                  <a:srgbClr val="00B050"/>
                </a:solidFill>
              </a:rPr>
              <a:t/>
            </a:r>
            <a:br>
              <a:rPr lang="en-US" sz="1400" b="1" dirty="0" smtClean="0">
                <a:solidFill>
                  <a:srgbClr val="00B050"/>
                </a:solidFill>
              </a:rPr>
            </a:br>
            <a:r>
              <a:rPr lang="he-IL" sz="1400" b="1" dirty="0" smtClean="0">
                <a:solidFill>
                  <a:srgbClr val="00B050"/>
                </a:solidFill>
              </a:rPr>
              <a:t>מפותחת                               </a:t>
            </a:r>
            <a:r>
              <a:rPr lang="he-IL" sz="1400" dirty="0" smtClean="0">
                <a:solidFill>
                  <a:schemeClr val="bg1">
                    <a:lumMod val="50000"/>
                  </a:schemeClr>
                </a:solidFill>
              </a:rPr>
              <a:t>מדינות ביניים                                      </a:t>
            </a:r>
            <a:r>
              <a:rPr lang="he-IL" sz="1400" b="1" dirty="0" smtClean="0">
                <a:solidFill>
                  <a:srgbClr val="FF0000"/>
                </a:solidFill>
              </a:rPr>
              <a:t>מתפתחת</a:t>
            </a:r>
            <a:endParaRPr lang="he-IL" sz="1400" b="1" dirty="0">
              <a:solidFill>
                <a:srgbClr val="FF0000"/>
              </a:solidFill>
            </a:endParaRPr>
          </a:p>
        </p:txBody>
      </p:sp>
      <p:cxnSp>
        <p:nvCxnSpPr>
          <p:cNvPr id="14" name="מחבר ישר 13"/>
          <p:cNvCxnSpPr/>
          <p:nvPr/>
        </p:nvCxnSpPr>
        <p:spPr>
          <a:xfrm>
            <a:off x="6948264" y="5157192"/>
            <a:ext cx="0" cy="21602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מחבר ישר 14"/>
          <p:cNvCxnSpPr/>
          <p:nvPr/>
        </p:nvCxnSpPr>
        <p:spPr>
          <a:xfrm>
            <a:off x="1979712" y="5157192"/>
            <a:ext cx="0" cy="21602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691680" y="1556792"/>
            <a:ext cx="583264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     שלב 4             </a:t>
            </a:r>
            <a:r>
              <a:rPr lang="he-IL" dirty="0" err="1" smtClean="0"/>
              <a:t>שלב</a:t>
            </a:r>
            <a:r>
              <a:rPr lang="he-IL" dirty="0" smtClean="0"/>
              <a:t> 3               </a:t>
            </a:r>
            <a:r>
              <a:rPr lang="he-IL" dirty="0" err="1" smtClean="0"/>
              <a:t>שלב</a:t>
            </a:r>
            <a:r>
              <a:rPr lang="he-IL" dirty="0" smtClean="0"/>
              <a:t> 2             </a:t>
            </a:r>
            <a:r>
              <a:rPr lang="he-IL" dirty="0" err="1" smtClean="0"/>
              <a:t>שלב</a:t>
            </a:r>
            <a:r>
              <a:rPr lang="he-IL" dirty="0" smtClean="0"/>
              <a:t> 1</a:t>
            </a:r>
            <a:endParaRPr lang="he-IL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75656" y="836712"/>
            <a:ext cx="619268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200" b="1" dirty="0" smtClean="0">
                <a:solidFill>
                  <a:srgbClr val="002060"/>
                </a:solidFill>
              </a:rPr>
              <a:t>מודל התמורה הדמוגרפי</a:t>
            </a:r>
            <a:endParaRPr lang="he-IL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2915816" y="260648"/>
            <a:ext cx="316835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itchFamily="34" charset="-79"/>
                <a:cs typeface="David" pitchFamily="34" charset="-79"/>
              </a:rPr>
              <a:t>תיכון מקיף אזורי ע"ש י.ח. ברנר</a:t>
            </a:r>
            <a:r>
              <a:rPr lang="en-US" b="1" dirty="0" smtClean="0">
                <a:latin typeface="David" pitchFamily="34" charset="-79"/>
                <a:cs typeface="David" pitchFamily="34" charset="-79"/>
              </a:rPr>
              <a:t/>
            </a:r>
            <a:br>
              <a:rPr lang="en-US" b="1" dirty="0" smtClean="0">
                <a:latin typeface="David" pitchFamily="34" charset="-79"/>
                <a:cs typeface="David" pitchFamily="34" charset="-79"/>
              </a:rPr>
            </a:br>
            <a:r>
              <a:rPr lang="he-IL" dirty="0" smtClean="0">
                <a:latin typeface="David" pitchFamily="34" charset="-79"/>
                <a:cs typeface="David" pitchFamily="34" charset="-79"/>
              </a:rPr>
              <a:t>גבעת ברנר</a:t>
            </a:r>
            <a:endParaRPr lang="he-IL" dirty="0">
              <a:latin typeface="David" pitchFamily="34" charset="-79"/>
              <a:cs typeface="David" pitchFamily="34" charset="-79"/>
            </a:endParaRPr>
          </a:p>
        </p:txBody>
      </p:sp>
      <p:cxnSp>
        <p:nvCxnSpPr>
          <p:cNvPr id="11" name="מחבר חץ ישר 10"/>
          <p:cNvCxnSpPr/>
          <p:nvPr/>
        </p:nvCxnSpPr>
        <p:spPr>
          <a:xfrm flipV="1">
            <a:off x="1691680" y="1700808"/>
            <a:ext cx="0" cy="36004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מחבר ישר 15"/>
          <p:cNvCxnSpPr/>
          <p:nvPr/>
        </p:nvCxnSpPr>
        <p:spPr>
          <a:xfrm flipV="1">
            <a:off x="3131840" y="1772816"/>
            <a:ext cx="0" cy="35283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מחבר ישר 16"/>
          <p:cNvCxnSpPr/>
          <p:nvPr/>
        </p:nvCxnSpPr>
        <p:spPr>
          <a:xfrm flipV="1">
            <a:off x="4644008" y="1772816"/>
            <a:ext cx="0" cy="35283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מחבר ישר 17"/>
          <p:cNvCxnSpPr/>
          <p:nvPr/>
        </p:nvCxnSpPr>
        <p:spPr>
          <a:xfrm flipV="1">
            <a:off x="6156176" y="1772816"/>
            <a:ext cx="0" cy="35283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67544" y="5877272"/>
            <a:ext cx="8208912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/>
              <a:t>בשלב הראשון: </a:t>
            </a:r>
            <a:r>
              <a:rPr lang="he-IL" b="1" dirty="0" smtClean="0">
                <a:solidFill>
                  <a:srgbClr val="FF0000"/>
                </a:solidFill>
              </a:rPr>
              <a:t>שיעורי התמותה </a:t>
            </a:r>
            <a:r>
              <a:rPr lang="he-IL" b="1" dirty="0" smtClean="0"/>
              <a:t>גבוהים, </a:t>
            </a:r>
            <a:r>
              <a:rPr lang="he-IL" b="1" dirty="0" smtClean="0">
                <a:solidFill>
                  <a:srgbClr val="00B050"/>
                </a:solidFill>
              </a:rPr>
              <a:t>שיעורי הילודה </a:t>
            </a:r>
            <a:r>
              <a:rPr lang="he-IL" b="1" dirty="0" smtClean="0"/>
              <a:t>גבוהים,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he-IL" b="1" dirty="0" smtClean="0">
                <a:solidFill>
                  <a:srgbClr val="0070C0"/>
                </a:solidFill>
              </a:rPr>
              <a:t>הריבוי הטבעי: </a:t>
            </a:r>
            <a:r>
              <a:rPr lang="he-IL" b="1" dirty="0" smtClean="0"/>
              <a:t>יציב (אך </a:t>
            </a:r>
            <a:r>
              <a:rPr lang="he-IL" b="1" dirty="0" smtClean="0">
                <a:solidFill>
                  <a:schemeClr val="accent6">
                    <a:lumMod val="75000"/>
                  </a:schemeClr>
                </a:solidFill>
              </a:rPr>
              <a:t>שיעור הריבוי הטבעי </a:t>
            </a:r>
            <a:r>
              <a:rPr lang="he-IL" b="1" dirty="0" smtClean="0"/>
              <a:t>נתון לתנודות)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he-IL" dirty="0" smtClean="0"/>
              <a:t>רמת הפיתוח של המדינה: מתפתחת (נמוכה)</a:t>
            </a:r>
            <a:endParaRPr lang="he-IL" dirty="0"/>
          </a:p>
        </p:txBody>
      </p:sp>
      <p:sp>
        <p:nvSpPr>
          <p:cNvPr id="20" name="TextBox 19"/>
          <p:cNvSpPr txBox="1"/>
          <p:nvPr/>
        </p:nvSpPr>
        <p:spPr>
          <a:xfrm>
            <a:off x="395536" y="1751325"/>
            <a:ext cx="1296144" cy="34778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100" dirty="0" smtClean="0"/>
              <a:t/>
            </a:r>
            <a:br>
              <a:rPr lang="en-US" sz="1100" dirty="0" smtClean="0"/>
            </a:br>
            <a:r>
              <a:rPr lang="he-IL" sz="1100" dirty="0" smtClean="0"/>
              <a:t>הרבה אנשים</a:t>
            </a:r>
          </a:p>
          <a:p>
            <a:endParaRPr lang="he-IL" sz="1100" dirty="0"/>
          </a:p>
          <a:p>
            <a:endParaRPr lang="he-IL" sz="1100" dirty="0" smtClean="0"/>
          </a:p>
          <a:p>
            <a:endParaRPr lang="he-IL" sz="1100" dirty="0"/>
          </a:p>
          <a:p>
            <a:endParaRPr lang="he-IL" sz="1100" dirty="0" smtClean="0"/>
          </a:p>
          <a:p>
            <a:endParaRPr lang="he-IL" sz="1100" dirty="0" smtClean="0"/>
          </a:p>
          <a:p>
            <a:endParaRPr lang="he-IL" sz="1100" dirty="0"/>
          </a:p>
          <a:p>
            <a:endParaRPr lang="he-IL" sz="1100" dirty="0" smtClean="0"/>
          </a:p>
          <a:p>
            <a:endParaRPr lang="he-IL" sz="1100" dirty="0"/>
          </a:p>
          <a:p>
            <a:endParaRPr lang="he-IL" sz="1100" dirty="0" smtClean="0"/>
          </a:p>
          <a:p>
            <a:endParaRPr lang="he-IL" sz="1100" dirty="0"/>
          </a:p>
          <a:p>
            <a:endParaRPr lang="he-IL" sz="1100" dirty="0"/>
          </a:p>
          <a:p>
            <a:endParaRPr lang="he-IL" sz="1100" dirty="0" smtClean="0"/>
          </a:p>
          <a:p>
            <a:endParaRPr lang="he-IL" sz="1100" dirty="0"/>
          </a:p>
          <a:p>
            <a:r>
              <a:rPr lang="en-US" sz="1100" dirty="0" smtClean="0"/>
              <a:t/>
            </a:r>
            <a:br>
              <a:rPr lang="en-US" sz="1100" dirty="0" smtClean="0"/>
            </a:br>
            <a:endParaRPr lang="he-IL" sz="1100" dirty="0" smtClean="0"/>
          </a:p>
          <a:p>
            <a:endParaRPr lang="he-IL" sz="1100" dirty="0"/>
          </a:p>
          <a:p>
            <a:endParaRPr lang="he-IL" sz="1100" dirty="0" smtClean="0"/>
          </a:p>
          <a:p>
            <a:r>
              <a:rPr lang="he-IL" sz="1100" dirty="0" smtClean="0"/>
              <a:t>מעט אנשים</a:t>
            </a:r>
            <a:endParaRPr lang="he-IL" sz="1100" dirty="0"/>
          </a:p>
        </p:txBody>
      </p:sp>
      <p:cxnSp>
        <p:nvCxnSpPr>
          <p:cNvPr id="22" name="מחבר ישר 21"/>
          <p:cNvCxnSpPr/>
          <p:nvPr/>
        </p:nvCxnSpPr>
        <p:spPr>
          <a:xfrm>
            <a:off x="1619672" y="2060848"/>
            <a:ext cx="14401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מחבר ישר 22"/>
          <p:cNvCxnSpPr/>
          <p:nvPr/>
        </p:nvCxnSpPr>
        <p:spPr>
          <a:xfrm>
            <a:off x="1619672" y="5085184"/>
            <a:ext cx="14401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899592" y="5301208"/>
            <a:ext cx="648072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b="1" dirty="0" smtClean="0">
                <a:solidFill>
                  <a:srgbClr val="00B050"/>
                </a:solidFill>
              </a:rPr>
              <a:t>  מדינה                                                                                            מדינה </a:t>
            </a:r>
            <a:r>
              <a:rPr lang="en-US" sz="1400" b="1" dirty="0" smtClean="0">
                <a:solidFill>
                  <a:srgbClr val="00B050"/>
                </a:solidFill>
              </a:rPr>
              <a:t/>
            </a:r>
            <a:br>
              <a:rPr lang="en-US" sz="1400" b="1" dirty="0" smtClean="0">
                <a:solidFill>
                  <a:srgbClr val="00B050"/>
                </a:solidFill>
              </a:rPr>
            </a:br>
            <a:r>
              <a:rPr lang="he-IL" sz="1400" b="1" dirty="0" smtClean="0">
                <a:solidFill>
                  <a:srgbClr val="00B050"/>
                </a:solidFill>
              </a:rPr>
              <a:t>מפותחת                               </a:t>
            </a:r>
            <a:r>
              <a:rPr lang="he-IL" sz="1400" dirty="0" smtClean="0">
                <a:solidFill>
                  <a:schemeClr val="bg1">
                    <a:lumMod val="50000"/>
                  </a:schemeClr>
                </a:solidFill>
              </a:rPr>
              <a:t>מדינות ביניים                                      </a:t>
            </a:r>
            <a:r>
              <a:rPr lang="he-IL" sz="1400" b="1" dirty="0" smtClean="0">
                <a:solidFill>
                  <a:srgbClr val="FF0000"/>
                </a:solidFill>
              </a:rPr>
              <a:t>מתפתחת</a:t>
            </a:r>
            <a:endParaRPr lang="he-IL" sz="1400" b="1" dirty="0">
              <a:solidFill>
                <a:srgbClr val="FF0000"/>
              </a:solidFill>
            </a:endParaRPr>
          </a:p>
        </p:txBody>
      </p:sp>
      <p:cxnSp>
        <p:nvCxnSpPr>
          <p:cNvPr id="14" name="מחבר ישר 13"/>
          <p:cNvCxnSpPr/>
          <p:nvPr/>
        </p:nvCxnSpPr>
        <p:spPr>
          <a:xfrm>
            <a:off x="6948264" y="5157192"/>
            <a:ext cx="0" cy="21602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מחבר ישר 14"/>
          <p:cNvCxnSpPr/>
          <p:nvPr/>
        </p:nvCxnSpPr>
        <p:spPr>
          <a:xfrm>
            <a:off x="1979712" y="5157192"/>
            <a:ext cx="0" cy="21602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מחבר ישר 24"/>
          <p:cNvCxnSpPr/>
          <p:nvPr/>
        </p:nvCxnSpPr>
        <p:spPr>
          <a:xfrm>
            <a:off x="1547664" y="2564904"/>
            <a:ext cx="165618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מחבר ישר 27"/>
          <p:cNvCxnSpPr/>
          <p:nvPr/>
        </p:nvCxnSpPr>
        <p:spPr>
          <a:xfrm>
            <a:off x="1547664" y="2276872"/>
            <a:ext cx="1656184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מחבר חץ ישר 28"/>
          <p:cNvCxnSpPr/>
          <p:nvPr/>
        </p:nvCxnSpPr>
        <p:spPr>
          <a:xfrm>
            <a:off x="1691680" y="5301208"/>
            <a:ext cx="583264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691680" y="1556792"/>
            <a:ext cx="583264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     שלב 4             </a:t>
            </a:r>
            <a:r>
              <a:rPr lang="he-IL" dirty="0" err="1" smtClean="0"/>
              <a:t>שלב</a:t>
            </a:r>
            <a:r>
              <a:rPr lang="he-IL" dirty="0" smtClean="0"/>
              <a:t> 3               </a:t>
            </a:r>
            <a:r>
              <a:rPr lang="he-IL" dirty="0" err="1" smtClean="0"/>
              <a:t>שלב</a:t>
            </a:r>
            <a:r>
              <a:rPr lang="he-IL" dirty="0" smtClean="0"/>
              <a:t> 2             </a:t>
            </a:r>
            <a:r>
              <a:rPr lang="he-IL" dirty="0" err="1" smtClean="0"/>
              <a:t>שלב</a:t>
            </a:r>
            <a:r>
              <a:rPr lang="he-IL" dirty="0" smtClean="0"/>
              <a:t> 1</a:t>
            </a:r>
            <a:endParaRPr lang="he-IL" dirty="0"/>
          </a:p>
        </p:txBody>
      </p:sp>
      <p:sp>
        <p:nvSpPr>
          <p:cNvPr id="33" name="TextBox 32"/>
          <p:cNvSpPr txBox="1"/>
          <p:nvPr/>
        </p:nvSpPr>
        <p:spPr>
          <a:xfrm>
            <a:off x="107504" y="2096765"/>
            <a:ext cx="1512168" cy="61215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he-IL" sz="1200" b="1" dirty="0" smtClean="0"/>
              <a:t>שיעורי ילודה</a:t>
            </a:r>
            <a:r>
              <a:rPr lang="en-US" sz="1200" b="1" dirty="0" smtClean="0"/>
              <a:t/>
            </a:r>
            <a:br>
              <a:rPr lang="en-US" sz="1200" b="1" dirty="0" smtClean="0"/>
            </a:br>
            <a:r>
              <a:rPr lang="he-IL" sz="1200" b="1" dirty="0" smtClean="0"/>
              <a:t>שיעורי תמותה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75656" y="836712"/>
            <a:ext cx="619268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200" b="1" dirty="0" smtClean="0">
                <a:solidFill>
                  <a:srgbClr val="002060"/>
                </a:solidFill>
              </a:rPr>
              <a:t>מודל התמורה הדמוגרפי</a:t>
            </a:r>
            <a:endParaRPr lang="he-IL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2915816" y="260648"/>
            <a:ext cx="316835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itchFamily="34" charset="-79"/>
                <a:cs typeface="David" pitchFamily="34" charset="-79"/>
              </a:rPr>
              <a:t>תיכון מקיף אזורי ע"ש י.ח. ברנר</a:t>
            </a:r>
            <a:r>
              <a:rPr lang="en-US" b="1" dirty="0" smtClean="0">
                <a:latin typeface="David" pitchFamily="34" charset="-79"/>
                <a:cs typeface="David" pitchFamily="34" charset="-79"/>
              </a:rPr>
              <a:t/>
            </a:r>
            <a:br>
              <a:rPr lang="en-US" b="1" dirty="0" smtClean="0">
                <a:latin typeface="David" pitchFamily="34" charset="-79"/>
                <a:cs typeface="David" pitchFamily="34" charset="-79"/>
              </a:rPr>
            </a:br>
            <a:r>
              <a:rPr lang="he-IL" dirty="0" smtClean="0">
                <a:latin typeface="David" pitchFamily="34" charset="-79"/>
                <a:cs typeface="David" pitchFamily="34" charset="-79"/>
              </a:rPr>
              <a:t>גבעת ברנר</a:t>
            </a:r>
            <a:endParaRPr lang="he-IL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11560" y="1700808"/>
            <a:ext cx="8208912" cy="203132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u="sng" dirty="0" smtClean="0"/>
              <a:t>בשלב הראשון</a:t>
            </a:r>
            <a:r>
              <a:rPr lang="he-IL" b="1" dirty="0" smtClean="0"/>
              <a:t>: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he-IL" b="1" dirty="0" smtClean="0">
                <a:solidFill>
                  <a:srgbClr val="FF0000"/>
                </a:solidFill>
              </a:rPr>
              <a:t>שיעורי התמותה: </a:t>
            </a:r>
            <a:r>
              <a:rPr lang="he-IL" b="1" dirty="0" smtClean="0"/>
              <a:t>גבוהים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e-IL" b="1" dirty="0" smtClean="0">
                <a:solidFill>
                  <a:srgbClr val="00B050"/>
                </a:solidFill>
              </a:rPr>
              <a:t>שיעורי הילודה: </a:t>
            </a:r>
            <a:r>
              <a:rPr lang="he-IL" b="1" dirty="0" smtClean="0"/>
              <a:t>גבוהים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he-IL" b="1" dirty="0" smtClean="0"/>
              <a:t>תוחלת החיים: קצרה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he-IL" b="1" dirty="0" smtClean="0">
                <a:solidFill>
                  <a:srgbClr val="0070C0"/>
                </a:solidFill>
              </a:rPr>
              <a:t>הריבוי הטבעי: </a:t>
            </a:r>
            <a:r>
              <a:rPr lang="he-IL" b="1" dirty="0" smtClean="0"/>
              <a:t>יציב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e-IL" b="1" dirty="0" smtClean="0">
                <a:solidFill>
                  <a:schemeClr val="accent6">
                    <a:lumMod val="75000"/>
                  </a:schemeClr>
                </a:solidFill>
              </a:rPr>
              <a:t>שיעור הריבוי הטבעי: </a:t>
            </a:r>
            <a:r>
              <a:rPr lang="he-IL" b="1" dirty="0" smtClean="0"/>
              <a:t>נתון לתנודות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he-IL" b="1" dirty="0" smtClean="0"/>
              <a:t>רמת הפיתוח של המדינה: מתפתחת </a:t>
            </a:r>
            <a:r>
              <a:rPr lang="he-IL" dirty="0" smtClean="0"/>
              <a:t>(נמוכה)</a:t>
            </a:r>
          </a:p>
        </p:txBody>
      </p:sp>
      <p:pic>
        <p:nvPicPr>
          <p:cNvPr id="2050" name="Picture 2" descr="C:\Users\nadav\Desktop\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628800"/>
            <a:ext cx="4136971" cy="2520280"/>
          </a:xfrm>
          <a:prstGeom prst="rect">
            <a:avLst/>
          </a:prstGeom>
          <a:noFill/>
        </p:spPr>
      </p:pic>
      <p:sp>
        <p:nvSpPr>
          <p:cNvPr id="39" name="TextBox 38"/>
          <p:cNvSpPr txBox="1"/>
          <p:nvPr/>
        </p:nvSpPr>
        <p:spPr>
          <a:xfrm>
            <a:off x="179512" y="4422591"/>
            <a:ext cx="8640960" cy="224676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b="1" dirty="0" smtClean="0"/>
              <a:t>שיעורי התמותה נמוכים ותוחלת החיים קצרה:                     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he-IL" sz="1400" dirty="0" smtClean="0"/>
              <a:t>- בגלל שאין שירותי בריאות טובים,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he-IL" sz="1400" dirty="0" smtClean="0"/>
              <a:t>- רמת התברואה </a:t>
            </a:r>
            <a:r>
              <a:rPr lang="he-IL" sz="1400" dirty="0" err="1" smtClean="0"/>
              <a:t>וההגיינה</a:t>
            </a:r>
            <a:r>
              <a:rPr lang="he-IL" sz="1400" dirty="0" smtClean="0"/>
              <a:t> נמוכה,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he-IL" sz="1400" dirty="0" smtClean="0"/>
              <a:t>- רמת איכות החיים נמוכה</a:t>
            </a:r>
            <a:r>
              <a:rPr lang="he-IL" sz="1400" dirty="0"/>
              <a:t>,</a:t>
            </a:r>
            <a:r>
              <a:rPr lang="en-US" sz="1400" dirty="0" smtClean="0"/>
              <a:t/>
            </a:r>
            <a:br>
              <a:rPr lang="en-US" sz="1400" dirty="0" smtClean="0"/>
            </a:br>
            <a:endParaRPr lang="he-IL" sz="1400" dirty="0" smtClean="0"/>
          </a:p>
          <a:p>
            <a:r>
              <a:rPr lang="he-IL" sz="1400" b="1" dirty="0" smtClean="0"/>
              <a:t>שיעורי הילודה גבוהים:                         שיעור הריבוי הטבעי נתון לתנודות</a:t>
            </a:r>
            <a:r>
              <a:rPr lang="en-US" sz="1400" b="1" dirty="0" smtClean="0"/>
              <a:t>: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he-IL" sz="1400" dirty="0" smtClean="0"/>
              <a:t>- מעמד האישה נמוך,</a:t>
            </a:r>
            <a:r>
              <a:rPr lang="en-US" sz="1400" dirty="0" smtClean="0"/>
              <a:t>                  </a:t>
            </a:r>
            <a:r>
              <a:rPr lang="he-IL" sz="1400" dirty="0" smtClean="0"/>
              <a:t>              כך למשל כשפורצת מגפה, שיעור הריבוי הטבעי יורד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he-IL" sz="1400" dirty="0" smtClean="0"/>
              <a:t>- אין מודעות לאמצעי מניעה,                   אך כשהמגפה נעצרת, שיעור הריבוי הטבעי עולה שוב.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he-IL" sz="1400" dirty="0" smtClean="0"/>
              <a:t>- אין מודעות לתכנון המשפחה,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he-IL" sz="1400" dirty="0" smtClean="0"/>
              <a:t>- חברה דתית, סיבות דתיות,</a:t>
            </a:r>
            <a:endParaRPr lang="he-IL" sz="1400" dirty="0"/>
          </a:p>
        </p:txBody>
      </p:sp>
      <p:sp>
        <p:nvSpPr>
          <p:cNvPr id="40" name="TextBox 39"/>
          <p:cNvSpPr txBox="1"/>
          <p:nvPr/>
        </p:nvSpPr>
        <p:spPr>
          <a:xfrm>
            <a:off x="7308304" y="4077072"/>
            <a:ext cx="151216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u="sng" dirty="0" smtClean="0"/>
              <a:t>מדוע?</a:t>
            </a:r>
            <a:endParaRPr lang="he-IL" b="1" u="sng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75656" y="1700808"/>
            <a:ext cx="6192688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4800" b="1" dirty="0" smtClean="0">
                <a:solidFill>
                  <a:srgbClr val="002060"/>
                </a:solidFill>
              </a:rPr>
              <a:t>מדדי יסוד דמוגרפיים</a:t>
            </a:r>
            <a:endParaRPr lang="he-IL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2915816" y="260648"/>
            <a:ext cx="316835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itchFamily="34" charset="-79"/>
                <a:cs typeface="David" pitchFamily="34" charset="-79"/>
              </a:rPr>
              <a:t>תיכון מקיף אזורי ע"ש י.ח. ברנר</a:t>
            </a:r>
            <a:r>
              <a:rPr lang="en-US" b="1" dirty="0" smtClean="0">
                <a:latin typeface="David" pitchFamily="34" charset="-79"/>
                <a:cs typeface="David" pitchFamily="34" charset="-79"/>
              </a:rPr>
              <a:t/>
            </a:r>
            <a:br>
              <a:rPr lang="en-US" b="1" dirty="0" smtClean="0">
                <a:latin typeface="David" pitchFamily="34" charset="-79"/>
                <a:cs typeface="David" pitchFamily="34" charset="-79"/>
              </a:rPr>
            </a:br>
            <a:r>
              <a:rPr lang="he-IL" dirty="0" smtClean="0">
                <a:latin typeface="David" pitchFamily="34" charset="-79"/>
                <a:cs typeface="David" pitchFamily="34" charset="-79"/>
              </a:rPr>
              <a:t>גבעת ברנר</a:t>
            </a:r>
            <a:endParaRPr lang="he-IL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99792" y="2924944"/>
            <a:ext cx="381642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4000" b="1" dirty="0" smtClean="0"/>
              <a:t>מהי דמוגרפיה?</a:t>
            </a:r>
            <a:endParaRPr lang="he-IL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1115616" y="3645024"/>
            <a:ext cx="705678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400" dirty="0" smtClean="0"/>
              <a:t>מדע החוקר את הרכב האוכלוסייה, תנועתה</a:t>
            </a:r>
            <a:r>
              <a:rPr lang="en-US" sz="2400" dirty="0" smtClean="0"/>
              <a:t> </a:t>
            </a:r>
            <a:r>
              <a:rPr lang="he-IL" sz="2400" dirty="0" smtClean="0"/>
              <a:t>ומאפייניה.</a:t>
            </a:r>
            <a:endParaRPr lang="he-IL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1259632" y="4581128"/>
            <a:ext cx="7056784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400" b="1" dirty="0" smtClean="0"/>
              <a:t>עתה נלמד מהם המדדים הבסיסיים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he-IL" sz="2400" b="1" dirty="0" smtClean="0"/>
              <a:t>בתחום הדמוגרפיה</a:t>
            </a:r>
            <a:endParaRPr lang="he-IL" sz="2400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75656" y="836712"/>
            <a:ext cx="619268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200" b="1" dirty="0" smtClean="0">
                <a:solidFill>
                  <a:srgbClr val="002060"/>
                </a:solidFill>
              </a:rPr>
              <a:t>מודל התמורה הדמוגרפי</a:t>
            </a:r>
            <a:endParaRPr lang="he-IL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2915816" y="260648"/>
            <a:ext cx="316835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itchFamily="34" charset="-79"/>
                <a:cs typeface="David" pitchFamily="34" charset="-79"/>
              </a:rPr>
              <a:t>תיכון מקיף אזורי ע"ש י.ח. ברנר</a:t>
            </a:r>
            <a:r>
              <a:rPr lang="en-US" b="1" dirty="0" smtClean="0">
                <a:latin typeface="David" pitchFamily="34" charset="-79"/>
                <a:cs typeface="David" pitchFamily="34" charset="-79"/>
              </a:rPr>
              <a:t/>
            </a:r>
            <a:br>
              <a:rPr lang="en-US" b="1" dirty="0" smtClean="0">
                <a:latin typeface="David" pitchFamily="34" charset="-79"/>
                <a:cs typeface="David" pitchFamily="34" charset="-79"/>
              </a:rPr>
            </a:br>
            <a:r>
              <a:rPr lang="he-IL" dirty="0" smtClean="0">
                <a:latin typeface="David" pitchFamily="34" charset="-79"/>
                <a:cs typeface="David" pitchFamily="34" charset="-79"/>
              </a:rPr>
              <a:t>גבעת ברנר</a:t>
            </a:r>
            <a:endParaRPr lang="he-IL" dirty="0">
              <a:latin typeface="David" pitchFamily="34" charset="-79"/>
              <a:cs typeface="David" pitchFamily="34" charset="-79"/>
            </a:endParaRPr>
          </a:p>
        </p:txBody>
      </p:sp>
      <p:cxnSp>
        <p:nvCxnSpPr>
          <p:cNvPr id="11" name="מחבר חץ ישר 10"/>
          <p:cNvCxnSpPr/>
          <p:nvPr/>
        </p:nvCxnSpPr>
        <p:spPr>
          <a:xfrm flipV="1">
            <a:off x="1691680" y="1700808"/>
            <a:ext cx="0" cy="36004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מחבר ישר 15"/>
          <p:cNvCxnSpPr/>
          <p:nvPr/>
        </p:nvCxnSpPr>
        <p:spPr>
          <a:xfrm flipV="1">
            <a:off x="3131840" y="1772816"/>
            <a:ext cx="0" cy="35283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מחבר ישר 16"/>
          <p:cNvCxnSpPr/>
          <p:nvPr/>
        </p:nvCxnSpPr>
        <p:spPr>
          <a:xfrm flipV="1">
            <a:off x="4644008" y="1772816"/>
            <a:ext cx="0" cy="35283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מחבר ישר 17"/>
          <p:cNvCxnSpPr/>
          <p:nvPr/>
        </p:nvCxnSpPr>
        <p:spPr>
          <a:xfrm flipV="1">
            <a:off x="6156176" y="1772816"/>
            <a:ext cx="0" cy="35283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67544" y="5877272"/>
            <a:ext cx="8208912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/>
              <a:t>ב</a:t>
            </a:r>
            <a:r>
              <a:rPr lang="he-IL" b="1" dirty="0" smtClean="0"/>
              <a:t>שלב השני: </a:t>
            </a:r>
            <a:r>
              <a:rPr lang="he-IL" b="1" dirty="0" smtClean="0">
                <a:solidFill>
                  <a:srgbClr val="FF0000"/>
                </a:solidFill>
              </a:rPr>
              <a:t>שיעורי התמותה </a:t>
            </a:r>
            <a:r>
              <a:rPr lang="he-IL" b="1" u="sng" dirty="0" smtClean="0"/>
              <a:t>בירידה</a:t>
            </a:r>
            <a:r>
              <a:rPr lang="he-IL" b="1" dirty="0" smtClean="0"/>
              <a:t>, </a:t>
            </a:r>
            <a:r>
              <a:rPr lang="he-IL" b="1" dirty="0" smtClean="0">
                <a:solidFill>
                  <a:srgbClr val="00B050"/>
                </a:solidFill>
              </a:rPr>
              <a:t>שיעורי הילודה </a:t>
            </a:r>
            <a:r>
              <a:rPr lang="he-IL" b="1" dirty="0" smtClean="0"/>
              <a:t>גבוהים,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he-IL" b="1" dirty="0" smtClean="0">
                <a:solidFill>
                  <a:srgbClr val="0070C0"/>
                </a:solidFill>
              </a:rPr>
              <a:t>הריבוי הטבעי </a:t>
            </a:r>
            <a:r>
              <a:rPr lang="he-IL" b="1" dirty="0" smtClean="0"/>
              <a:t>גדל, </a:t>
            </a:r>
            <a:r>
              <a:rPr lang="he-IL" b="1" dirty="0" smtClean="0">
                <a:solidFill>
                  <a:schemeClr val="accent6">
                    <a:lumMod val="75000"/>
                  </a:schemeClr>
                </a:solidFill>
              </a:rPr>
              <a:t>שיעור הריבוי בטבעי </a:t>
            </a:r>
            <a:r>
              <a:rPr lang="he-IL" b="1" dirty="0" smtClean="0"/>
              <a:t>בעלייה,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he-IL" dirty="0" smtClean="0"/>
              <a:t> רמת הפיתוח של המדינה: בין מתפתחת לביניים</a:t>
            </a:r>
            <a:endParaRPr lang="he-IL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395536" y="1751325"/>
            <a:ext cx="1296144" cy="34778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100" dirty="0" smtClean="0"/>
              <a:t/>
            </a:r>
            <a:br>
              <a:rPr lang="en-US" sz="1100" dirty="0" smtClean="0"/>
            </a:br>
            <a:r>
              <a:rPr lang="he-IL" sz="1100" dirty="0" smtClean="0"/>
              <a:t>הרבה אנשים</a:t>
            </a:r>
          </a:p>
          <a:p>
            <a:endParaRPr lang="he-IL" sz="1100" dirty="0"/>
          </a:p>
          <a:p>
            <a:endParaRPr lang="he-IL" sz="1100" dirty="0" smtClean="0"/>
          </a:p>
          <a:p>
            <a:endParaRPr lang="he-IL" sz="1100" dirty="0"/>
          </a:p>
          <a:p>
            <a:endParaRPr lang="he-IL" sz="1100" dirty="0" smtClean="0"/>
          </a:p>
          <a:p>
            <a:endParaRPr lang="he-IL" sz="1100" dirty="0" smtClean="0"/>
          </a:p>
          <a:p>
            <a:endParaRPr lang="he-IL" sz="1100" dirty="0"/>
          </a:p>
          <a:p>
            <a:endParaRPr lang="he-IL" sz="1100" dirty="0" smtClean="0"/>
          </a:p>
          <a:p>
            <a:endParaRPr lang="he-IL" sz="1100" dirty="0"/>
          </a:p>
          <a:p>
            <a:endParaRPr lang="he-IL" sz="1100" dirty="0" smtClean="0"/>
          </a:p>
          <a:p>
            <a:endParaRPr lang="he-IL" sz="1100" dirty="0"/>
          </a:p>
          <a:p>
            <a:endParaRPr lang="he-IL" sz="1100" dirty="0"/>
          </a:p>
          <a:p>
            <a:endParaRPr lang="he-IL" sz="1100" dirty="0" smtClean="0"/>
          </a:p>
          <a:p>
            <a:endParaRPr lang="he-IL" sz="1100" dirty="0"/>
          </a:p>
          <a:p>
            <a:r>
              <a:rPr lang="en-US" sz="1100" dirty="0" smtClean="0"/>
              <a:t/>
            </a:r>
            <a:br>
              <a:rPr lang="en-US" sz="1100" dirty="0" smtClean="0"/>
            </a:br>
            <a:endParaRPr lang="he-IL" sz="1100" dirty="0" smtClean="0"/>
          </a:p>
          <a:p>
            <a:endParaRPr lang="he-IL" sz="1100" dirty="0"/>
          </a:p>
          <a:p>
            <a:endParaRPr lang="he-IL" sz="1100" dirty="0" smtClean="0"/>
          </a:p>
          <a:p>
            <a:r>
              <a:rPr lang="he-IL" sz="1100" dirty="0" smtClean="0"/>
              <a:t>מעט אנשים</a:t>
            </a:r>
            <a:endParaRPr lang="he-IL" sz="1100" dirty="0"/>
          </a:p>
        </p:txBody>
      </p:sp>
      <p:cxnSp>
        <p:nvCxnSpPr>
          <p:cNvPr id="22" name="מחבר ישר 21"/>
          <p:cNvCxnSpPr/>
          <p:nvPr/>
        </p:nvCxnSpPr>
        <p:spPr>
          <a:xfrm>
            <a:off x="1619672" y="2060848"/>
            <a:ext cx="14401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מחבר ישר 22"/>
          <p:cNvCxnSpPr/>
          <p:nvPr/>
        </p:nvCxnSpPr>
        <p:spPr>
          <a:xfrm>
            <a:off x="1619672" y="5085184"/>
            <a:ext cx="14401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899592" y="5301208"/>
            <a:ext cx="648072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b="1" dirty="0" smtClean="0">
                <a:solidFill>
                  <a:srgbClr val="00B050"/>
                </a:solidFill>
              </a:rPr>
              <a:t>  מדינה                                                                                            מדינה </a:t>
            </a:r>
            <a:r>
              <a:rPr lang="en-US" sz="1400" b="1" dirty="0" smtClean="0">
                <a:solidFill>
                  <a:srgbClr val="00B050"/>
                </a:solidFill>
              </a:rPr>
              <a:t/>
            </a:r>
            <a:br>
              <a:rPr lang="en-US" sz="1400" b="1" dirty="0" smtClean="0">
                <a:solidFill>
                  <a:srgbClr val="00B050"/>
                </a:solidFill>
              </a:rPr>
            </a:br>
            <a:r>
              <a:rPr lang="he-IL" sz="1400" b="1" dirty="0" smtClean="0">
                <a:solidFill>
                  <a:srgbClr val="00B050"/>
                </a:solidFill>
              </a:rPr>
              <a:t>מפותחת                               </a:t>
            </a:r>
            <a:r>
              <a:rPr lang="he-IL" sz="1400" dirty="0" smtClean="0">
                <a:solidFill>
                  <a:schemeClr val="bg1">
                    <a:lumMod val="50000"/>
                  </a:schemeClr>
                </a:solidFill>
              </a:rPr>
              <a:t>מדינות ביניים                                      </a:t>
            </a:r>
            <a:r>
              <a:rPr lang="he-IL" sz="1400" b="1" dirty="0" smtClean="0">
                <a:solidFill>
                  <a:srgbClr val="FF0000"/>
                </a:solidFill>
              </a:rPr>
              <a:t>מתפתחת</a:t>
            </a:r>
            <a:endParaRPr lang="he-IL" sz="1400" b="1" dirty="0">
              <a:solidFill>
                <a:srgbClr val="FF0000"/>
              </a:solidFill>
            </a:endParaRPr>
          </a:p>
        </p:txBody>
      </p:sp>
      <p:cxnSp>
        <p:nvCxnSpPr>
          <p:cNvPr id="14" name="מחבר ישר 13"/>
          <p:cNvCxnSpPr/>
          <p:nvPr/>
        </p:nvCxnSpPr>
        <p:spPr>
          <a:xfrm>
            <a:off x="6948264" y="5157192"/>
            <a:ext cx="0" cy="21602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מחבר ישר 14"/>
          <p:cNvCxnSpPr/>
          <p:nvPr/>
        </p:nvCxnSpPr>
        <p:spPr>
          <a:xfrm>
            <a:off x="1979712" y="5157192"/>
            <a:ext cx="0" cy="21602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מחבר ישר 20"/>
          <p:cNvCxnSpPr/>
          <p:nvPr/>
        </p:nvCxnSpPr>
        <p:spPr>
          <a:xfrm>
            <a:off x="1547664" y="2564904"/>
            <a:ext cx="165618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מחבר ישר 23"/>
          <p:cNvCxnSpPr/>
          <p:nvPr/>
        </p:nvCxnSpPr>
        <p:spPr>
          <a:xfrm>
            <a:off x="1547664" y="2276872"/>
            <a:ext cx="1656184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51520" y="2096765"/>
            <a:ext cx="1368152" cy="61215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he-IL" sz="1200" b="1" dirty="0" smtClean="0"/>
              <a:t>שיעורי ילודה</a:t>
            </a:r>
            <a:r>
              <a:rPr lang="en-US" sz="1200" b="1" dirty="0" smtClean="0"/>
              <a:t/>
            </a:r>
            <a:br>
              <a:rPr lang="en-US" sz="1200" b="1" dirty="0" smtClean="0"/>
            </a:br>
            <a:r>
              <a:rPr lang="he-IL" sz="1200" b="1" dirty="0" smtClean="0"/>
              <a:t>שיעורי תמותה</a:t>
            </a:r>
            <a:endParaRPr lang="he-IL" sz="1200" b="1" dirty="0"/>
          </a:p>
        </p:txBody>
      </p:sp>
      <p:cxnSp>
        <p:nvCxnSpPr>
          <p:cNvPr id="26" name="מחבר ישר 25"/>
          <p:cNvCxnSpPr/>
          <p:nvPr/>
        </p:nvCxnSpPr>
        <p:spPr>
          <a:xfrm>
            <a:off x="3131840" y="2276872"/>
            <a:ext cx="1512168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צורה חופשית 28"/>
          <p:cNvSpPr/>
          <p:nvPr/>
        </p:nvSpPr>
        <p:spPr>
          <a:xfrm>
            <a:off x="3212757" y="2564698"/>
            <a:ext cx="1416908" cy="2232454"/>
          </a:xfrm>
          <a:custGeom>
            <a:avLst/>
            <a:gdLst>
              <a:gd name="connsiteX0" fmla="*/ 0 w 1416908"/>
              <a:gd name="connsiteY0" fmla="*/ 0 h 2232454"/>
              <a:gd name="connsiteX1" fmla="*/ 288324 w 1416908"/>
              <a:gd name="connsiteY1" fmla="*/ 362465 h 2232454"/>
              <a:gd name="connsiteX2" fmla="*/ 815546 w 1416908"/>
              <a:gd name="connsiteY2" fmla="*/ 1820563 h 2232454"/>
              <a:gd name="connsiteX3" fmla="*/ 1416908 w 1416908"/>
              <a:gd name="connsiteY3" fmla="*/ 2232454 h 2232454"/>
              <a:gd name="connsiteX4" fmla="*/ 1416908 w 1416908"/>
              <a:gd name="connsiteY4" fmla="*/ 2232454 h 22324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6908" h="2232454">
                <a:moveTo>
                  <a:pt x="0" y="0"/>
                </a:moveTo>
                <a:cubicBezTo>
                  <a:pt x="76200" y="29519"/>
                  <a:pt x="152400" y="59038"/>
                  <a:pt x="288324" y="362465"/>
                </a:cubicBezTo>
                <a:cubicBezTo>
                  <a:pt x="424248" y="665892"/>
                  <a:pt x="627449" y="1508898"/>
                  <a:pt x="815546" y="1820563"/>
                </a:cubicBezTo>
                <a:cubicBezTo>
                  <a:pt x="1003643" y="2132228"/>
                  <a:pt x="1416908" y="2232454"/>
                  <a:pt x="1416908" y="2232454"/>
                </a:cubicBezTo>
                <a:lnTo>
                  <a:pt x="1416908" y="2232454"/>
                </a:ln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31" name="מחבר חץ ישר 30"/>
          <p:cNvCxnSpPr/>
          <p:nvPr/>
        </p:nvCxnSpPr>
        <p:spPr>
          <a:xfrm>
            <a:off x="1691680" y="5301208"/>
            <a:ext cx="583264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1691680" y="1556792"/>
            <a:ext cx="583264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     שלב 4             </a:t>
            </a:r>
            <a:r>
              <a:rPr lang="he-IL" dirty="0" err="1" smtClean="0"/>
              <a:t>שלב</a:t>
            </a:r>
            <a:r>
              <a:rPr lang="he-IL" dirty="0" smtClean="0"/>
              <a:t> 3               </a:t>
            </a:r>
            <a:r>
              <a:rPr lang="he-IL" dirty="0" err="1" smtClean="0"/>
              <a:t>שלב</a:t>
            </a:r>
            <a:r>
              <a:rPr lang="he-IL" dirty="0" smtClean="0"/>
              <a:t> 2             </a:t>
            </a:r>
            <a:r>
              <a:rPr lang="he-IL" dirty="0" err="1" smtClean="0"/>
              <a:t>שלב</a:t>
            </a:r>
            <a:r>
              <a:rPr lang="he-IL" dirty="0" smtClean="0"/>
              <a:t> 1</a:t>
            </a:r>
            <a:endParaRPr lang="he-IL" dirty="0"/>
          </a:p>
        </p:txBody>
      </p:sp>
      <p:sp>
        <p:nvSpPr>
          <p:cNvPr id="34" name="TextBox 33"/>
          <p:cNvSpPr txBox="1"/>
          <p:nvPr/>
        </p:nvSpPr>
        <p:spPr>
          <a:xfrm>
            <a:off x="3707904" y="2852936"/>
            <a:ext cx="864096" cy="73866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b="1" dirty="0" smtClean="0"/>
              <a:t>שטח </a:t>
            </a:r>
            <a:r>
              <a:rPr lang="en-US" sz="1400" b="1" dirty="0" smtClean="0"/>
              <a:t/>
            </a:r>
            <a:br>
              <a:rPr lang="en-US" sz="1400" b="1" dirty="0" smtClean="0"/>
            </a:br>
            <a:r>
              <a:rPr lang="he-IL" sz="1400" b="1" dirty="0" smtClean="0"/>
              <a:t>הריבוי </a:t>
            </a:r>
            <a:r>
              <a:rPr lang="en-US" sz="1400" b="1" dirty="0" smtClean="0"/>
              <a:t/>
            </a:r>
            <a:br>
              <a:rPr lang="en-US" sz="1400" b="1" dirty="0" smtClean="0"/>
            </a:br>
            <a:r>
              <a:rPr lang="he-IL" sz="1400" b="1" dirty="0" smtClean="0"/>
              <a:t>הטבעי</a:t>
            </a:r>
            <a:endParaRPr lang="he-IL" sz="1400" b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75656" y="836712"/>
            <a:ext cx="619268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200" b="1" dirty="0" smtClean="0">
                <a:solidFill>
                  <a:srgbClr val="002060"/>
                </a:solidFill>
              </a:rPr>
              <a:t>מודל התמורה הדמוגרפי</a:t>
            </a:r>
            <a:endParaRPr lang="he-IL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2915816" y="260648"/>
            <a:ext cx="316835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itchFamily="34" charset="-79"/>
                <a:cs typeface="David" pitchFamily="34" charset="-79"/>
              </a:rPr>
              <a:t>תיכון מקיף אזורי ע"ש י.ח. ברנר</a:t>
            </a:r>
            <a:r>
              <a:rPr lang="en-US" b="1" dirty="0" smtClean="0">
                <a:latin typeface="David" pitchFamily="34" charset="-79"/>
                <a:cs typeface="David" pitchFamily="34" charset="-79"/>
              </a:rPr>
              <a:t/>
            </a:r>
            <a:br>
              <a:rPr lang="en-US" b="1" dirty="0" smtClean="0">
                <a:latin typeface="David" pitchFamily="34" charset="-79"/>
                <a:cs typeface="David" pitchFamily="34" charset="-79"/>
              </a:rPr>
            </a:br>
            <a:r>
              <a:rPr lang="he-IL" dirty="0" smtClean="0">
                <a:latin typeface="David" pitchFamily="34" charset="-79"/>
                <a:cs typeface="David" pitchFamily="34" charset="-79"/>
              </a:rPr>
              <a:t>גבעת ברנר</a:t>
            </a:r>
            <a:endParaRPr lang="he-IL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11560" y="1700808"/>
            <a:ext cx="8208912" cy="17543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/>
              <a:t>בשלב השני: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he-IL" b="1" dirty="0" smtClean="0">
                <a:solidFill>
                  <a:srgbClr val="FF0000"/>
                </a:solidFill>
              </a:rPr>
              <a:t>שיעורי התמותה: </a:t>
            </a:r>
            <a:r>
              <a:rPr lang="he-IL" b="1" dirty="0" smtClean="0"/>
              <a:t>בירידה משמעותית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e-IL" b="1" dirty="0" smtClean="0">
                <a:solidFill>
                  <a:srgbClr val="00B050"/>
                </a:solidFill>
              </a:rPr>
              <a:t>שיעורי הילודה: </a:t>
            </a:r>
            <a:r>
              <a:rPr lang="he-IL" b="1" dirty="0" smtClean="0"/>
              <a:t>גבוהים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he-IL" b="1" dirty="0" smtClean="0">
                <a:solidFill>
                  <a:srgbClr val="0070C0"/>
                </a:solidFill>
              </a:rPr>
              <a:t>הריבוי הטבעי: </a:t>
            </a:r>
            <a:r>
              <a:rPr lang="he-IL" b="1" dirty="0" smtClean="0"/>
              <a:t>גדל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he-IL" b="1" dirty="0" smtClean="0">
                <a:solidFill>
                  <a:schemeClr val="accent6">
                    <a:lumMod val="75000"/>
                  </a:schemeClr>
                </a:solidFill>
              </a:rPr>
              <a:t>שיעור הריבוי הטבעי: </a:t>
            </a:r>
            <a:r>
              <a:rPr lang="he-IL" b="1" dirty="0" smtClean="0"/>
              <a:t>עלייה גדולה</a:t>
            </a:r>
            <a:r>
              <a:rPr lang="he-IL" dirty="0" smtClean="0"/>
              <a:t> (ההפרש גדל)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he-IL" dirty="0" smtClean="0"/>
              <a:t>רמת הפיתוח של המדינה: מתפתחת (נמוכה)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79512" y="4145012"/>
            <a:ext cx="8640960" cy="23083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b="1" dirty="0" smtClean="0"/>
              <a:t>שיעורי התמותה בירידה: 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he-IL" sz="1600" dirty="0" smtClean="0"/>
              <a:t>- יש </a:t>
            </a:r>
            <a:r>
              <a:rPr lang="he-IL" sz="1600" u="sng" dirty="0" smtClean="0"/>
              <a:t>שיפור</a:t>
            </a:r>
            <a:r>
              <a:rPr lang="he-IL" sz="1600" dirty="0" smtClean="0"/>
              <a:t> בשירותי הבריאות, 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he-IL" sz="1600" dirty="0" smtClean="0"/>
              <a:t>- </a:t>
            </a:r>
            <a:r>
              <a:rPr lang="he-IL" sz="1600" u="sng" dirty="0" smtClean="0"/>
              <a:t>שיפור</a:t>
            </a:r>
            <a:r>
              <a:rPr lang="he-IL" sz="1600" dirty="0" smtClean="0"/>
              <a:t> ברמת התברואה </a:t>
            </a:r>
            <a:r>
              <a:rPr lang="he-IL" sz="1600" dirty="0" err="1" smtClean="0"/>
              <a:t>וההגיינה</a:t>
            </a:r>
            <a:r>
              <a:rPr lang="he-IL" sz="1600" dirty="0" smtClean="0"/>
              <a:t>,</a:t>
            </a:r>
            <a:r>
              <a:rPr lang="en-US" sz="1600" dirty="0" smtClean="0"/>
              <a:t/>
            </a:r>
            <a:br>
              <a:rPr lang="en-US" sz="1600" dirty="0" smtClean="0"/>
            </a:br>
            <a:endParaRPr lang="he-IL" sz="1600" dirty="0" smtClean="0"/>
          </a:p>
          <a:p>
            <a:r>
              <a:rPr lang="he-IL" sz="1600" b="1" dirty="0" smtClean="0"/>
              <a:t>שיעורי הילודה גבוהים:                            הריבוי הטבעי ושיעורי הריבוי בטבעי גדלים משמעותית                 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he-IL" sz="1600" dirty="0" smtClean="0"/>
              <a:t>- מעמד האישה עדיין נמוך,</a:t>
            </a:r>
            <a:r>
              <a:rPr lang="en-US" sz="1600" dirty="0" smtClean="0"/>
              <a:t>                    </a:t>
            </a:r>
            <a:r>
              <a:rPr lang="he-IL" sz="1600" dirty="0" smtClean="0"/>
              <a:t>        כיוון שיש ירידה בשיעורי התמותה ושיעורי הילודה עדיין גבוהים. 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he-IL" sz="1600" dirty="0" smtClean="0"/>
              <a:t>- אין מודעות לאמצעי מניעה,</a:t>
            </a:r>
            <a:r>
              <a:rPr lang="en-US" sz="1600" dirty="0" smtClean="0"/>
              <a:t>    </a:t>
            </a:r>
            <a:r>
              <a:rPr lang="he-IL" sz="1600" dirty="0" smtClean="0"/>
              <a:t>                   ומכאן שהריבוי הטבעי (קצב גידול האוכלוסייה) גדל משמעותית. 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he-IL" sz="1600" dirty="0" smtClean="0"/>
              <a:t>- אין מודעות לתכנון המשפחה,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he-IL" sz="1600" dirty="0" smtClean="0"/>
              <a:t>- חברה דתית, סיבות דתיות,</a:t>
            </a:r>
            <a:endParaRPr lang="he-IL" sz="1600" dirty="0"/>
          </a:p>
        </p:txBody>
      </p:sp>
      <p:sp>
        <p:nvSpPr>
          <p:cNvPr id="40" name="TextBox 39"/>
          <p:cNvSpPr txBox="1"/>
          <p:nvPr/>
        </p:nvSpPr>
        <p:spPr>
          <a:xfrm>
            <a:off x="7308304" y="3789040"/>
            <a:ext cx="151216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u="sng" dirty="0" smtClean="0"/>
              <a:t>מדוע?</a:t>
            </a:r>
            <a:endParaRPr lang="he-IL" b="1" u="sng" dirty="0"/>
          </a:p>
        </p:txBody>
      </p:sp>
      <p:pic>
        <p:nvPicPr>
          <p:cNvPr id="3074" name="Picture 2" descr="C:\Users\nadav\Desktop\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628800"/>
            <a:ext cx="4043363" cy="25098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75656" y="836712"/>
            <a:ext cx="619268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200" b="1" dirty="0" smtClean="0">
                <a:solidFill>
                  <a:srgbClr val="002060"/>
                </a:solidFill>
              </a:rPr>
              <a:t>מודל התמורה הדמוגרפי</a:t>
            </a:r>
            <a:endParaRPr lang="he-IL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2915816" y="260648"/>
            <a:ext cx="316835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itchFamily="34" charset="-79"/>
                <a:cs typeface="David" pitchFamily="34" charset="-79"/>
              </a:rPr>
              <a:t>תיכון מקיף אזורי ע"ש י.ח. ברנר</a:t>
            </a:r>
            <a:r>
              <a:rPr lang="en-US" b="1" dirty="0" smtClean="0">
                <a:latin typeface="David" pitchFamily="34" charset="-79"/>
                <a:cs typeface="David" pitchFamily="34" charset="-79"/>
              </a:rPr>
              <a:t/>
            </a:r>
            <a:br>
              <a:rPr lang="en-US" b="1" dirty="0" smtClean="0">
                <a:latin typeface="David" pitchFamily="34" charset="-79"/>
                <a:cs typeface="David" pitchFamily="34" charset="-79"/>
              </a:rPr>
            </a:br>
            <a:r>
              <a:rPr lang="he-IL" dirty="0" smtClean="0">
                <a:latin typeface="David" pitchFamily="34" charset="-79"/>
                <a:cs typeface="David" pitchFamily="34" charset="-79"/>
              </a:rPr>
              <a:t>גבעת ברנר</a:t>
            </a:r>
            <a:endParaRPr lang="he-IL" dirty="0">
              <a:latin typeface="David" pitchFamily="34" charset="-79"/>
              <a:cs typeface="David" pitchFamily="34" charset="-79"/>
            </a:endParaRPr>
          </a:p>
        </p:txBody>
      </p:sp>
      <p:cxnSp>
        <p:nvCxnSpPr>
          <p:cNvPr id="11" name="מחבר חץ ישר 10"/>
          <p:cNvCxnSpPr/>
          <p:nvPr/>
        </p:nvCxnSpPr>
        <p:spPr>
          <a:xfrm flipV="1">
            <a:off x="1691680" y="1700808"/>
            <a:ext cx="0" cy="36004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מחבר ישר 15"/>
          <p:cNvCxnSpPr/>
          <p:nvPr/>
        </p:nvCxnSpPr>
        <p:spPr>
          <a:xfrm flipV="1">
            <a:off x="3131840" y="1772816"/>
            <a:ext cx="0" cy="35283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מחבר ישר 16"/>
          <p:cNvCxnSpPr/>
          <p:nvPr/>
        </p:nvCxnSpPr>
        <p:spPr>
          <a:xfrm flipV="1">
            <a:off x="4644008" y="1772816"/>
            <a:ext cx="0" cy="35283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מחבר ישר 17"/>
          <p:cNvCxnSpPr/>
          <p:nvPr/>
        </p:nvCxnSpPr>
        <p:spPr>
          <a:xfrm flipV="1">
            <a:off x="6156176" y="1772816"/>
            <a:ext cx="0" cy="35283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67544" y="5877272"/>
            <a:ext cx="8208912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/>
              <a:t>בשלב השלישי: </a:t>
            </a:r>
            <a:r>
              <a:rPr lang="he-IL" b="1" dirty="0" smtClean="0">
                <a:solidFill>
                  <a:srgbClr val="FF0000"/>
                </a:solidFill>
              </a:rPr>
              <a:t>שיעורי התמותה </a:t>
            </a:r>
            <a:r>
              <a:rPr lang="he-IL" b="1" dirty="0" smtClean="0"/>
              <a:t>נמוכים, </a:t>
            </a:r>
            <a:r>
              <a:rPr lang="he-IL" b="1" dirty="0" smtClean="0">
                <a:solidFill>
                  <a:srgbClr val="00B050"/>
                </a:solidFill>
              </a:rPr>
              <a:t>שיעורי הילודה </a:t>
            </a:r>
            <a:r>
              <a:rPr lang="he-IL" b="1" dirty="0" smtClean="0"/>
              <a:t>בירידה,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he-IL" b="1" dirty="0" smtClean="0">
                <a:solidFill>
                  <a:srgbClr val="0070C0"/>
                </a:solidFill>
              </a:rPr>
              <a:t>הריבוי הטבעי </a:t>
            </a:r>
            <a:r>
              <a:rPr lang="he-IL" b="1" dirty="0" smtClean="0"/>
              <a:t>בהאטה, </a:t>
            </a:r>
            <a:r>
              <a:rPr lang="he-IL" b="1" dirty="0" smtClean="0">
                <a:solidFill>
                  <a:schemeClr val="accent6">
                    <a:lumMod val="75000"/>
                  </a:schemeClr>
                </a:solidFill>
              </a:rPr>
              <a:t>שיעור הריבוי הטבעי </a:t>
            </a:r>
            <a:r>
              <a:rPr lang="he-IL" b="1" dirty="0" smtClean="0"/>
              <a:t>בירידה (בקצב איטי).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he-IL" dirty="0" smtClean="0"/>
              <a:t> רמת הפיתוח של המדינה: בין ביניים למפותחת</a:t>
            </a:r>
            <a:endParaRPr lang="he-IL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395536" y="1751325"/>
            <a:ext cx="1296144" cy="34778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100" dirty="0" smtClean="0"/>
              <a:t/>
            </a:r>
            <a:br>
              <a:rPr lang="en-US" sz="1100" dirty="0" smtClean="0"/>
            </a:br>
            <a:r>
              <a:rPr lang="he-IL" sz="1100" dirty="0" smtClean="0"/>
              <a:t>הרבה אנשים</a:t>
            </a:r>
          </a:p>
          <a:p>
            <a:endParaRPr lang="he-IL" sz="1100" dirty="0"/>
          </a:p>
          <a:p>
            <a:endParaRPr lang="he-IL" sz="1100" dirty="0" smtClean="0"/>
          </a:p>
          <a:p>
            <a:endParaRPr lang="he-IL" sz="1100" dirty="0"/>
          </a:p>
          <a:p>
            <a:endParaRPr lang="he-IL" sz="1100" dirty="0" smtClean="0"/>
          </a:p>
          <a:p>
            <a:endParaRPr lang="he-IL" sz="1100" dirty="0" smtClean="0"/>
          </a:p>
          <a:p>
            <a:endParaRPr lang="he-IL" sz="1100" dirty="0"/>
          </a:p>
          <a:p>
            <a:endParaRPr lang="he-IL" sz="1100" dirty="0" smtClean="0"/>
          </a:p>
          <a:p>
            <a:endParaRPr lang="he-IL" sz="1100" dirty="0"/>
          </a:p>
          <a:p>
            <a:endParaRPr lang="he-IL" sz="1100" dirty="0" smtClean="0"/>
          </a:p>
          <a:p>
            <a:endParaRPr lang="he-IL" sz="1100" dirty="0"/>
          </a:p>
          <a:p>
            <a:endParaRPr lang="he-IL" sz="1100" dirty="0"/>
          </a:p>
          <a:p>
            <a:endParaRPr lang="he-IL" sz="1100" dirty="0" smtClean="0"/>
          </a:p>
          <a:p>
            <a:endParaRPr lang="he-IL" sz="1100" dirty="0"/>
          </a:p>
          <a:p>
            <a:r>
              <a:rPr lang="en-US" sz="1100" dirty="0" smtClean="0"/>
              <a:t/>
            </a:r>
            <a:br>
              <a:rPr lang="en-US" sz="1100" dirty="0" smtClean="0"/>
            </a:br>
            <a:endParaRPr lang="he-IL" sz="1100" dirty="0" smtClean="0"/>
          </a:p>
          <a:p>
            <a:endParaRPr lang="he-IL" sz="1100" dirty="0"/>
          </a:p>
          <a:p>
            <a:endParaRPr lang="he-IL" sz="1100" dirty="0" smtClean="0"/>
          </a:p>
          <a:p>
            <a:r>
              <a:rPr lang="he-IL" sz="1100" dirty="0" smtClean="0"/>
              <a:t>מעט אנשים</a:t>
            </a:r>
            <a:endParaRPr lang="he-IL" sz="1100" dirty="0"/>
          </a:p>
        </p:txBody>
      </p:sp>
      <p:cxnSp>
        <p:nvCxnSpPr>
          <p:cNvPr id="22" name="מחבר ישר 21"/>
          <p:cNvCxnSpPr/>
          <p:nvPr/>
        </p:nvCxnSpPr>
        <p:spPr>
          <a:xfrm>
            <a:off x="1619672" y="2060848"/>
            <a:ext cx="14401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מחבר ישר 22"/>
          <p:cNvCxnSpPr/>
          <p:nvPr/>
        </p:nvCxnSpPr>
        <p:spPr>
          <a:xfrm>
            <a:off x="1619672" y="5085184"/>
            <a:ext cx="14401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899592" y="5301208"/>
            <a:ext cx="648072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b="1" dirty="0" smtClean="0">
                <a:solidFill>
                  <a:srgbClr val="00B050"/>
                </a:solidFill>
              </a:rPr>
              <a:t>  מדינה                                                                                            מדינה </a:t>
            </a:r>
            <a:r>
              <a:rPr lang="en-US" sz="1400" b="1" dirty="0" smtClean="0">
                <a:solidFill>
                  <a:srgbClr val="00B050"/>
                </a:solidFill>
              </a:rPr>
              <a:t/>
            </a:r>
            <a:br>
              <a:rPr lang="en-US" sz="1400" b="1" dirty="0" smtClean="0">
                <a:solidFill>
                  <a:srgbClr val="00B050"/>
                </a:solidFill>
              </a:rPr>
            </a:br>
            <a:r>
              <a:rPr lang="he-IL" sz="1400" b="1" dirty="0" smtClean="0">
                <a:solidFill>
                  <a:srgbClr val="00B050"/>
                </a:solidFill>
              </a:rPr>
              <a:t>מפותחת                               </a:t>
            </a:r>
            <a:r>
              <a:rPr lang="he-IL" sz="1400" dirty="0" smtClean="0">
                <a:solidFill>
                  <a:schemeClr val="bg1">
                    <a:lumMod val="50000"/>
                  </a:schemeClr>
                </a:solidFill>
              </a:rPr>
              <a:t>מדינות ביניים                                      </a:t>
            </a:r>
            <a:r>
              <a:rPr lang="he-IL" sz="1400" b="1" dirty="0" smtClean="0">
                <a:solidFill>
                  <a:srgbClr val="FF0000"/>
                </a:solidFill>
              </a:rPr>
              <a:t>מתפתחת</a:t>
            </a:r>
            <a:endParaRPr lang="he-IL" sz="1400" b="1" dirty="0">
              <a:solidFill>
                <a:srgbClr val="FF0000"/>
              </a:solidFill>
            </a:endParaRPr>
          </a:p>
        </p:txBody>
      </p:sp>
      <p:cxnSp>
        <p:nvCxnSpPr>
          <p:cNvPr id="14" name="מחבר ישר 13"/>
          <p:cNvCxnSpPr/>
          <p:nvPr/>
        </p:nvCxnSpPr>
        <p:spPr>
          <a:xfrm>
            <a:off x="6948264" y="5157192"/>
            <a:ext cx="0" cy="21602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מחבר ישר 14"/>
          <p:cNvCxnSpPr/>
          <p:nvPr/>
        </p:nvCxnSpPr>
        <p:spPr>
          <a:xfrm>
            <a:off x="1979712" y="5157192"/>
            <a:ext cx="0" cy="21602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מחבר ישר 20"/>
          <p:cNvCxnSpPr/>
          <p:nvPr/>
        </p:nvCxnSpPr>
        <p:spPr>
          <a:xfrm>
            <a:off x="1547664" y="2564904"/>
            <a:ext cx="165618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מחבר ישר 23"/>
          <p:cNvCxnSpPr/>
          <p:nvPr/>
        </p:nvCxnSpPr>
        <p:spPr>
          <a:xfrm>
            <a:off x="1547664" y="2276872"/>
            <a:ext cx="1656184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51520" y="2096765"/>
            <a:ext cx="1368152" cy="61215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he-IL" sz="1200" b="1" dirty="0" smtClean="0"/>
              <a:t>שיעורי ילודה</a:t>
            </a:r>
            <a:r>
              <a:rPr lang="en-US" sz="1200" b="1" dirty="0" smtClean="0"/>
              <a:t/>
            </a:r>
            <a:br>
              <a:rPr lang="en-US" sz="1200" b="1" dirty="0" smtClean="0"/>
            </a:br>
            <a:r>
              <a:rPr lang="he-IL" sz="1200" b="1" dirty="0" smtClean="0"/>
              <a:t>שיעורי תמותה</a:t>
            </a:r>
            <a:endParaRPr lang="he-IL" sz="1200" b="1" dirty="0"/>
          </a:p>
        </p:txBody>
      </p:sp>
      <p:cxnSp>
        <p:nvCxnSpPr>
          <p:cNvPr id="26" name="מחבר ישר 25"/>
          <p:cNvCxnSpPr/>
          <p:nvPr/>
        </p:nvCxnSpPr>
        <p:spPr>
          <a:xfrm>
            <a:off x="3131840" y="2276872"/>
            <a:ext cx="1584176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צורה חופשית 26"/>
          <p:cNvSpPr/>
          <p:nvPr/>
        </p:nvSpPr>
        <p:spPr>
          <a:xfrm>
            <a:off x="4716016" y="2276872"/>
            <a:ext cx="1416908" cy="2232454"/>
          </a:xfrm>
          <a:custGeom>
            <a:avLst/>
            <a:gdLst>
              <a:gd name="connsiteX0" fmla="*/ 0 w 1416908"/>
              <a:gd name="connsiteY0" fmla="*/ 0 h 2232454"/>
              <a:gd name="connsiteX1" fmla="*/ 288324 w 1416908"/>
              <a:gd name="connsiteY1" fmla="*/ 362465 h 2232454"/>
              <a:gd name="connsiteX2" fmla="*/ 815546 w 1416908"/>
              <a:gd name="connsiteY2" fmla="*/ 1820563 h 2232454"/>
              <a:gd name="connsiteX3" fmla="*/ 1416908 w 1416908"/>
              <a:gd name="connsiteY3" fmla="*/ 2232454 h 2232454"/>
              <a:gd name="connsiteX4" fmla="*/ 1416908 w 1416908"/>
              <a:gd name="connsiteY4" fmla="*/ 2232454 h 22324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6908" h="2232454">
                <a:moveTo>
                  <a:pt x="0" y="0"/>
                </a:moveTo>
                <a:cubicBezTo>
                  <a:pt x="76200" y="29519"/>
                  <a:pt x="152400" y="59038"/>
                  <a:pt x="288324" y="362465"/>
                </a:cubicBezTo>
                <a:cubicBezTo>
                  <a:pt x="424248" y="665892"/>
                  <a:pt x="627449" y="1508898"/>
                  <a:pt x="815546" y="1820563"/>
                </a:cubicBezTo>
                <a:cubicBezTo>
                  <a:pt x="1003643" y="2132228"/>
                  <a:pt x="1416908" y="2232454"/>
                  <a:pt x="1416908" y="2232454"/>
                </a:cubicBezTo>
                <a:lnTo>
                  <a:pt x="1416908" y="2232454"/>
                </a:lnTo>
              </a:path>
            </a:pathLst>
          </a:cu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8" name="צורה חופשית 27"/>
          <p:cNvSpPr/>
          <p:nvPr/>
        </p:nvSpPr>
        <p:spPr>
          <a:xfrm>
            <a:off x="3212757" y="2564698"/>
            <a:ext cx="1416908" cy="1872414"/>
          </a:xfrm>
          <a:custGeom>
            <a:avLst/>
            <a:gdLst>
              <a:gd name="connsiteX0" fmla="*/ 0 w 1416908"/>
              <a:gd name="connsiteY0" fmla="*/ 0 h 2232454"/>
              <a:gd name="connsiteX1" fmla="*/ 288324 w 1416908"/>
              <a:gd name="connsiteY1" fmla="*/ 362465 h 2232454"/>
              <a:gd name="connsiteX2" fmla="*/ 815546 w 1416908"/>
              <a:gd name="connsiteY2" fmla="*/ 1820563 h 2232454"/>
              <a:gd name="connsiteX3" fmla="*/ 1416908 w 1416908"/>
              <a:gd name="connsiteY3" fmla="*/ 2232454 h 2232454"/>
              <a:gd name="connsiteX4" fmla="*/ 1416908 w 1416908"/>
              <a:gd name="connsiteY4" fmla="*/ 2232454 h 22324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6908" h="2232454">
                <a:moveTo>
                  <a:pt x="0" y="0"/>
                </a:moveTo>
                <a:cubicBezTo>
                  <a:pt x="76200" y="29519"/>
                  <a:pt x="152400" y="59038"/>
                  <a:pt x="288324" y="362465"/>
                </a:cubicBezTo>
                <a:cubicBezTo>
                  <a:pt x="424248" y="665892"/>
                  <a:pt x="627449" y="1508898"/>
                  <a:pt x="815546" y="1820563"/>
                </a:cubicBezTo>
                <a:cubicBezTo>
                  <a:pt x="1003643" y="2132228"/>
                  <a:pt x="1416908" y="2232454"/>
                  <a:pt x="1416908" y="2232454"/>
                </a:cubicBezTo>
                <a:lnTo>
                  <a:pt x="1416908" y="2232454"/>
                </a:ln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29" name="מחבר ישר 28"/>
          <p:cNvCxnSpPr/>
          <p:nvPr/>
        </p:nvCxnSpPr>
        <p:spPr>
          <a:xfrm>
            <a:off x="4644008" y="4437112"/>
            <a:ext cx="1512168" cy="36004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מחבר חץ ישר 31"/>
          <p:cNvCxnSpPr/>
          <p:nvPr/>
        </p:nvCxnSpPr>
        <p:spPr>
          <a:xfrm>
            <a:off x="1691680" y="5301208"/>
            <a:ext cx="583264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1691680" y="1556792"/>
            <a:ext cx="583264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     שלב 4             שלב 3               שלב 2             שלב 1</a:t>
            </a:r>
            <a:endParaRPr lang="he-IL" dirty="0"/>
          </a:p>
        </p:txBody>
      </p:sp>
      <p:sp>
        <p:nvSpPr>
          <p:cNvPr id="39" name="TextBox 38"/>
          <p:cNvSpPr txBox="1"/>
          <p:nvPr/>
        </p:nvSpPr>
        <p:spPr>
          <a:xfrm>
            <a:off x="3851920" y="2708920"/>
            <a:ext cx="864096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b="1" dirty="0" smtClean="0"/>
              <a:t>ההפרש </a:t>
            </a:r>
          </a:p>
          <a:p>
            <a:r>
              <a:rPr lang="he-IL" sz="1400" b="1" dirty="0" smtClean="0"/>
              <a:t>הוא</a:t>
            </a:r>
            <a:r>
              <a:rPr lang="en-US" sz="1400" b="1" dirty="0" smtClean="0"/>
              <a:t/>
            </a:r>
            <a:br>
              <a:rPr lang="en-US" sz="1400" b="1" dirty="0" smtClean="0"/>
            </a:br>
            <a:r>
              <a:rPr lang="he-IL" sz="1400" b="1" dirty="0" smtClean="0"/>
              <a:t>הריבוי </a:t>
            </a:r>
            <a:r>
              <a:rPr lang="en-US" sz="1400" b="1" dirty="0" smtClean="0"/>
              <a:t/>
            </a:r>
            <a:br>
              <a:rPr lang="en-US" sz="1400" b="1" dirty="0" smtClean="0"/>
            </a:br>
            <a:r>
              <a:rPr lang="he-IL" sz="1400" b="1" dirty="0" smtClean="0"/>
              <a:t>הטבעי</a:t>
            </a:r>
            <a:endParaRPr lang="he-IL" sz="1400" b="1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C:\Users\nadav\Desktop\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484784"/>
            <a:ext cx="4600852" cy="2808312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475656" y="836712"/>
            <a:ext cx="619268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200" b="1" dirty="0" smtClean="0">
                <a:solidFill>
                  <a:srgbClr val="002060"/>
                </a:solidFill>
              </a:rPr>
              <a:t>מודל התמורה הדמוגרפי</a:t>
            </a:r>
            <a:endParaRPr lang="he-IL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2915816" y="260648"/>
            <a:ext cx="316835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itchFamily="34" charset="-79"/>
                <a:cs typeface="David" pitchFamily="34" charset="-79"/>
              </a:rPr>
              <a:t>תיכון מקיף אזורי ע"ש י.ח. ברנר</a:t>
            </a:r>
            <a:r>
              <a:rPr lang="en-US" b="1" dirty="0" smtClean="0">
                <a:latin typeface="David" pitchFamily="34" charset="-79"/>
                <a:cs typeface="David" pitchFamily="34" charset="-79"/>
              </a:rPr>
              <a:t/>
            </a:r>
            <a:br>
              <a:rPr lang="en-US" b="1" dirty="0" smtClean="0">
                <a:latin typeface="David" pitchFamily="34" charset="-79"/>
                <a:cs typeface="David" pitchFamily="34" charset="-79"/>
              </a:rPr>
            </a:br>
            <a:r>
              <a:rPr lang="he-IL" dirty="0" smtClean="0">
                <a:latin typeface="David" pitchFamily="34" charset="-79"/>
                <a:cs typeface="David" pitchFamily="34" charset="-79"/>
              </a:rPr>
              <a:t>גבעת ברנר</a:t>
            </a:r>
            <a:endParaRPr lang="he-IL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11560" y="1700808"/>
            <a:ext cx="8208912" cy="17543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/>
              <a:t>בשלב השלישי: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he-IL" b="1" dirty="0" smtClean="0">
                <a:solidFill>
                  <a:srgbClr val="FF0000"/>
                </a:solidFill>
              </a:rPr>
              <a:t>שיעורי התמותה: </a:t>
            </a:r>
            <a:r>
              <a:rPr lang="he-IL" b="1" dirty="0" smtClean="0"/>
              <a:t>בירידה איטית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e-IL" b="1" dirty="0" smtClean="0">
                <a:solidFill>
                  <a:srgbClr val="00B050"/>
                </a:solidFill>
              </a:rPr>
              <a:t>שיעורי הילודה: </a:t>
            </a:r>
            <a:r>
              <a:rPr lang="he-IL" b="1" dirty="0" smtClean="0"/>
              <a:t>גבוהים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he-IL" b="1" dirty="0" smtClean="0">
                <a:solidFill>
                  <a:srgbClr val="0070C0"/>
                </a:solidFill>
              </a:rPr>
              <a:t>הריבוי הטבעי: </a:t>
            </a:r>
            <a:r>
              <a:rPr lang="he-IL" b="1" dirty="0" smtClean="0"/>
              <a:t>בירידה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e-IL" b="1" dirty="0" smtClean="0">
                <a:solidFill>
                  <a:schemeClr val="accent6">
                    <a:lumMod val="75000"/>
                  </a:schemeClr>
                </a:solidFill>
              </a:rPr>
              <a:t>שיעורי הריבוי הטבעי: </a:t>
            </a:r>
            <a:r>
              <a:rPr lang="he-IL" b="1" dirty="0" smtClean="0"/>
              <a:t>בירידה </a:t>
            </a:r>
            <a:r>
              <a:rPr lang="he-IL" dirty="0" smtClean="0"/>
              <a:t>(בשלבי צמצום)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he-IL" dirty="0" smtClean="0"/>
              <a:t>רמת הפיתוח של המדינה: מתפתחת (נמוכה)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95536" y="4217020"/>
            <a:ext cx="8424936" cy="23083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b="1" dirty="0" smtClean="0"/>
              <a:t>שיעורי התמותה נמוכים: 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he-IL" sz="1600" dirty="0" smtClean="0"/>
              <a:t>- שירותי הבריאות טובים,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he-IL" sz="1600" dirty="0" smtClean="0"/>
              <a:t>- רמת התברואה </a:t>
            </a:r>
            <a:r>
              <a:rPr lang="he-IL" sz="1600" dirty="0" err="1" smtClean="0"/>
              <a:t>וההגיינה</a:t>
            </a:r>
            <a:r>
              <a:rPr lang="he-IL" sz="1600" dirty="0" smtClean="0"/>
              <a:t> גבוהה,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he-IL" sz="1600" dirty="0" smtClean="0"/>
              <a:t>- רמת איכות החיים בעלייה,</a:t>
            </a:r>
            <a:r>
              <a:rPr lang="en-US" sz="1600" dirty="0" smtClean="0"/>
              <a:t/>
            </a:r>
            <a:br>
              <a:rPr lang="en-US" sz="1600" dirty="0" smtClean="0"/>
            </a:br>
            <a:endParaRPr lang="he-IL" sz="1600" dirty="0" smtClean="0"/>
          </a:p>
          <a:p>
            <a:r>
              <a:rPr lang="he-IL" sz="1600" b="1" dirty="0" smtClean="0"/>
              <a:t>שיעורי הילודה בירידה:                              הריבוי הטבעי ושיעור הריבוי הטבעי בירידה: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he-IL" sz="1600" dirty="0" smtClean="0"/>
              <a:t>- מעמד האישה עדיין בעלייה,</a:t>
            </a:r>
            <a:r>
              <a:rPr lang="en-US" sz="1600" dirty="0" smtClean="0"/>
              <a:t>                        </a:t>
            </a:r>
            <a:r>
              <a:rPr lang="he-IL" sz="1600" dirty="0" smtClean="0"/>
              <a:t>    כיוון שנמשכת הירידה בשיעורי התמותה (אם כי בקצב איטי)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he-IL" sz="1600" dirty="0" smtClean="0"/>
              <a:t>- מתחילה מודעות לאמצעי מניעה,                 אך יש עכשיו גם ירידה משמעותית בשיעורי הילודה. ולכן,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he-IL" sz="1600" dirty="0" smtClean="0"/>
              <a:t>- מתחילה מודעות לתכנון המשפחה,              קצב גידול האוכלוסייה (הריבוי הטבעי) מואט.</a:t>
            </a:r>
            <a:endParaRPr lang="he-IL" sz="1600" dirty="0"/>
          </a:p>
        </p:txBody>
      </p:sp>
      <p:sp>
        <p:nvSpPr>
          <p:cNvPr id="40" name="TextBox 39"/>
          <p:cNvSpPr txBox="1"/>
          <p:nvPr/>
        </p:nvSpPr>
        <p:spPr>
          <a:xfrm>
            <a:off x="7308304" y="3861048"/>
            <a:ext cx="151216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u="sng" dirty="0" smtClean="0"/>
              <a:t>מדוע?</a:t>
            </a:r>
            <a:endParaRPr lang="he-IL" b="1" u="sng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75656" y="836712"/>
            <a:ext cx="619268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200" b="1" dirty="0" smtClean="0">
                <a:solidFill>
                  <a:srgbClr val="002060"/>
                </a:solidFill>
              </a:rPr>
              <a:t>מודל התמורה הדמוגרפי</a:t>
            </a:r>
            <a:endParaRPr lang="he-IL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2915816" y="260648"/>
            <a:ext cx="316835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itchFamily="34" charset="-79"/>
                <a:cs typeface="David" pitchFamily="34" charset="-79"/>
              </a:rPr>
              <a:t>תיכון מקיף אזורי ע"ש י.ח. ברנר</a:t>
            </a:r>
            <a:r>
              <a:rPr lang="en-US" b="1" dirty="0" smtClean="0">
                <a:latin typeface="David" pitchFamily="34" charset="-79"/>
                <a:cs typeface="David" pitchFamily="34" charset="-79"/>
              </a:rPr>
              <a:t/>
            </a:r>
            <a:br>
              <a:rPr lang="en-US" b="1" dirty="0" smtClean="0">
                <a:latin typeface="David" pitchFamily="34" charset="-79"/>
                <a:cs typeface="David" pitchFamily="34" charset="-79"/>
              </a:rPr>
            </a:br>
            <a:r>
              <a:rPr lang="he-IL" dirty="0" smtClean="0">
                <a:latin typeface="David" pitchFamily="34" charset="-79"/>
                <a:cs typeface="David" pitchFamily="34" charset="-79"/>
              </a:rPr>
              <a:t>גבעת ברנר</a:t>
            </a:r>
            <a:endParaRPr lang="he-IL" dirty="0">
              <a:latin typeface="David" pitchFamily="34" charset="-79"/>
              <a:cs typeface="David" pitchFamily="34" charset="-79"/>
            </a:endParaRPr>
          </a:p>
        </p:txBody>
      </p:sp>
      <p:cxnSp>
        <p:nvCxnSpPr>
          <p:cNvPr id="11" name="מחבר חץ ישר 10"/>
          <p:cNvCxnSpPr/>
          <p:nvPr/>
        </p:nvCxnSpPr>
        <p:spPr>
          <a:xfrm flipV="1">
            <a:off x="1691680" y="1700808"/>
            <a:ext cx="0" cy="36004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מחבר ישר 15"/>
          <p:cNvCxnSpPr/>
          <p:nvPr/>
        </p:nvCxnSpPr>
        <p:spPr>
          <a:xfrm flipV="1">
            <a:off x="3131840" y="1772816"/>
            <a:ext cx="0" cy="35283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מחבר ישר 16"/>
          <p:cNvCxnSpPr/>
          <p:nvPr/>
        </p:nvCxnSpPr>
        <p:spPr>
          <a:xfrm flipV="1">
            <a:off x="4644008" y="1772816"/>
            <a:ext cx="0" cy="35283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מחבר ישר 17"/>
          <p:cNvCxnSpPr/>
          <p:nvPr/>
        </p:nvCxnSpPr>
        <p:spPr>
          <a:xfrm flipV="1">
            <a:off x="6156176" y="1772816"/>
            <a:ext cx="0" cy="35283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67544" y="5877272"/>
            <a:ext cx="8208912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/>
              <a:t>שלב רביעי: </a:t>
            </a:r>
            <a:r>
              <a:rPr lang="he-IL" b="1" dirty="0" smtClean="0">
                <a:solidFill>
                  <a:srgbClr val="FF0000"/>
                </a:solidFill>
              </a:rPr>
              <a:t>שיעורי התמותה </a:t>
            </a:r>
            <a:r>
              <a:rPr lang="he-IL" b="1" dirty="0" smtClean="0"/>
              <a:t>נמוכים, </a:t>
            </a:r>
            <a:r>
              <a:rPr lang="he-IL" b="1" dirty="0" smtClean="0">
                <a:solidFill>
                  <a:srgbClr val="00B050"/>
                </a:solidFill>
              </a:rPr>
              <a:t>שיעורי הילודה </a:t>
            </a:r>
            <a:r>
              <a:rPr lang="he-IL" b="1" dirty="0" smtClean="0"/>
              <a:t>נמוכים,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he-IL" b="1" dirty="0" smtClean="0">
                <a:solidFill>
                  <a:srgbClr val="0070C0"/>
                </a:solidFill>
              </a:rPr>
              <a:t>הריבוי הטבעי </a:t>
            </a:r>
            <a:r>
              <a:rPr lang="he-IL" b="1" dirty="0" smtClean="0"/>
              <a:t>נמוך ואף שלילי, </a:t>
            </a:r>
            <a:r>
              <a:rPr lang="he-IL" b="1" dirty="0" smtClean="0">
                <a:solidFill>
                  <a:schemeClr val="accent6">
                    <a:lumMod val="75000"/>
                  </a:schemeClr>
                </a:solidFill>
              </a:rPr>
              <a:t>שיעורי הריבוי הטבעי </a:t>
            </a:r>
            <a:r>
              <a:rPr lang="he-IL" b="1" dirty="0" smtClean="0"/>
              <a:t>נמוכים</a:t>
            </a:r>
            <a:r>
              <a:rPr lang="he-IL" b="1" dirty="0"/>
              <a:t>,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he-IL" dirty="0" smtClean="0"/>
              <a:t> רמת הפיתוח של המדינה: מפותחת (גבוהה)</a:t>
            </a:r>
            <a:endParaRPr lang="he-IL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395536" y="1751325"/>
            <a:ext cx="1296144" cy="34778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100" dirty="0" smtClean="0"/>
              <a:t/>
            </a:r>
            <a:br>
              <a:rPr lang="en-US" sz="1100" dirty="0" smtClean="0"/>
            </a:br>
            <a:r>
              <a:rPr lang="he-IL" sz="1100" dirty="0" smtClean="0"/>
              <a:t>הרבה אנשים</a:t>
            </a:r>
          </a:p>
          <a:p>
            <a:endParaRPr lang="he-IL" sz="1100" dirty="0"/>
          </a:p>
          <a:p>
            <a:endParaRPr lang="he-IL" sz="1100" dirty="0" smtClean="0"/>
          </a:p>
          <a:p>
            <a:endParaRPr lang="he-IL" sz="1100" dirty="0"/>
          </a:p>
          <a:p>
            <a:endParaRPr lang="he-IL" sz="1100" dirty="0" smtClean="0"/>
          </a:p>
          <a:p>
            <a:endParaRPr lang="he-IL" sz="1100" dirty="0" smtClean="0"/>
          </a:p>
          <a:p>
            <a:endParaRPr lang="he-IL" sz="1100" dirty="0"/>
          </a:p>
          <a:p>
            <a:endParaRPr lang="he-IL" sz="1100" dirty="0" smtClean="0"/>
          </a:p>
          <a:p>
            <a:endParaRPr lang="he-IL" sz="1100" dirty="0"/>
          </a:p>
          <a:p>
            <a:endParaRPr lang="he-IL" sz="1100" dirty="0" smtClean="0"/>
          </a:p>
          <a:p>
            <a:endParaRPr lang="he-IL" sz="1100" dirty="0"/>
          </a:p>
          <a:p>
            <a:endParaRPr lang="he-IL" sz="1100" dirty="0"/>
          </a:p>
          <a:p>
            <a:endParaRPr lang="he-IL" sz="1100" dirty="0" smtClean="0"/>
          </a:p>
          <a:p>
            <a:endParaRPr lang="he-IL" sz="1100" dirty="0"/>
          </a:p>
          <a:p>
            <a:r>
              <a:rPr lang="en-US" sz="1100" dirty="0" smtClean="0"/>
              <a:t/>
            </a:r>
            <a:br>
              <a:rPr lang="en-US" sz="1100" dirty="0" smtClean="0"/>
            </a:br>
            <a:endParaRPr lang="he-IL" sz="1100" dirty="0" smtClean="0"/>
          </a:p>
          <a:p>
            <a:endParaRPr lang="he-IL" sz="1100" dirty="0"/>
          </a:p>
          <a:p>
            <a:endParaRPr lang="he-IL" sz="1100" dirty="0" smtClean="0"/>
          </a:p>
          <a:p>
            <a:r>
              <a:rPr lang="he-IL" sz="1100" dirty="0" smtClean="0"/>
              <a:t>מעט אנשים</a:t>
            </a:r>
            <a:endParaRPr lang="he-IL" sz="1100" dirty="0"/>
          </a:p>
        </p:txBody>
      </p:sp>
      <p:cxnSp>
        <p:nvCxnSpPr>
          <p:cNvPr id="22" name="מחבר ישר 21"/>
          <p:cNvCxnSpPr/>
          <p:nvPr/>
        </p:nvCxnSpPr>
        <p:spPr>
          <a:xfrm>
            <a:off x="1619672" y="2060848"/>
            <a:ext cx="14401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מחבר ישר 22"/>
          <p:cNvCxnSpPr/>
          <p:nvPr/>
        </p:nvCxnSpPr>
        <p:spPr>
          <a:xfrm>
            <a:off x="1619672" y="5085184"/>
            <a:ext cx="14401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899592" y="5301208"/>
            <a:ext cx="648072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b="1" dirty="0" smtClean="0">
                <a:solidFill>
                  <a:srgbClr val="00B050"/>
                </a:solidFill>
              </a:rPr>
              <a:t>  מדינה                                                                                            מדינה </a:t>
            </a:r>
            <a:r>
              <a:rPr lang="en-US" sz="1400" b="1" dirty="0" smtClean="0">
                <a:solidFill>
                  <a:srgbClr val="00B050"/>
                </a:solidFill>
              </a:rPr>
              <a:t/>
            </a:r>
            <a:br>
              <a:rPr lang="en-US" sz="1400" b="1" dirty="0" smtClean="0">
                <a:solidFill>
                  <a:srgbClr val="00B050"/>
                </a:solidFill>
              </a:rPr>
            </a:br>
            <a:r>
              <a:rPr lang="he-IL" sz="1400" b="1" dirty="0" smtClean="0">
                <a:solidFill>
                  <a:srgbClr val="00B050"/>
                </a:solidFill>
              </a:rPr>
              <a:t>מפותחת                               </a:t>
            </a:r>
            <a:r>
              <a:rPr lang="he-IL" sz="1400" dirty="0" smtClean="0">
                <a:solidFill>
                  <a:schemeClr val="bg1">
                    <a:lumMod val="50000"/>
                  </a:schemeClr>
                </a:solidFill>
              </a:rPr>
              <a:t>מדינות ביניים                                      </a:t>
            </a:r>
            <a:r>
              <a:rPr lang="he-IL" sz="1400" b="1" dirty="0" smtClean="0">
                <a:solidFill>
                  <a:srgbClr val="FF0000"/>
                </a:solidFill>
              </a:rPr>
              <a:t>מתפתחת</a:t>
            </a:r>
            <a:endParaRPr lang="he-IL" sz="1400" b="1" dirty="0">
              <a:solidFill>
                <a:srgbClr val="FF0000"/>
              </a:solidFill>
            </a:endParaRPr>
          </a:p>
        </p:txBody>
      </p:sp>
      <p:cxnSp>
        <p:nvCxnSpPr>
          <p:cNvPr id="14" name="מחבר ישר 13"/>
          <p:cNvCxnSpPr/>
          <p:nvPr/>
        </p:nvCxnSpPr>
        <p:spPr>
          <a:xfrm>
            <a:off x="6948264" y="5157192"/>
            <a:ext cx="0" cy="21602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מחבר ישר 14"/>
          <p:cNvCxnSpPr/>
          <p:nvPr/>
        </p:nvCxnSpPr>
        <p:spPr>
          <a:xfrm>
            <a:off x="1979712" y="5157192"/>
            <a:ext cx="0" cy="21602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מחבר ישר 20"/>
          <p:cNvCxnSpPr/>
          <p:nvPr/>
        </p:nvCxnSpPr>
        <p:spPr>
          <a:xfrm>
            <a:off x="1547664" y="2564904"/>
            <a:ext cx="165618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מחבר ישר 23"/>
          <p:cNvCxnSpPr/>
          <p:nvPr/>
        </p:nvCxnSpPr>
        <p:spPr>
          <a:xfrm>
            <a:off x="1547664" y="2276872"/>
            <a:ext cx="1656184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מחבר ישר 24"/>
          <p:cNvCxnSpPr/>
          <p:nvPr/>
        </p:nvCxnSpPr>
        <p:spPr>
          <a:xfrm>
            <a:off x="6228184" y="4797152"/>
            <a:ext cx="122413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מחבר ישר 25"/>
          <p:cNvCxnSpPr/>
          <p:nvPr/>
        </p:nvCxnSpPr>
        <p:spPr>
          <a:xfrm>
            <a:off x="6084168" y="4509120"/>
            <a:ext cx="1368152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07504" y="2096765"/>
            <a:ext cx="1512168" cy="61215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he-IL" sz="1200" b="1" dirty="0" smtClean="0"/>
              <a:t>שיעורי ילודה</a:t>
            </a:r>
            <a:r>
              <a:rPr lang="en-US" sz="1200" b="1" dirty="0" smtClean="0"/>
              <a:t/>
            </a:r>
            <a:br>
              <a:rPr lang="en-US" sz="1200" b="1" dirty="0" smtClean="0"/>
            </a:br>
            <a:r>
              <a:rPr lang="he-IL" sz="1200" b="1" dirty="0" smtClean="0"/>
              <a:t>שיעורי תמותה</a:t>
            </a:r>
          </a:p>
        </p:txBody>
      </p:sp>
      <p:cxnSp>
        <p:nvCxnSpPr>
          <p:cNvPr id="28" name="מחבר ישר 27"/>
          <p:cNvCxnSpPr/>
          <p:nvPr/>
        </p:nvCxnSpPr>
        <p:spPr>
          <a:xfrm>
            <a:off x="4644008" y="4581128"/>
            <a:ext cx="1656184" cy="21602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צורה חופשית 28"/>
          <p:cNvSpPr/>
          <p:nvPr/>
        </p:nvSpPr>
        <p:spPr>
          <a:xfrm>
            <a:off x="4716016" y="2276872"/>
            <a:ext cx="1416908" cy="2232454"/>
          </a:xfrm>
          <a:custGeom>
            <a:avLst/>
            <a:gdLst>
              <a:gd name="connsiteX0" fmla="*/ 0 w 1416908"/>
              <a:gd name="connsiteY0" fmla="*/ 0 h 2232454"/>
              <a:gd name="connsiteX1" fmla="*/ 288324 w 1416908"/>
              <a:gd name="connsiteY1" fmla="*/ 362465 h 2232454"/>
              <a:gd name="connsiteX2" fmla="*/ 815546 w 1416908"/>
              <a:gd name="connsiteY2" fmla="*/ 1820563 h 2232454"/>
              <a:gd name="connsiteX3" fmla="*/ 1416908 w 1416908"/>
              <a:gd name="connsiteY3" fmla="*/ 2232454 h 2232454"/>
              <a:gd name="connsiteX4" fmla="*/ 1416908 w 1416908"/>
              <a:gd name="connsiteY4" fmla="*/ 2232454 h 22324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6908" h="2232454">
                <a:moveTo>
                  <a:pt x="0" y="0"/>
                </a:moveTo>
                <a:cubicBezTo>
                  <a:pt x="76200" y="29519"/>
                  <a:pt x="152400" y="59038"/>
                  <a:pt x="288324" y="362465"/>
                </a:cubicBezTo>
                <a:cubicBezTo>
                  <a:pt x="424248" y="665892"/>
                  <a:pt x="627449" y="1508898"/>
                  <a:pt x="815546" y="1820563"/>
                </a:cubicBezTo>
                <a:cubicBezTo>
                  <a:pt x="1003643" y="2132228"/>
                  <a:pt x="1416908" y="2232454"/>
                  <a:pt x="1416908" y="2232454"/>
                </a:cubicBezTo>
                <a:lnTo>
                  <a:pt x="1416908" y="2232454"/>
                </a:lnTo>
              </a:path>
            </a:pathLst>
          </a:cu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0" name="צורה חופשית 29"/>
          <p:cNvSpPr/>
          <p:nvPr/>
        </p:nvSpPr>
        <p:spPr>
          <a:xfrm>
            <a:off x="3212757" y="2564698"/>
            <a:ext cx="1416908" cy="2016430"/>
          </a:xfrm>
          <a:custGeom>
            <a:avLst/>
            <a:gdLst>
              <a:gd name="connsiteX0" fmla="*/ 0 w 1416908"/>
              <a:gd name="connsiteY0" fmla="*/ 0 h 2232454"/>
              <a:gd name="connsiteX1" fmla="*/ 288324 w 1416908"/>
              <a:gd name="connsiteY1" fmla="*/ 362465 h 2232454"/>
              <a:gd name="connsiteX2" fmla="*/ 815546 w 1416908"/>
              <a:gd name="connsiteY2" fmla="*/ 1820563 h 2232454"/>
              <a:gd name="connsiteX3" fmla="*/ 1416908 w 1416908"/>
              <a:gd name="connsiteY3" fmla="*/ 2232454 h 2232454"/>
              <a:gd name="connsiteX4" fmla="*/ 1416908 w 1416908"/>
              <a:gd name="connsiteY4" fmla="*/ 2232454 h 22324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6908" h="2232454">
                <a:moveTo>
                  <a:pt x="0" y="0"/>
                </a:moveTo>
                <a:cubicBezTo>
                  <a:pt x="76200" y="29519"/>
                  <a:pt x="152400" y="59038"/>
                  <a:pt x="288324" y="362465"/>
                </a:cubicBezTo>
                <a:cubicBezTo>
                  <a:pt x="424248" y="665892"/>
                  <a:pt x="627449" y="1508898"/>
                  <a:pt x="815546" y="1820563"/>
                </a:cubicBezTo>
                <a:cubicBezTo>
                  <a:pt x="1003643" y="2132228"/>
                  <a:pt x="1416908" y="2232454"/>
                  <a:pt x="1416908" y="2232454"/>
                </a:cubicBezTo>
                <a:lnTo>
                  <a:pt x="1416908" y="2232454"/>
                </a:ln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32" name="מחבר ישר 31"/>
          <p:cNvCxnSpPr/>
          <p:nvPr/>
        </p:nvCxnSpPr>
        <p:spPr>
          <a:xfrm>
            <a:off x="3131840" y="2276872"/>
            <a:ext cx="1584176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מחבר חץ ישר 32"/>
          <p:cNvCxnSpPr/>
          <p:nvPr/>
        </p:nvCxnSpPr>
        <p:spPr>
          <a:xfrm>
            <a:off x="1691680" y="5301208"/>
            <a:ext cx="583264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691680" y="1556792"/>
            <a:ext cx="583264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     שלב 4             שלב 3               שלב 2             שלב 1</a:t>
            </a:r>
            <a:endParaRPr lang="he-IL" dirty="0"/>
          </a:p>
        </p:txBody>
      </p:sp>
      <p:sp>
        <p:nvSpPr>
          <p:cNvPr id="35" name="TextBox 34"/>
          <p:cNvSpPr txBox="1"/>
          <p:nvPr/>
        </p:nvSpPr>
        <p:spPr>
          <a:xfrm>
            <a:off x="3707904" y="2852936"/>
            <a:ext cx="864096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b="1" dirty="0" smtClean="0"/>
              <a:t>ההפרש הוא</a:t>
            </a:r>
            <a:r>
              <a:rPr lang="en-US" sz="1400" b="1" dirty="0" smtClean="0"/>
              <a:t/>
            </a:r>
            <a:br>
              <a:rPr lang="en-US" sz="1400" b="1" dirty="0" smtClean="0"/>
            </a:br>
            <a:r>
              <a:rPr lang="he-IL" sz="1400" b="1" dirty="0" smtClean="0"/>
              <a:t>הריבוי </a:t>
            </a:r>
            <a:r>
              <a:rPr lang="en-US" sz="1400" b="1" dirty="0" smtClean="0"/>
              <a:t/>
            </a:r>
            <a:br>
              <a:rPr lang="en-US" sz="1400" b="1" dirty="0" smtClean="0"/>
            </a:br>
            <a:r>
              <a:rPr lang="he-IL" sz="1400" b="1" dirty="0" smtClean="0"/>
              <a:t>הטבעי</a:t>
            </a:r>
            <a:endParaRPr lang="he-IL" sz="1400" b="1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75656" y="836712"/>
            <a:ext cx="619268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200" b="1" dirty="0" smtClean="0">
                <a:solidFill>
                  <a:srgbClr val="002060"/>
                </a:solidFill>
              </a:rPr>
              <a:t>מודל התמורה הדמוגרפי</a:t>
            </a:r>
            <a:endParaRPr lang="he-IL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2915816" y="260648"/>
            <a:ext cx="316835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itchFamily="34" charset="-79"/>
                <a:cs typeface="David" pitchFamily="34" charset="-79"/>
              </a:rPr>
              <a:t>תיכון מקיף אזורי ע"ש י.ח. ברנר</a:t>
            </a:r>
            <a:r>
              <a:rPr lang="en-US" b="1" dirty="0" smtClean="0">
                <a:latin typeface="David" pitchFamily="34" charset="-79"/>
                <a:cs typeface="David" pitchFamily="34" charset="-79"/>
              </a:rPr>
              <a:t/>
            </a:r>
            <a:br>
              <a:rPr lang="en-US" b="1" dirty="0" smtClean="0">
                <a:latin typeface="David" pitchFamily="34" charset="-79"/>
                <a:cs typeface="David" pitchFamily="34" charset="-79"/>
              </a:rPr>
            </a:br>
            <a:r>
              <a:rPr lang="he-IL" dirty="0" smtClean="0">
                <a:latin typeface="David" pitchFamily="34" charset="-79"/>
                <a:cs typeface="David" pitchFamily="34" charset="-79"/>
              </a:rPr>
              <a:t>גבעת ברנר</a:t>
            </a:r>
            <a:endParaRPr lang="he-IL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11560" y="1700808"/>
            <a:ext cx="8208912" cy="17543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/>
              <a:t>בשלב הרביעי: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he-IL" b="1" dirty="0" smtClean="0">
                <a:solidFill>
                  <a:srgbClr val="FF0000"/>
                </a:solidFill>
              </a:rPr>
              <a:t>שיעורי התמותה: </a:t>
            </a:r>
            <a:r>
              <a:rPr lang="he-IL" b="1" dirty="0" smtClean="0"/>
              <a:t>נמוכים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e-IL" b="1" dirty="0" smtClean="0">
                <a:solidFill>
                  <a:srgbClr val="00B050"/>
                </a:solidFill>
              </a:rPr>
              <a:t>שיעורי הילודה: </a:t>
            </a:r>
            <a:r>
              <a:rPr lang="he-IL" b="1" dirty="0" smtClean="0"/>
              <a:t>נמוכים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he-IL" b="1" dirty="0" smtClean="0">
                <a:solidFill>
                  <a:srgbClr val="0070C0"/>
                </a:solidFill>
              </a:rPr>
              <a:t>הריבוי הטבעי: </a:t>
            </a:r>
            <a:r>
              <a:rPr lang="he-IL" b="1" dirty="0" smtClean="0"/>
              <a:t>נמוך ואף שלילי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he-IL" b="1" dirty="0" smtClean="0">
                <a:solidFill>
                  <a:schemeClr val="accent6">
                    <a:lumMod val="75000"/>
                  </a:schemeClr>
                </a:solidFill>
              </a:rPr>
              <a:t>שיעור הריבוי הטבעי: </a:t>
            </a:r>
            <a:r>
              <a:rPr lang="he-IL" b="1" dirty="0" smtClean="0"/>
              <a:t>נמוך </a:t>
            </a:r>
            <a:r>
              <a:rPr lang="he-IL" dirty="0" smtClean="0"/>
              <a:t>(ההפרש קטן)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he-IL" dirty="0" smtClean="0"/>
              <a:t>רמת הפיתוח של המדינה: מתפתחת (נמוכה)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572000" y="4149080"/>
            <a:ext cx="4248472" cy="23083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b="1" dirty="0" smtClean="0"/>
              <a:t>שיעורי התמותה נמוכים: 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he-IL" sz="1600" dirty="0" smtClean="0"/>
              <a:t>- שירותי הבריאות טובים וממשיכים להשתפר, 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he-IL" sz="1600" dirty="0" smtClean="0"/>
              <a:t>- רמת התברואה </a:t>
            </a:r>
            <a:r>
              <a:rPr lang="he-IL" sz="1600" dirty="0" err="1" smtClean="0"/>
              <a:t>וההגיינה</a:t>
            </a:r>
            <a:r>
              <a:rPr lang="he-IL" sz="1600" dirty="0" smtClean="0"/>
              <a:t> גבוהה מאוד,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he-IL" sz="1600" dirty="0" smtClean="0"/>
              <a:t>- רמת איכות החיים גבוהה מאוד,</a:t>
            </a:r>
            <a:r>
              <a:rPr lang="en-US" sz="1600" dirty="0" smtClean="0"/>
              <a:t/>
            </a:r>
            <a:br>
              <a:rPr lang="en-US" sz="1600" dirty="0" smtClean="0"/>
            </a:br>
            <a:endParaRPr lang="he-IL" sz="1600" dirty="0" smtClean="0"/>
          </a:p>
          <a:p>
            <a:r>
              <a:rPr lang="he-IL" sz="1600" b="1" dirty="0" smtClean="0"/>
              <a:t>שיעורי הילודה גבוהים: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he-IL" sz="1600" dirty="0" smtClean="0"/>
              <a:t>- מעמד האישה גבוה מאוד,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he-IL" sz="1600" dirty="0" smtClean="0"/>
              <a:t>- יש מודעות לאמצעי מניעה,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he-IL" sz="1600" dirty="0" smtClean="0"/>
              <a:t>- יש הרבה מודעות לתכנון המשפחה,</a:t>
            </a:r>
            <a:endParaRPr lang="he-IL" sz="1600" dirty="0"/>
          </a:p>
        </p:txBody>
      </p:sp>
      <p:sp>
        <p:nvSpPr>
          <p:cNvPr id="40" name="TextBox 39"/>
          <p:cNvSpPr txBox="1"/>
          <p:nvPr/>
        </p:nvSpPr>
        <p:spPr>
          <a:xfrm>
            <a:off x="7308304" y="3851756"/>
            <a:ext cx="151216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u="sng" dirty="0" smtClean="0"/>
              <a:t>מדוע?</a:t>
            </a:r>
            <a:endParaRPr lang="he-IL" b="1" u="sng" dirty="0"/>
          </a:p>
        </p:txBody>
      </p:sp>
      <p:pic>
        <p:nvPicPr>
          <p:cNvPr id="5122" name="Picture 2" descr="C:\Users\nadav\Desktop\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628800"/>
            <a:ext cx="4210168" cy="254374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75656" y="1700808"/>
            <a:ext cx="6192688" cy="196977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7200" b="1" dirty="0" smtClean="0">
                <a:solidFill>
                  <a:srgbClr val="002060"/>
                </a:solidFill>
              </a:rPr>
              <a:t>פירמידת הגילים</a:t>
            </a:r>
            <a:r>
              <a:rPr lang="en-US" sz="5000" dirty="0" smtClean="0"/>
              <a:t/>
            </a:r>
            <a:br>
              <a:rPr lang="en-US" sz="5000" dirty="0" smtClean="0"/>
            </a:br>
            <a:endParaRPr lang="he-IL" sz="5000" dirty="0"/>
          </a:p>
        </p:txBody>
      </p:sp>
      <p:sp>
        <p:nvSpPr>
          <p:cNvPr id="6" name="TextBox 5"/>
          <p:cNvSpPr txBox="1"/>
          <p:nvPr/>
        </p:nvSpPr>
        <p:spPr>
          <a:xfrm>
            <a:off x="2915816" y="260648"/>
            <a:ext cx="316835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itchFamily="34" charset="-79"/>
                <a:cs typeface="David" pitchFamily="34" charset="-79"/>
              </a:rPr>
              <a:t>תיכון מקיף אזורי ע"ש י.ח. ברנר</a:t>
            </a:r>
            <a:r>
              <a:rPr lang="en-US" b="1" dirty="0" smtClean="0">
                <a:latin typeface="David" pitchFamily="34" charset="-79"/>
                <a:cs typeface="David" pitchFamily="34" charset="-79"/>
              </a:rPr>
              <a:t/>
            </a:r>
            <a:br>
              <a:rPr lang="en-US" b="1" dirty="0" smtClean="0">
                <a:latin typeface="David" pitchFamily="34" charset="-79"/>
                <a:cs typeface="David" pitchFamily="34" charset="-79"/>
              </a:rPr>
            </a:br>
            <a:r>
              <a:rPr lang="he-IL" dirty="0" smtClean="0">
                <a:latin typeface="David" pitchFamily="34" charset="-79"/>
                <a:cs typeface="David" pitchFamily="34" charset="-79"/>
              </a:rPr>
              <a:t>גבעת ברנר</a:t>
            </a:r>
            <a:endParaRPr lang="he-IL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99792" y="2924944"/>
            <a:ext cx="381642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200" b="1" dirty="0" smtClean="0"/>
              <a:t>מהי פירמידת הגילים?</a:t>
            </a:r>
            <a:endParaRPr lang="he-IL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1115616" y="3645024"/>
            <a:ext cx="7056784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200" b="1" dirty="0" smtClean="0"/>
              <a:t>תרשים</a:t>
            </a:r>
            <a:r>
              <a:rPr lang="he-IL" sz="3200" dirty="0" smtClean="0"/>
              <a:t> המתאר את </a:t>
            </a:r>
            <a:r>
              <a:rPr lang="he-IL" sz="3200" b="1" dirty="0" smtClean="0">
                <a:solidFill>
                  <a:schemeClr val="tx2">
                    <a:lumMod val="75000"/>
                  </a:schemeClr>
                </a:solidFill>
              </a:rPr>
              <a:t>הרכב האוכלוסייה</a:t>
            </a:r>
            <a:r>
              <a:rPr lang="he-IL" sz="3200" b="1" dirty="0" smtClean="0"/>
              <a:t>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he-IL" sz="3200" b="1" dirty="0" smtClean="0">
                <a:solidFill>
                  <a:schemeClr val="tx2">
                    <a:lumMod val="75000"/>
                  </a:schemeClr>
                </a:solidFill>
              </a:rPr>
              <a:t>במקום </a:t>
            </a:r>
            <a:r>
              <a:rPr lang="he-IL" sz="3200" b="1" dirty="0" err="1" smtClean="0">
                <a:solidFill>
                  <a:schemeClr val="tx2">
                    <a:lumMod val="75000"/>
                  </a:schemeClr>
                </a:solidFill>
              </a:rPr>
              <a:t>מסויים</a:t>
            </a:r>
            <a:r>
              <a:rPr lang="he-IL" sz="32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he-IL" sz="3200" dirty="0" smtClean="0"/>
              <a:t>ו-</a:t>
            </a:r>
            <a:r>
              <a:rPr lang="he-IL" sz="3200" b="1" dirty="0" smtClean="0">
                <a:solidFill>
                  <a:schemeClr val="tx2">
                    <a:lumMod val="75000"/>
                  </a:schemeClr>
                </a:solidFill>
              </a:rPr>
              <a:t>בתקופה </a:t>
            </a:r>
            <a:r>
              <a:rPr lang="he-IL" sz="3200" b="1" dirty="0" err="1" smtClean="0">
                <a:solidFill>
                  <a:schemeClr val="tx2">
                    <a:lumMod val="75000"/>
                  </a:schemeClr>
                </a:solidFill>
              </a:rPr>
              <a:t>מסויימת</a:t>
            </a:r>
            <a:r>
              <a:rPr lang="he-IL" sz="3200" dirty="0" smtClean="0"/>
              <a:t>. </a:t>
            </a:r>
            <a:endParaRPr lang="he-IL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395536" y="5805264"/>
            <a:ext cx="8568952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b="1" dirty="0" smtClean="0"/>
              <a:t>דגשים והערות: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he-IL" sz="1400" b="1" dirty="0" smtClean="0"/>
              <a:t>* הרכב אוכלוסייה </a:t>
            </a:r>
            <a:r>
              <a:rPr lang="he-IL" sz="1400" dirty="0" smtClean="0"/>
              <a:t>– מהמילה הרכבה, כלומר, ממה מורכבת האוכלוסייה.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he-IL" sz="1400" b="1" dirty="0" smtClean="0"/>
              <a:t>* במקום </a:t>
            </a:r>
            <a:r>
              <a:rPr lang="he-IL" sz="1400" b="1" dirty="0" err="1" smtClean="0"/>
              <a:t>מסויים</a:t>
            </a:r>
            <a:r>
              <a:rPr lang="he-IL" sz="1400" b="1" dirty="0" smtClean="0"/>
              <a:t> </a:t>
            </a:r>
            <a:r>
              <a:rPr lang="he-IL" sz="1400" dirty="0" smtClean="0"/>
              <a:t>– יכול להיות עיר, אזור, מדינה, יבשת וכדומה.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he-IL" sz="1400" b="1" dirty="0" smtClean="0"/>
              <a:t>* בתקופה </a:t>
            </a:r>
            <a:r>
              <a:rPr lang="he-IL" sz="1400" b="1" dirty="0" err="1" smtClean="0"/>
              <a:t>מסויימת</a:t>
            </a:r>
            <a:r>
              <a:rPr lang="he-IL" sz="1400" b="1" dirty="0" smtClean="0"/>
              <a:t> </a:t>
            </a:r>
            <a:r>
              <a:rPr lang="he-IL" sz="1400" dirty="0" smtClean="0"/>
              <a:t>– לרוב יוצג במהלך שנה אחת.</a:t>
            </a:r>
            <a:endParaRPr lang="he-IL" sz="14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915816" y="260648"/>
            <a:ext cx="316835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itchFamily="34" charset="-79"/>
                <a:cs typeface="David" pitchFamily="34" charset="-79"/>
              </a:rPr>
              <a:t>תיכון מקיף אזורי ע"ש י.ח. ברנר</a:t>
            </a:r>
            <a:r>
              <a:rPr lang="en-US" b="1" dirty="0" smtClean="0">
                <a:latin typeface="David" pitchFamily="34" charset="-79"/>
                <a:cs typeface="David" pitchFamily="34" charset="-79"/>
              </a:rPr>
              <a:t/>
            </a:r>
            <a:br>
              <a:rPr lang="en-US" b="1" dirty="0" smtClean="0">
                <a:latin typeface="David" pitchFamily="34" charset="-79"/>
                <a:cs typeface="David" pitchFamily="34" charset="-79"/>
              </a:rPr>
            </a:br>
            <a:r>
              <a:rPr lang="he-IL" dirty="0" smtClean="0">
                <a:latin typeface="David" pitchFamily="34" charset="-79"/>
                <a:cs typeface="David" pitchFamily="34" charset="-79"/>
              </a:rPr>
              <a:t>גבעת ברנר</a:t>
            </a:r>
            <a:endParaRPr lang="he-IL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79712" y="980728"/>
            <a:ext cx="496855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200" b="1" dirty="0" smtClean="0"/>
              <a:t>תבנית פירמידת הגילים</a:t>
            </a:r>
            <a:endParaRPr lang="he-IL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971600" y="1493495"/>
            <a:ext cx="705678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400" dirty="0" smtClean="0"/>
              <a:t>למרבית פירמידות הגילים תבנית קבועה:</a:t>
            </a:r>
            <a:endParaRPr lang="he-IL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251520" y="5805264"/>
            <a:ext cx="8712968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400" b="1" dirty="0" smtClean="0"/>
              <a:t>במרכז הפירמידה, יוצג </a:t>
            </a:r>
            <a:r>
              <a:rPr lang="he-IL" sz="1400" b="1" dirty="0" smtClean="0">
                <a:solidFill>
                  <a:srgbClr val="FF0000"/>
                </a:solidFill>
              </a:rPr>
              <a:t>ציר הגילים</a:t>
            </a:r>
            <a:r>
              <a:rPr lang="he-IL" sz="1400" b="1" dirty="0" smtClean="0"/>
              <a:t>. בתחתית נראה את הגיל '0' וככל שנעלה מעלה, כך נעלה בגיל.</a:t>
            </a:r>
            <a:endParaRPr lang="he-IL" sz="1400" b="1" dirty="0"/>
          </a:p>
        </p:txBody>
      </p:sp>
      <p:cxnSp>
        <p:nvCxnSpPr>
          <p:cNvPr id="13" name="מחבר חץ ישר 12"/>
          <p:cNvCxnSpPr/>
          <p:nvPr/>
        </p:nvCxnSpPr>
        <p:spPr>
          <a:xfrm flipV="1">
            <a:off x="4860032" y="2132856"/>
            <a:ext cx="0" cy="331236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283968" y="2060848"/>
            <a:ext cx="576064" cy="34778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000" dirty="0" smtClean="0"/>
              <a:t>100+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95-100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90-95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85-90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80-85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75-80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70-75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65-70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60-65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55-60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50-55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45-50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40-45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35-40</a:t>
            </a:r>
          </a:p>
          <a:p>
            <a:pPr algn="ctr"/>
            <a:r>
              <a:rPr lang="he-IL" sz="1000" dirty="0" smtClean="0"/>
              <a:t>30-35</a:t>
            </a:r>
          </a:p>
          <a:p>
            <a:pPr algn="ctr"/>
            <a:r>
              <a:rPr lang="he-IL" sz="1000" dirty="0" smtClean="0"/>
              <a:t>25-30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20-25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15-20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10-15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5-10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0-5</a:t>
            </a:r>
            <a:endParaRPr lang="he-IL" sz="1000" dirty="0"/>
          </a:p>
        </p:txBody>
      </p:sp>
      <p:cxnSp>
        <p:nvCxnSpPr>
          <p:cNvPr id="19" name="מחבר חץ ישר 18"/>
          <p:cNvCxnSpPr/>
          <p:nvPr/>
        </p:nvCxnSpPr>
        <p:spPr>
          <a:xfrm flipV="1">
            <a:off x="4283968" y="2132856"/>
            <a:ext cx="0" cy="331236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915816" y="260648"/>
            <a:ext cx="316835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itchFamily="34" charset="-79"/>
                <a:cs typeface="David" pitchFamily="34" charset="-79"/>
              </a:rPr>
              <a:t>תיכון מקיף אזורי ע"ש י.ח. ברנר</a:t>
            </a:r>
            <a:r>
              <a:rPr lang="en-US" b="1" dirty="0" smtClean="0">
                <a:latin typeface="David" pitchFamily="34" charset="-79"/>
                <a:cs typeface="David" pitchFamily="34" charset="-79"/>
              </a:rPr>
              <a:t/>
            </a:r>
            <a:br>
              <a:rPr lang="en-US" b="1" dirty="0" smtClean="0">
                <a:latin typeface="David" pitchFamily="34" charset="-79"/>
                <a:cs typeface="David" pitchFamily="34" charset="-79"/>
              </a:rPr>
            </a:br>
            <a:r>
              <a:rPr lang="he-IL" dirty="0" smtClean="0">
                <a:latin typeface="David" pitchFamily="34" charset="-79"/>
                <a:cs typeface="David" pitchFamily="34" charset="-79"/>
              </a:rPr>
              <a:t>גבעת ברנר</a:t>
            </a:r>
            <a:endParaRPr lang="he-IL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79712" y="980728"/>
            <a:ext cx="496855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200" b="1" dirty="0" smtClean="0"/>
              <a:t>תבנית פירמידת הגילים</a:t>
            </a:r>
            <a:endParaRPr lang="he-IL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971600" y="1493495"/>
            <a:ext cx="705678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400" dirty="0" smtClean="0"/>
              <a:t>למרבית פירמידות הגילים תבנית קבועה:</a:t>
            </a:r>
            <a:endParaRPr lang="he-IL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251520" y="5805264"/>
            <a:ext cx="8712968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400" b="1" dirty="0" smtClean="0">
                <a:solidFill>
                  <a:srgbClr val="FF0000"/>
                </a:solidFill>
              </a:rPr>
              <a:t>בבסיס הפירמידה </a:t>
            </a:r>
            <a:r>
              <a:rPr lang="he-IL" sz="1400" b="1" dirty="0" smtClean="0"/>
              <a:t>יוצג ציר הנע מהמרכז לשני הכיוונים.</a:t>
            </a:r>
          </a:p>
        </p:txBody>
      </p:sp>
      <p:cxnSp>
        <p:nvCxnSpPr>
          <p:cNvPr id="13" name="מחבר חץ ישר 12"/>
          <p:cNvCxnSpPr/>
          <p:nvPr/>
        </p:nvCxnSpPr>
        <p:spPr>
          <a:xfrm flipV="1">
            <a:off x="4860032" y="2132856"/>
            <a:ext cx="0" cy="331236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283968" y="2060848"/>
            <a:ext cx="576064" cy="34778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000" dirty="0" smtClean="0"/>
              <a:t>100+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95-100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90-95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85-90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80-85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75-80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70-75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65-70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60-65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55-60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50-55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45-50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40-45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35-40</a:t>
            </a:r>
          </a:p>
          <a:p>
            <a:pPr algn="ctr"/>
            <a:r>
              <a:rPr lang="he-IL" sz="1000" dirty="0" smtClean="0"/>
              <a:t>30-35</a:t>
            </a:r>
          </a:p>
          <a:p>
            <a:pPr algn="ctr"/>
            <a:r>
              <a:rPr lang="he-IL" sz="1000" dirty="0" smtClean="0"/>
              <a:t>25-30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20-25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15-20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10-15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5-10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0-5</a:t>
            </a:r>
            <a:endParaRPr lang="he-IL" sz="1000" dirty="0"/>
          </a:p>
        </p:txBody>
      </p:sp>
      <p:cxnSp>
        <p:nvCxnSpPr>
          <p:cNvPr id="19" name="מחבר חץ ישר 18"/>
          <p:cNvCxnSpPr/>
          <p:nvPr/>
        </p:nvCxnSpPr>
        <p:spPr>
          <a:xfrm flipV="1">
            <a:off x="4283968" y="2132856"/>
            <a:ext cx="0" cy="331236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מחבר חץ ישר 10"/>
          <p:cNvCxnSpPr/>
          <p:nvPr/>
        </p:nvCxnSpPr>
        <p:spPr>
          <a:xfrm>
            <a:off x="4860032" y="5445224"/>
            <a:ext cx="3096344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מחבר חץ ישר 17"/>
          <p:cNvCxnSpPr/>
          <p:nvPr/>
        </p:nvCxnSpPr>
        <p:spPr>
          <a:xfrm flipH="1" flipV="1">
            <a:off x="1187624" y="5445224"/>
            <a:ext cx="3104728" cy="8384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מלבן 17"/>
          <p:cNvSpPr/>
          <p:nvPr/>
        </p:nvSpPr>
        <p:spPr>
          <a:xfrm>
            <a:off x="4860032" y="2204864"/>
            <a:ext cx="3024336" cy="32403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TextBox 5"/>
          <p:cNvSpPr txBox="1"/>
          <p:nvPr/>
        </p:nvSpPr>
        <p:spPr>
          <a:xfrm>
            <a:off x="2915816" y="260648"/>
            <a:ext cx="316835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itchFamily="34" charset="-79"/>
                <a:cs typeface="David" pitchFamily="34" charset="-79"/>
              </a:rPr>
              <a:t>תיכון מקיף אזורי ע"ש י.ח. ברנר</a:t>
            </a:r>
            <a:r>
              <a:rPr lang="en-US" b="1" dirty="0" smtClean="0">
                <a:latin typeface="David" pitchFamily="34" charset="-79"/>
                <a:cs typeface="David" pitchFamily="34" charset="-79"/>
              </a:rPr>
              <a:t/>
            </a:r>
            <a:br>
              <a:rPr lang="en-US" b="1" dirty="0" smtClean="0">
                <a:latin typeface="David" pitchFamily="34" charset="-79"/>
                <a:cs typeface="David" pitchFamily="34" charset="-79"/>
              </a:rPr>
            </a:br>
            <a:r>
              <a:rPr lang="he-IL" dirty="0" smtClean="0">
                <a:latin typeface="David" pitchFamily="34" charset="-79"/>
                <a:cs typeface="David" pitchFamily="34" charset="-79"/>
              </a:rPr>
              <a:t>גבעת ברנר</a:t>
            </a:r>
            <a:endParaRPr lang="he-IL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79712" y="980728"/>
            <a:ext cx="496855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200" b="1" dirty="0" smtClean="0"/>
              <a:t>תבנית פירמידת הגילים</a:t>
            </a:r>
            <a:endParaRPr lang="he-IL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971600" y="1493495"/>
            <a:ext cx="705678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400" dirty="0" smtClean="0"/>
              <a:t>למרבית פירמידות הגילים תבנית קבועה:</a:t>
            </a:r>
            <a:endParaRPr lang="he-IL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251520" y="5805264"/>
            <a:ext cx="8712968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400" b="1" dirty="0" smtClean="0"/>
              <a:t>צד ימין יציג לנו את </a:t>
            </a:r>
            <a:r>
              <a:rPr lang="he-IL" sz="1400" b="1" dirty="0" smtClean="0">
                <a:solidFill>
                  <a:srgbClr val="FF0000"/>
                </a:solidFill>
              </a:rPr>
              <a:t>הנשים</a:t>
            </a:r>
            <a:r>
              <a:rPr lang="he-IL" sz="1400" b="1" dirty="0" smtClean="0"/>
              <a:t> בפירמידה, ואילו צד שמאל יציג לנו את </a:t>
            </a:r>
            <a:r>
              <a:rPr lang="he-IL" sz="1400" b="1" dirty="0" smtClean="0">
                <a:solidFill>
                  <a:srgbClr val="FF0000"/>
                </a:solidFill>
              </a:rPr>
              <a:t>הגברים</a:t>
            </a:r>
            <a:r>
              <a:rPr lang="he-IL" sz="1400" b="1" dirty="0" smtClean="0"/>
              <a:t> בפירמידה.</a:t>
            </a:r>
          </a:p>
        </p:txBody>
      </p:sp>
      <p:cxnSp>
        <p:nvCxnSpPr>
          <p:cNvPr id="13" name="מחבר חץ ישר 12"/>
          <p:cNvCxnSpPr/>
          <p:nvPr/>
        </p:nvCxnSpPr>
        <p:spPr>
          <a:xfrm flipV="1">
            <a:off x="4860032" y="2132856"/>
            <a:ext cx="0" cy="331236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283968" y="2060848"/>
            <a:ext cx="576064" cy="34778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000" dirty="0" smtClean="0"/>
              <a:t>100+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95-100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90-95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85-90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80-85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75-80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70-75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65-70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60-65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55-60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50-55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45-50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40-45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35-40</a:t>
            </a:r>
          </a:p>
          <a:p>
            <a:pPr algn="ctr"/>
            <a:r>
              <a:rPr lang="he-IL" sz="1000" dirty="0" smtClean="0"/>
              <a:t>30-35</a:t>
            </a:r>
          </a:p>
          <a:p>
            <a:pPr algn="ctr"/>
            <a:r>
              <a:rPr lang="he-IL" sz="1000" dirty="0" smtClean="0"/>
              <a:t>25-30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20-25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15-20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10-15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5-10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0-5</a:t>
            </a:r>
            <a:endParaRPr lang="he-IL" sz="1000" dirty="0"/>
          </a:p>
        </p:txBody>
      </p:sp>
      <p:cxnSp>
        <p:nvCxnSpPr>
          <p:cNvPr id="19" name="מחבר חץ ישר 18"/>
          <p:cNvCxnSpPr/>
          <p:nvPr/>
        </p:nvCxnSpPr>
        <p:spPr>
          <a:xfrm flipV="1">
            <a:off x="4283968" y="2132856"/>
            <a:ext cx="0" cy="331236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מחבר חץ ישר 10"/>
          <p:cNvCxnSpPr/>
          <p:nvPr/>
        </p:nvCxnSpPr>
        <p:spPr>
          <a:xfrm>
            <a:off x="4860032" y="5445224"/>
            <a:ext cx="3096344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מחבר חץ ישר 11"/>
          <p:cNvCxnSpPr/>
          <p:nvPr/>
        </p:nvCxnSpPr>
        <p:spPr>
          <a:xfrm flipH="1" flipV="1">
            <a:off x="1187624" y="5445224"/>
            <a:ext cx="3104728" cy="8384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236296" y="5394702"/>
            <a:ext cx="648072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800" dirty="0" smtClean="0"/>
              <a:t>הרב יותר</a:t>
            </a:r>
            <a:r>
              <a:rPr lang="en-US" sz="800" dirty="0" smtClean="0"/>
              <a:t/>
            </a:r>
            <a:br>
              <a:rPr lang="en-US" sz="800" dirty="0" smtClean="0"/>
            </a:br>
            <a:r>
              <a:rPr lang="he-IL" sz="800" b="1" dirty="0" smtClean="0"/>
              <a:t>נשים</a:t>
            </a:r>
            <a:endParaRPr lang="he-IL" sz="8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7308304" y="2132856"/>
            <a:ext cx="64807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b="1" dirty="0" smtClean="0">
                <a:solidFill>
                  <a:srgbClr val="FF0000"/>
                </a:solidFill>
              </a:rPr>
              <a:t>נשים</a:t>
            </a:r>
            <a:endParaRPr lang="he-IL" sz="1400" b="1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259632" y="2132856"/>
            <a:ext cx="64807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b="1" dirty="0" smtClean="0">
                <a:solidFill>
                  <a:srgbClr val="FF0000"/>
                </a:solidFill>
              </a:rPr>
              <a:t>גברים</a:t>
            </a:r>
            <a:endParaRPr lang="he-IL" sz="1400" b="1" dirty="0">
              <a:solidFill>
                <a:srgbClr val="FF0000"/>
              </a:solidFill>
            </a:endParaRPr>
          </a:p>
        </p:txBody>
      </p:sp>
      <p:sp>
        <p:nvSpPr>
          <p:cNvPr id="24" name="מלבן 23"/>
          <p:cNvSpPr/>
          <p:nvPr/>
        </p:nvSpPr>
        <p:spPr>
          <a:xfrm>
            <a:off x="1259632" y="2204864"/>
            <a:ext cx="3024336" cy="324036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6" name="TextBox 25"/>
          <p:cNvSpPr txBox="1"/>
          <p:nvPr/>
        </p:nvSpPr>
        <p:spPr>
          <a:xfrm>
            <a:off x="1187624" y="2132856"/>
            <a:ext cx="64807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b="1" dirty="0" smtClean="0"/>
              <a:t>גברים</a:t>
            </a:r>
            <a:endParaRPr lang="he-IL" sz="1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915816" y="260648"/>
            <a:ext cx="316835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itchFamily="34" charset="-79"/>
                <a:cs typeface="David" pitchFamily="34" charset="-79"/>
              </a:rPr>
              <a:t>תיכון מקיף אזורי ע"ש י.ח. ברנר</a:t>
            </a:r>
            <a:r>
              <a:rPr lang="en-US" b="1" dirty="0" smtClean="0">
                <a:latin typeface="David" pitchFamily="34" charset="-79"/>
                <a:cs typeface="David" pitchFamily="34" charset="-79"/>
              </a:rPr>
              <a:t/>
            </a:r>
            <a:br>
              <a:rPr lang="en-US" b="1" dirty="0" smtClean="0">
                <a:latin typeface="David" pitchFamily="34" charset="-79"/>
                <a:cs typeface="David" pitchFamily="34" charset="-79"/>
              </a:rPr>
            </a:br>
            <a:r>
              <a:rPr lang="he-IL" dirty="0" smtClean="0">
                <a:latin typeface="David" pitchFamily="34" charset="-79"/>
                <a:cs typeface="David" pitchFamily="34" charset="-79"/>
              </a:rPr>
              <a:t>גבעת ברנר</a:t>
            </a:r>
            <a:endParaRPr lang="he-IL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79712" y="980728"/>
            <a:ext cx="496855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200" b="1" dirty="0" smtClean="0"/>
              <a:t>מדדים יסוד דמוגרפיים</a:t>
            </a:r>
            <a:endParaRPr lang="he-IL" sz="3200" dirty="0"/>
          </a:p>
        </p:txBody>
      </p:sp>
      <p:sp>
        <p:nvSpPr>
          <p:cNvPr id="18" name="TextBox 17"/>
          <p:cNvSpPr txBox="1"/>
          <p:nvPr/>
        </p:nvSpPr>
        <p:spPr>
          <a:xfrm>
            <a:off x="539552" y="2348880"/>
            <a:ext cx="7848872" cy="98488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500" b="1" dirty="0" smtClean="0">
                <a:solidFill>
                  <a:srgbClr val="FF0000"/>
                </a:solidFill>
              </a:rPr>
              <a:t>שיעורי ילודה:</a:t>
            </a:r>
            <a:r>
              <a:rPr lang="en-US" sz="2300" dirty="0" smtClean="0"/>
              <a:t/>
            </a:r>
            <a:br>
              <a:rPr lang="en-US" sz="2300" dirty="0" smtClean="0"/>
            </a:br>
            <a:r>
              <a:rPr lang="he-IL" sz="2300" dirty="0" smtClean="0"/>
              <a:t>מספר הנולדים במקום </a:t>
            </a:r>
            <a:r>
              <a:rPr lang="he-IL" sz="2300" dirty="0" err="1" smtClean="0"/>
              <a:t>מסויים</a:t>
            </a:r>
            <a:r>
              <a:rPr lang="he-IL" sz="2300" dirty="0" smtClean="0"/>
              <a:t> ובתקופה </a:t>
            </a:r>
            <a:r>
              <a:rPr lang="he-IL" sz="2300" dirty="0" err="1" smtClean="0"/>
              <a:t>מסויימת</a:t>
            </a:r>
            <a:r>
              <a:rPr lang="he-IL" sz="2300" dirty="0" smtClean="0"/>
              <a:t> (בשנה)</a:t>
            </a:r>
          </a:p>
        </p:txBody>
      </p:sp>
      <p:sp>
        <p:nvSpPr>
          <p:cNvPr id="9" name="מלבן 8"/>
          <p:cNvSpPr/>
          <p:nvPr/>
        </p:nvSpPr>
        <p:spPr>
          <a:xfrm>
            <a:off x="1259632" y="3511168"/>
            <a:ext cx="7128792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300" b="1" dirty="0" smtClean="0"/>
              <a:t>במדינה </a:t>
            </a:r>
            <a:r>
              <a:rPr lang="he-IL" sz="2300" b="1" u="sng" dirty="0" smtClean="0">
                <a:solidFill>
                  <a:srgbClr val="FF0000"/>
                </a:solidFill>
              </a:rPr>
              <a:t>מתפתחת</a:t>
            </a:r>
            <a:r>
              <a:rPr lang="he-IL" sz="2300" b="1" dirty="0" smtClean="0"/>
              <a:t>, לרוב, </a:t>
            </a:r>
            <a:r>
              <a:rPr lang="he-IL" sz="2300" b="1" dirty="0" smtClean="0">
                <a:solidFill>
                  <a:srgbClr val="FF0000"/>
                </a:solidFill>
              </a:rPr>
              <a:t>שיעורי הילודה </a:t>
            </a:r>
            <a:r>
              <a:rPr lang="he-IL" sz="2300" b="1" dirty="0" smtClean="0"/>
              <a:t>יהיו </a:t>
            </a:r>
            <a:r>
              <a:rPr lang="he-IL" sz="2300" b="1" u="sng" dirty="0" smtClean="0">
                <a:solidFill>
                  <a:srgbClr val="FF0000"/>
                </a:solidFill>
              </a:rPr>
              <a:t>גבוהים</a:t>
            </a:r>
            <a:endParaRPr lang="he-IL" sz="2300" dirty="0"/>
          </a:p>
        </p:txBody>
      </p:sp>
      <p:sp>
        <p:nvSpPr>
          <p:cNvPr id="10" name="מלבן 9"/>
          <p:cNvSpPr/>
          <p:nvPr/>
        </p:nvSpPr>
        <p:spPr>
          <a:xfrm>
            <a:off x="2304256" y="4149080"/>
            <a:ext cx="6084168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300" b="1" dirty="0" smtClean="0"/>
              <a:t>סיבות: - </a:t>
            </a:r>
            <a:r>
              <a:rPr lang="he-IL" sz="2300" dirty="0" smtClean="0"/>
              <a:t>מעמד האישה נמוך, </a:t>
            </a:r>
            <a:r>
              <a:rPr lang="en-US" sz="2300" dirty="0" smtClean="0"/>
              <a:t/>
            </a:r>
            <a:br>
              <a:rPr lang="en-US" sz="2300" dirty="0" smtClean="0"/>
            </a:br>
            <a:r>
              <a:rPr lang="he-IL" sz="2300" dirty="0" smtClean="0"/>
              <a:t>           - אין מודעות לאמצעי מניעה,</a:t>
            </a:r>
            <a:r>
              <a:rPr lang="en-US" sz="2300" dirty="0" smtClean="0"/>
              <a:t/>
            </a:r>
            <a:br>
              <a:rPr lang="en-US" sz="2300" dirty="0" smtClean="0"/>
            </a:br>
            <a:r>
              <a:rPr lang="he-IL" sz="2300" dirty="0" smtClean="0"/>
              <a:t>           - אין מודעות לתכנון המשפחה, </a:t>
            </a:r>
            <a:r>
              <a:rPr lang="en-US" sz="2300" dirty="0" smtClean="0"/>
              <a:t/>
            </a:r>
            <a:br>
              <a:rPr lang="en-US" sz="2300" dirty="0" smtClean="0"/>
            </a:br>
            <a:r>
              <a:rPr lang="he-IL" sz="2300" dirty="0" smtClean="0"/>
              <a:t>           - סיבות דתיות, כאשר החברה מאוד דתית.</a:t>
            </a:r>
            <a:endParaRPr lang="he-IL" sz="23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915816" y="260648"/>
            <a:ext cx="316835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itchFamily="34" charset="-79"/>
                <a:cs typeface="David" pitchFamily="34" charset="-79"/>
              </a:rPr>
              <a:t>תיכון מקיף אזורי ע"ש י.ח. ברנר</a:t>
            </a:r>
            <a:r>
              <a:rPr lang="en-US" b="1" dirty="0" smtClean="0">
                <a:latin typeface="David" pitchFamily="34" charset="-79"/>
                <a:cs typeface="David" pitchFamily="34" charset="-79"/>
              </a:rPr>
              <a:t/>
            </a:r>
            <a:br>
              <a:rPr lang="en-US" b="1" dirty="0" smtClean="0">
                <a:latin typeface="David" pitchFamily="34" charset="-79"/>
                <a:cs typeface="David" pitchFamily="34" charset="-79"/>
              </a:rPr>
            </a:br>
            <a:r>
              <a:rPr lang="he-IL" dirty="0" smtClean="0">
                <a:latin typeface="David" pitchFamily="34" charset="-79"/>
                <a:cs typeface="David" pitchFamily="34" charset="-79"/>
              </a:rPr>
              <a:t>גבעת ברנר</a:t>
            </a:r>
            <a:endParaRPr lang="he-IL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79712" y="980728"/>
            <a:ext cx="496855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200" b="1" dirty="0" smtClean="0"/>
              <a:t>תבנית פירמידת הגילים</a:t>
            </a:r>
            <a:endParaRPr lang="he-IL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971600" y="1493495"/>
            <a:ext cx="705678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400" dirty="0" smtClean="0"/>
              <a:t>למרבית פירמידות הגילים תבנית קבועה:</a:t>
            </a:r>
            <a:endParaRPr lang="he-IL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251520" y="5805264"/>
            <a:ext cx="871296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400" b="1" dirty="0" smtClean="0">
                <a:solidFill>
                  <a:srgbClr val="FF0000"/>
                </a:solidFill>
              </a:rPr>
              <a:t>ככל שנתרחק ממרכז פירמידת הגילים כך יגדל מספר האנשים.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he-IL" sz="1400" dirty="0" smtClean="0"/>
              <a:t>נתון זה יוצג לרוב באלפים או במיליונים אך יש לשים לב לאופן הצגת נתון זה.</a:t>
            </a:r>
            <a:endParaRPr lang="he-IL" sz="1400" dirty="0"/>
          </a:p>
        </p:txBody>
      </p:sp>
      <p:cxnSp>
        <p:nvCxnSpPr>
          <p:cNvPr id="13" name="מחבר חץ ישר 12"/>
          <p:cNvCxnSpPr/>
          <p:nvPr/>
        </p:nvCxnSpPr>
        <p:spPr>
          <a:xfrm flipV="1">
            <a:off x="4860032" y="2132856"/>
            <a:ext cx="0" cy="331236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283968" y="2060848"/>
            <a:ext cx="576064" cy="34778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000" dirty="0" smtClean="0"/>
              <a:t>100+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95-100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90-95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85-90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80-85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75-80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70-75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65-70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60-65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55-60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50-55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45-50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40-45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35-40</a:t>
            </a:r>
          </a:p>
          <a:p>
            <a:pPr algn="ctr"/>
            <a:r>
              <a:rPr lang="he-IL" sz="1000" dirty="0" smtClean="0"/>
              <a:t>30-35</a:t>
            </a:r>
          </a:p>
          <a:p>
            <a:pPr algn="ctr"/>
            <a:r>
              <a:rPr lang="he-IL" sz="1000" dirty="0" smtClean="0"/>
              <a:t>25-30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20-25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15-20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10-15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5-10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0-5</a:t>
            </a:r>
            <a:endParaRPr lang="he-IL" sz="1000" dirty="0"/>
          </a:p>
        </p:txBody>
      </p:sp>
      <p:cxnSp>
        <p:nvCxnSpPr>
          <p:cNvPr id="19" name="מחבר חץ ישר 18"/>
          <p:cNvCxnSpPr/>
          <p:nvPr/>
        </p:nvCxnSpPr>
        <p:spPr>
          <a:xfrm flipV="1">
            <a:off x="4283968" y="2132856"/>
            <a:ext cx="0" cy="331236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מחבר חץ ישר 10"/>
          <p:cNvCxnSpPr/>
          <p:nvPr/>
        </p:nvCxnSpPr>
        <p:spPr>
          <a:xfrm>
            <a:off x="4860032" y="5445224"/>
            <a:ext cx="3096344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236296" y="5394702"/>
            <a:ext cx="648072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800" b="1" dirty="0" smtClean="0">
                <a:solidFill>
                  <a:srgbClr val="FF0000"/>
                </a:solidFill>
              </a:rPr>
              <a:t>הרבה יותר</a:t>
            </a:r>
            <a:r>
              <a:rPr lang="en-US" sz="800" b="1" dirty="0" smtClean="0">
                <a:solidFill>
                  <a:srgbClr val="FF0000"/>
                </a:solidFill>
              </a:rPr>
              <a:t/>
            </a:r>
            <a:br>
              <a:rPr lang="en-US" sz="800" b="1" dirty="0" smtClean="0">
                <a:solidFill>
                  <a:srgbClr val="FF0000"/>
                </a:solidFill>
              </a:rPr>
            </a:br>
            <a:r>
              <a:rPr lang="he-IL" sz="800" b="1" dirty="0" smtClean="0">
                <a:solidFill>
                  <a:srgbClr val="FF0000"/>
                </a:solidFill>
              </a:rPr>
              <a:t>נשים</a:t>
            </a:r>
            <a:endParaRPr lang="he-IL" sz="8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716016" y="5394702"/>
            <a:ext cx="720080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800" b="1" dirty="0" smtClean="0">
                <a:solidFill>
                  <a:srgbClr val="FF0000"/>
                </a:solidFill>
              </a:rPr>
              <a:t>מעט מאוד</a:t>
            </a:r>
            <a:r>
              <a:rPr lang="en-US" sz="800" b="1" dirty="0" smtClean="0">
                <a:solidFill>
                  <a:srgbClr val="FF0000"/>
                </a:solidFill>
              </a:rPr>
              <a:t/>
            </a:r>
            <a:br>
              <a:rPr lang="en-US" sz="800" b="1" dirty="0" smtClean="0">
                <a:solidFill>
                  <a:srgbClr val="FF0000"/>
                </a:solidFill>
              </a:rPr>
            </a:br>
            <a:r>
              <a:rPr lang="he-IL" sz="800" b="1" dirty="0" smtClean="0">
                <a:solidFill>
                  <a:srgbClr val="FF0000"/>
                </a:solidFill>
              </a:rPr>
              <a:t>נשים</a:t>
            </a:r>
            <a:endParaRPr lang="he-IL" sz="800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707904" y="5394702"/>
            <a:ext cx="720080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800" b="1" dirty="0" smtClean="0">
                <a:solidFill>
                  <a:srgbClr val="FF0000"/>
                </a:solidFill>
              </a:rPr>
              <a:t>מעט מאוד</a:t>
            </a:r>
            <a:r>
              <a:rPr lang="en-US" sz="800" b="1" dirty="0" smtClean="0">
                <a:solidFill>
                  <a:srgbClr val="FF0000"/>
                </a:solidFill>
              </a:rPr>
              <a:t/>
            </a:r>
            <a:br>
              <a:rPr lang="en-US" sz="800" b="1" dirty="0" smtClean="0">
                <a:solidFill>
                  <a:srgbClr val="FF0000"/>
                </a:solidFill>
              </a:rPr>
            </a:br>
            <a:r>
              <a:rPr lang="he-IL" sz="800" b="1" dirty="0" smtClean="0">
                <a:solidFill>
                  <a:srgbClr val="FF0000"/>
                </a:solidFill>
              </a:rPr>
              <a:t>גברים</a:t>
            </a:r>
            <a:endParaRPr lang="he-IL" sz="800" b="1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187624" y="5394702"/>
            <a:ext cx="720080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800" b="1" dirty="0" smtClean="0">
                <a:solidFill>
                  <a:srgbClr val="FF0000"/>
                </a:solidFill>
              </a:rPr>
              <a:t>הרבה יותר</a:t>
            </a:r>
            <a:r>
              <a:rPr lang="en-US" sz="800" b="1" dirty="0" smtClean="0">
                <a:solidFill>
                  <a:srgbClr val="FF0000"/>
                </a:solidFill>
              </a:rPr>
              <a:t/>
            </a:r>
            <a:br>
              <a:rPr lang="en-US" sz="800" b="1" dirty="0" smtClean="0">
                <a:solidFill>
                  <a:srgbClr val="FF0000"/>
                </a:solidFill>
              </a:rPr>
            </a:br>
            <a:r>
              <a:rPr lang="he-IL" sz="800" b="1" dirty="0" smtClean="0">
                <a:solidFill>
                  <a:srgbClr val="FF0000"/>
                </a:solidFill>
              </a:rPr>
              <a:t>גברים</a:t>
            </a:r>
            <a:endParaRPr lang="he-IL" sz="800" b="1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308304" y="2132856"/>
            <a:ext cx="64807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b="1" dirty="0" smtClean="0"/>
              <a:t>נשים</a:t>
            </a:r>
            <a:endParaRPr lang="he-IL" sz="1400" b="1" dirty="0"/>
          </a:p>
        </p:txBody>
      </p:sp>
      <p:cxnSp>
        <p:nvCxnSpPr>
          <p:cNvPr id="24" name="מחבר חץ ישר 23"/>
          <p:cNvCxnSpPr/>
          <p:nvPr/>
        </p:nvCxnSpPr>
        <p:spPr>
          <a:xfrm flipH="1" flipV="1">
            <a:off x="1187624" y="5445224"/>
            <a:ext cx="3104728" cy="8384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187624" y="2132856"/>
            <a:ext cx="64807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b="1" dirty="0" smtClean="0"/>
              <a:t>גברים</a:t>
            </a:r>
            <a:endParaRPr lang="he-IL" sz="1400" b="1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915816" y="260648"/>
            <a:ext cx="316835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itchFamily="34" charset="-79"/>
                <a:cs typeface="David" pitchFamily="34" charset="-79"/>
              </a:rPr>
              <a:t>תיכון מקיף אזורי ע"ש י.ח. ברנר</a:t>
            </a:r>
            <a:r>
              <a:rPr lang="en-US" b="1" dirty="0" smtClean="0">
                <a:latin typeface="David" pitchFamily="34" charset="-79"/>
                <a:cs typeface="David" pitchFamily="34" charset="-79"/>
              </a:rPr>
              <a:t/>
            </a:r>
            <a:br>
              <a:rPr lang="en-US" b="1" dirty="0" smtClean="0">
                <a:latin typeface="David" pitchFamily="34" charset="-79"/>
                <a:cs typeface="David" pitchFamily="34" charset="-79"/>
              </a:rPr>
            </a:br>
            <a:r>
              <a:rPr lang="he-IL" dirty="0" smtClean="0">
                <a:latin typeface="David" pitchFamily="34" charset="-79"/>
                <a:cs typeface="David" pitchFamily="34" charset="-79"/>
              </a:rPr>
              <a:t>גבעת ברנר</a:t>
            </a:r>
            <a:endParaRPr lang="he-IL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79712" y="980728"/>
            <a:ext cx="496855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200" b="1" dirty="0" smtClean="0"/>
              <a:t>תבנית פירמידת הגילים</a:t>
            </a:r>
            <a:endParaRPr lang="he-IL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971600" y="1493495"/>
            <a:ext cx="705678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400" dirty="0" smtClean="0"/>
              <a:t>למרבית פירמידות הגילים תבנית קבועה:</a:t>
            </a:r>
            <a:endParaRPr lang="he-IL" sz="2400" dirty="0"/>
          </a:p>
        </p:txBody>
      </p:sp>
      <p:cxnSp>
        <p:nvCxnSpPr>
          <p:cNvPr id="13" name="מחבר חץ ישר 12"/>
          <p:cNvCxnSpPr/>
          <p:nvPr/>
        </p:nvCxnSpPr>
        <p:spPr>
          <a:xfrm flipV="1">
            <a:off x="4860032" y="2132856"/>
            <a:ext cx="0" cy="331236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283968" y="2060848"/>
            <a:ext cx="576064" cy="34778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000" dirty="0" smtClean="0"/>
              <a:t>100+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95-100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90-95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85-90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80-85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75-80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70-75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65-70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60-65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55-60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50-55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45-50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40-45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35-40</a:t>
            </a:r>
          </a:p>
          <a:p>
            <a:pPr algn="ctr"/>
            <a:r>
              <a:rPr lang="he-IL" sz="1000" dirty="0" smtClean="0"/>
              <a:t>30-35</a:t>
            </a:r>
          </a:p>
          <a:p>
            <a:pPr algn="ctr"/>
            <a:r>
              <a:rPr lang="he-IL" sz="1000" dirty="0" smtClean="0"/>
              <a:t>25-30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20-25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15-20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10-15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5-10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0-5</a:t>
            </a:r>
            <a:endParaRPr lang="he-IL" sz="1000" dirty="0"/>
          </a:p>
        </p:txBody>
      </p:sp>
      <p:cxnSp>
        <p:nvCxnSpPr>
          <p:cNvPr id="19" name="מחבר חץ ישר 18"/>
          <p:cNvCxnSpPr/>
          <p:nvPr/>
        </p:nvCxnSpPr>
        <p:spPr>
          <a:xfrm flipV="1">
            <a:off x="4283968" y="2132856"/>
            <a:ext cx="0" cy="331236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51520" y="5805264"/>
            <a:ext cx="8712968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400" u="sng" dirty="0" smtClean="0"/>
              <a:t>את ציר הגילים נחלק </a:t>
            </a:r>
            <a:r>
              <a:rPr lang="he-IL" sz="1400" b="1" u="sng" dirty="0" smtClean="0"/>
              <a:t>לשלוש</a:t>
            </a:r>
            <a:r>
              <a:rPr lang="he-IL" sz="1400" u="sng" dirty="0" smtClean="0"/>
              <a:t> קבוצות עיקריות:</a:t>
            </a:r>
            <a:endParaRPr lang="he-IL" sz="14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308304" y="2132856"/>
            <a:ext cx="64807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b="1" dirty="0" smtClean="0"/>
              <a:t>נשים</a:t>
            </a:r>
            <a:endParaRPr lang="he-IL" sz="1400" b="1" dirty="0"/>
          </a:p>
        </p:txBody>
      </p:sp>
      <p:cxnSp>
        <p:nvCxnSpPr>
          <p:cNvPr id="18" name="מחבר חץ ישר 17"/>
          <p:cNvCxnSpPr/>
          <p:nvPr/>
        </p:nvCxnSpPr>
        <p:spPr>
          <a:xfrm flipH="1" flipV="1">
            <a:off x="1187624" y="5445224"/>
            <a:ext cx="3104728" cy="8384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187624" y="2132856"/>
            <a:ext cx="64807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b="1" dirty="0" smtClean="0"/>
              <a:t>גברים</a:t>
            </a:r>
            <a:endParaRPr lang="he-IL" sz="1400" b="1" dirty="0"/>
          </a:p>
        </p:txBody>
      </p:sp>
      <p:cxnSp>
        <p:nvCxnSpPr>
          <p:cNvPr id="21" name="מחבר חץ ישר 20"/>
          <p:cNvCxnSpPr/>
          <p:nvPr/>
        </p:nvCxnSpPr>
        <p:spPr>
          <a:xfrm>
            <a:off x="4860032" y="5445224"/>
            <a:ext cx="3168352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מלבן 35"/>
          <p:cNvSpPr/>
          <p:nvPr/>
        </p:nvSpPr>
        <p:spPr>
          <a:xfrm>
            <a:off x="4860032" y="5013176"/>
            <a:ext cx="3024336" cy="43204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7" name="מלבן 36"/>
          <p:cNvSpPr/>
          <p:nvPr/>
        </p:nvSpPr>
        <p:spPr>
          <a:xfrm>
            <a:off x="1259632" y="5013176"/>
            <a:ext cx="3024336" cy="43204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TextBox 5"/>
          <p:cNvSpPr txBox="1"/>
          <p:nvPr/>
        </p:nvSpPr>
        <p:spPr>
          <a:xfrm>
            <a:off x="2915816" y="260648"/>
            <a:ext cx="316835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itchFamily="34" charset="-79"/>
                <a:cs typeface="David" pitchFamily="34" charset="-79"/>
              </a:rPr>
              <a:t>תיכון מקיף אזורי ע"ש י.ח. ברנר</a:t>
            </a:r>
            <a:r>
              <a:rPr lang="en-US" b="1" dirty="0" smtClean="0">
                <a:latin typeface="David" pitchFamily="34" charset="-79"/>
                <a:cs typeface="David" pitchFamily="34" charset="-79"/>
              </a:rPr>
              <a:t/>
            </a:r>
            <a:br>
              <a:rPr lang="en-US" b="1" dirty="0" smtClean="0">
                <a:latin typeface="David" pitchFamily="34" charset="-79"/>
                <a:cs typeface="David" pitchFamily="34" charset="-79"/>
              </a:rPr>
            </a:br>
            <a:r>
              <a:rPr lang="he-IL" dirty="0" smtClean="0">
                <a:latin typeface="David" pitchFamily="34" charset="-79"/>
                <a:cs typeface="David" pitchFamily="34" charset="-79"/>
              </a:rPr>
              <a:t>גבעת ברנר</a:t>
            </a:r>
            <a:endParaRPr lang="he-IL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79712" y="980728"/>
            <a:ext cx="496855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200" b="1" dirty="0" smtClean="0"/>
              <a:t>תבנית פירמידת הגילים</a:t>
            </a:r>
            <a:endParaRPr lang="he-IL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971600" y="1493495"/>
            <a:ext cx="705678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400" dirty="0" smtClean="0"/>
              <a:t>למרבית פירמידות הגילים תבנית קבועה:</a:t>
            </a:r>
            <a:endParaRPr lang="he-IL" sz="2400" dirty="0"/>
          </a:p>
        </p:txBody>
      </p:sp>
      <p:cxnSp>
        <p:nvCxnSpPr>
          <p:cNvPr id="13" name="מחבר חץ ישר 12"/>
          <p:cNvCxnSpPr/>
          <p:nvPr/>
        </p:nvCxnSpPr>
        <p:spPr>
          <a:xfrm flipV="1">
            <a:off x="4860032" y="2132856"/>
            <a:ext cx="0" cy="331236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283968" y="2060848"/>
            <a:ext cx="576064" cy="34778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000" dirty="0" smtClean="0"/>
              <a:t>100+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95-100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90-95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85-90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80-85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75-80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70-75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65-70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60-65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55-60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50-55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45-50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40-45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35-40</a:t>
            </a:r>
          </a:p>
          <a:p>
            <a:pPr algn="ctr"/>
            <a:r>
              <a:rPr lang="he-IL" sz="1000" dirty="0" smtClean="0"/>
              <a:t>30-35</a:t>
            </a:r>
          </a:p>
          <a:p>
            <a:pPr algn="ctr"/>
            <a:r>
              <a:rPr lang="he-IL" sz="1000" dirty="0" smtClean="0"/>
              <a:t>25-30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20-25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15-20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b="1" dirty="0" smtClean="0">
                <a:solidFill>
                  <a:srgbClr val="FF0000"/>
                </a:solidFill>
              </a:rPr>
              <a:t>10-15</a:t>
            </a:r>
            <a:r>
              <a:rPr lang="en-US" sz="1000" b="1" dirty="0" smtClean="0">
                <a:solidFill>
                  <a:srgbClr val="FF0000"/>
                </a:solidFill>
              </a:rPr>
              <a:t/>
            </a:r>
            <a:br>
              <a:rPr lang="en-US" sz="1000" b="1" dirty="0" smtClean="0">
                <a:solidFill>
                  <a:srgbClr val="FF0000"/>
                </a:solidFill>
              </a:rPr>
            </a:br>
            <a:r>
              <a:rPr lang="he-IL" sz="1000" b="1" dirty="0" smtClean="0">
                <a:solidFill>
                  <a:srgbClr val="FF0000"/>
                </a:solidFill>
              </a:rPr>
              <a:t>5-10</a:t>
            </a:r>
            <a:r>
              <a:rPr lang="en-US" sz="1000" b="1" dirty="0" smtClean="0">
                <a:solidFill>
                  <a:srgbClr val="FF0000"/>
                </a:solidFill>
              </a:rPr>
              <a:t/>
            </a:r>
            <a:br>
              <a:rPr lang="en-US" sz="1000" b="1" dirty="0" smtClean="0">
                <a:solidFill>
                  <a:srgbClr val="FF0000"/>
                </a:solidFill>
              </a:rPr>
            </a:br>
            <a:r>
              <a:rPr lang="he-IL" sz="1000" b="1" dirty="0" smtClean="0">
                <a:solidFill>
                  <a:srgbClr val="FF0000"/>
                </a:solidFill>
              </a:rPr>
              <a:t>0-5</a:t>
            </a:r>
            <a:endParaRPr lang="he-IL" sz="1000" b="1" dirty="0">
              <a:solidFill>
                <a:srgbClr val="FF0000"/>
              </a:solidFill>
            </a:endParaRPr>
          </a:p>
        </p:txBody>
      </p:sp>
      <p:cxnSp>
        <p:nvCxnSpPr>
          <p:cNvPr id="19" name="מחבר חץ ישר 18"/>
          <p:cNvCxnSpPr/>
          <p:nvPr/>
        </p:nvCxnSpPr>
        <p:spPr>
          <a:xfrm flipV="1">
            <a:off x="4283968" y="2132856"/>
            <a:ext cx="0" cy="331236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51520" y="5805264"/>
            <a:ext cx="871296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400" u="sng" dirty="0" smtClean="0"/>
              <a:t>את ציר הגילים נחלק לשלוש קבוצות עיקריות: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he-IL" sz="1400" b="1" dirty="0" smtClean="0">
                <a:solidFill>
                  <a:srgbClr val="FF0000"/>
                </a:solidFill>
              </a:rPr>
              <a:t>גיל 0-15: קבוצת הילדים, הנקראת בשם "קבוצה תלויה" (וזאת בגלל שלרוב הילדים תלויים במבוגרים)</a:t>
            </a:r>
            <a:endParaRPr lang="he-IL" sz="1400" b="1" dirty="0">
              <a:solidFill>
                <a:srgbClr val="FF0000"/>
              </a:solidFill>
            </a:endParaRPr>
          </a:p>
        </p:txBody>
      </p:sp>
      <p:cxnSp>
        <p:nvCxnSpPr>
          <p:cNvPr id="16" name="מחבר ישר 15"/>
          <p:cNvCxnSpPr>
            <a:stCxn id="24" idx="0"/>
          </p:cNvCxnSpPr>
          <p:nvPr/>
        </p:nvCxnSpPr>
        <p:spPr>
          <a:xfrm>
            <a:off x="1187624" y="5013174"/>
            <a:ext cx="3096344" cy="2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מחבר ישר 20"/>
          <p:cNvCxnSpPr>
            <a:endCxn id="25" idx="0"/>
          </p:cNvCxnSpPr>
          <p:nvPr/>
        </p:nvCxnSpPr>
        <p:spPr>
          <a:xfrm>
            <a:off x="4860032" y="5013176"/>
            <a:ext cx="3168352" cy="1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חץ ימינה 23"/>
          <p:cNvSpPr/>
          <p:nvPr/>
        </p:nvSpPr>
        <p:spPr>
          <a:xfrm>
            <a:off x="323528" y="5013174"/>
            <a:ext cx="1080120" cy="432049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תלויים</a:t>
            </a:r>
            <a:endParaRPr lang="he-IL" dirty="0"/>
          </a:p>
        </p:txBody>
      </p:sp>
      <p:sp>
        <p:nvSpPr>
          <p:cNvPr id="25" name="חץ ימינה 24"/>
          <p:cNvSpPr/>
          <p:nvPr/>
        </p:nvSpPr>
        <p:spPr>
          <a:xfrm rot="10800000" flipV="1">
            <a:off x="7812360" y="5013177"/>
            <a:ext cx="1080120" cy="432048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תלויים</a:t>
            </a:r>
            <a:endParaRPr lang="he-IL" dirty="0"/>
          </a:p>
        </p:txBody>
      </p:sp>
      <p:sp>
        <p:nvSpPr>
          <p:cNvPr id="26" name="TextBox 25"/>
          <p:cNvSpPr txBox="1"/>
          <p:nvPr/>
        </p:nvSpPr>
        <p:spPr>
          <a:xfrm>
            <a:off x="7308304" y="2132856"/>
            <a:ext cx="64807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b="1" dirty="0" smtClean="0"/>
              <a:t>נשים</a:t>
            </a:r>
            <a:endParaRPr lang="he-IL" sz="1400" b="1" dirty="0"/>
          </a:p>
        </p:txBody>
      </p:sp>
      <p:cxnSp>
        <p:nvCxnSpPr>
          <p:cNvPr id="28" name="מחבר חץ ישר 27"/>
          <p:cNvCxnSpPr/>
          <p:nvPr/>
        </p:nvCxnSpPr>
        <p:spPr>
          <a:xfrm flipH="1" flipV="1">
            <a:off x="1187624" y="5445224"/>
            <a:ext cx="3104728" cy="8384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187624" y="2132856"/>
            <a:ext cx="64807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b="1" dirty="0" smtClean="0"/>
              <a:t>גברים</a:t>
            </a:r>
            <a:endParaRPr lang="he-IL" sz="1400" b="1" dirty="0"/>
          </a:p>
        </p:txBody>
      </p:sp>
      <p:cxnSp>
        <p:nvCxnSpPr>
          <p:cNvPr id="33" name="מחבר חץ ישר 32"/>
          <p:cNvCxnSpPr/>
          <p:nvPr/>
        </p:nvCxnSpPr>
        <p:spPr>
          <a:xfrm>
            <a:off x="4860032" y="5445224"/>
            <a:ext cx="3168352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מלבן 35"/>
          <p:cNvSpPr/>
          <p:nvPr/>
        </p:nvSpPr>
        <p:spPr>
          <a:xfrm>
            <a:off x="4860032" y="3501008"/>
            <a:ext cx="3024336" cy="151216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7" name="מלבן 36"/>
          <p:cNvSpPr/>
          <p:nvPr/>
        </p:nvSpPr>
        <p:spPr>
          <a:xfrm>
            <a:off x="1259632" y="3501008"/>
            <a:ext cx="3024336" cy="151216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TextBox 5"/>
          <p:cNvSpPr txBox="1"/>
          <p:nvPr/>
        </p:nvSpPr>
        <p:spPr>
          <a:xfrm>
            <a:off x="2915816" y="260648"/>
            <a:ext cx="316835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itchFamily="34" charset="-79"/>
                <a:cs typeface="David" pitchFamily="34" charset="-79"/>
              </a:rPr>
              <a:t>תיכון מקיף אזורי ע"ש י.ח. ברנר</a:t>
            </a:r>
            <a:r>
              <a:rPr lang="en-US" b="1" dirty="0" smtClean="0">
                <a:latin typeface="David" pitchFamily="34" charset="-79"/>
                <a:cs typeface="David" pitchFamily="34" charset="-79"/>
              </a:rPr>
              <a:t/>
            </a:r>
            <a:br>
              <a:rPr lang="en-US" b="1" dirty="0" smtClean="0">
                <a:latin typeface="David" pitchFamily="34" charset="-79"/>
                <a:cs typeface="David" pitchFamily="34" charset="-79"/>
              </a:rPr>
            </a:br>
            <a:r>
              <a:rPr lang="he-IL" dirty="0" smtClean="0">
                <a:latin typeface="David" pitchFamily="34" charset="-79"/>
                <a:cs typeface="David" pitchFamily="34" charset="-79"/>
              </a:rPr>
              <a:t>גבעת ברנר</a:t>
            </a:r>
            <a:endParaRPr lang="he-IL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79712" y="980728"/>
            <a:ext cx="496855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200" b="1" dirty="0" smtClean="0"/>
              <a:t>תבנית פירמידת הגילים</a:t>
            </a:r>
            <a:endParaRPr lang="he-IL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971600" y="1493495"/>
            <a:ext cx="705678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400" dirty="0" smtClean="0"/>
              <a:t>למרבית פירמידות הגילים תבנית קבועה:</a:t>
            </a:r>
            <a:endParaRPr lang="he-IL" sz="2400" dirty="0"/>
          </a:p>
        </p:txBody>
      </p:sp>
      <p:cxnSp>
        <p:nvCxnSpPr>
          <p:cNvPr id="13" name="מחבר חץ ישר 12"/>
          <p:cNvCxnSpPr/>
          <p:nvPr/>
        </p:nvCxnSpPr>
        <p:spPr>
          <a:xfrm flipV="1">
            <a:off x="4860032" y="2132856"/>
            <a:ext cx="0" cy="331236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283968" y="2060848"/>
            <a:ext cx="576064" cy="34778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000" dirty="0" smtClean="0"/>
              <a:t>100+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95-100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90-95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85-90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80-85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75-80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70-75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65-70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b="1" dirty="0" smtClean="0">
                <a:solidFill>
                  <a:srgbClr val="FF0000"/>
                </a:solidFill>
              </a:rPr>
              <a:t>60-65</a:t>
            </a:r>
            <a:r>
              <a:rPr lang="en-US" sz="1000" b="1" dirty="0" smtClean="0">
                <a:solidFill>
                  <a:srgbClr val="FF0000"/>
                </a:solidFill>
              </a:rPr>
              <a:t/>
            </a:r>
            <a:br>
              <a:rPr lang="en-US" sz="1000" b="1" dirty="0" smtClean="0">
                <a:solidFill>
                  <a:srgbClr val="FF0000"/>
                </a:solidFill>
              </a:rPr>
            </a:br>
            <a:r>
              <a:rPr lang="he-IL" sz="1000" b="1" dirty="0" smtClean="0">
                <a:solidFill>
                  <a:srgbClr val="FF0000"/>
                </a:solidFill>
              </a:rPr>
              <a:t>55-60</a:t>
            </a:r>
            <a:r>
              <a:rPr lang="en-US" sz="1000" b="1" dirty="0" smtClean="0">
                <a:solidFill>
                  <a:srgbClr val="FF0000"/>
                </a:solidFill>
              </a:rPr>
              <a:t/>
            </a:r>
            <a:br>
              <a:rPr lang="en-US" sz="1000" b="1" dirty="0" smtClean="0">
                <a:solidFill>
                  <a:srgbClr val="FF0000"/>
                </a:solidFill>
              </a:rPr>
            </a:br>
            <a:r>
              <a:rPr lang="he-IL" sz="1000" b="1" dirty="0" smtClean="0">
                <a:solidFill>
                  <a:srgbClr val="FF0000"/>
                </a:solidFill>
              </a:rPr>
              <a:t>50-55</a:t>
            </a:r>
            <a:r>
              <a:rPr lang="en-US" sz="1000" b="1" dirty="0" smtClean="0">
                <a:solidFill>
                  <a:srgbClr val="FF0000"/>
                </a:solidFill>
              </a:rPr>
              <a:t/>
            </a:r>
            <a:br>
              <a:rPr lang="en-US" sz="1000" b="1" dirty="0" smtClean="0">
                <a:solidFill>
                  <a:srgbClr val="FF0000"/>
                </a:solidFill>
              </a:rPr>
            </a:br>
            <a:r>
              <a:rPr lang="he-IL" sz="1000" b="1" dirty="0" smtClean="0">
                <a:solidFill>
                  <a:srgbClr val="FF0000"/>
                </a:solidFill>
              </a:rPr>
              <a:t>45-50</a:t>
            </a:r>
            <a:r>
              <a:rPr lang="en-US" sz="1000" b="1" dirty="0" smtClean="0">
                <a:solidFill>
                  <a:srgbClr val="FF0000"/>
                </a:solidFill>
              </a:rPr>
              <a:t/>
            </a:r>
            <a:br>
              <a:rPr lang="en-US" sz="1000" b="1" dirty="0" smtClean="0">
                <a:solidFill>
                  <a:srgbClr val="FF0000"/>
                </a:solidFill>
              </a:rPr>
            </a:br>
            <a:r>
              <a:rPr lang="he-IL" sz="1000" b="1" dirty="0" smtClean="0">
                <a:solidFill>
                  <a:srgbClr val="FF0000"/>
                </a:solidFill>
              </a:rPr>
              <a:t>40-45</a:t>
            </a:r>
            <a:r>
              <a:rPr lang="en-US" sz="1000" b="1" dirty="0" smtClean="0">
                <a:solidFill>
                  <a:srgbClr val="FF0000"/>
                </a:solidFill>
              </a:rPr>
              <a:t/>
            </a:r>
            <a:br>
              <a:rPr lang="en-US" sz="1000" b="1" dirty="0" smtClean="0">
                <a:solidFill>
                  <a:srgbClr val="FF0000"/>
                </a:solidFill>
              </a:rPr>
            </a:br>
            <a:r>
              <a:rPr lang="he-IL" sz="1000" b="1" dirty="0" smtClean="0">
                <a:solidFill>
                  <a:srgbClr val="FF0000"/>
                </a:solidFill>
              </a:rPr>
              <a:t>35-40</a:t>
            </a:r>
          </a:p>
          <a:p>
            <a:pPr algn="ctr"/>
            <a:r>
              <a:rPr lang="he-IL" sz="1000" b="1" dirty="0" smtClean="0">
                <a:solidFill>
                  <a:srgbClr val="FF0000"/>
                </a:solidFill>
              </a:rPr>
              <a:t>30-35</a:t>
            </a:r>
          </a:p>
          <a:p>
            <a:pPr algn="ctr"/>
            <a:r>
              <a:rPr lang="he-IL" sz="1000" b="1" dirty="0" smtClean="0">
                <a:solidFill>
                  <a:srgbClr val="FF0000"/>
                </a:solidFill>
              </a:rPr>
              <a:t>25-30</a:t>
            </a:r>
            <a:r>
              <a:rPr lang="en-US" sz="1000" b="1" dirty="0" smtClean="0">
                <a:solidFill>
                  <a:srgbClr val="FF0000"/>
                </a:solidFill>
              </a:rPr>
              <a:t/>
            </a:r>
            <a:br>
              <a:rPr lang="en-US" sz="1000" b="1" dirty="0" smtClean="0">
                <a:solidFill>
                  <a:srgbClr val="FF0000"/>
                </a:solidFill>
              </a:rPr>
            </a:br>
            <a:r>
              <a:rPr lang="he-IL" sz="1000" b="1" dirty="0" smtClean="0">
                <a:solidFill>
                  <a:srgbClr val="FF0000"/>
                </a:solidFill>
              </a:rPr>
              <a:t>20-25</a:t>
            </a:r>
            <a:r>
              <a:rPr lang="en-US" sz="1000" b="1" dirty="0" smtClean="0">
                <a:solidFill>
                  <a:srgbClr val="FF0000"/>
                </a:solidFill>
              </a:rPr>
              <a:t/>
            </a:r>
            <a:br>
              <a:rPr lang="en-US" sz="1000" b="1" dirty="0" smtClean="0">
                <a:solidFill>
                  <a:srgbClr val="FF0000"/>
                </a:solidFill>
              </a:rPr>
            </a:br>
            <a:r>
              <a:rPr lang="he-IL" sz="1000" b="1" dirty="0" smtClean="0">
                <a:solidFill>
                  <a:srgbClr val="FF0000"/>
                </a:solidFill>
              </a:rPr>
              <a:t>15-20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10-15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5-10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0-5</a:t>
            </a:r>
            <a:endParaRPr lang="he-IL" sz="1000" dirty="0"/>
          </a:p>
        </p:txBody>
      </p:sp>
      <p:cxnSp>
        <p:nvCxnSpPr>
          <p:cNvPr id="19" name="מחבר חץ ישר 18"/>
          <p:cNvCxnSpPr/>
          <p:nvPr/>
        </p:nvCxnSpPr>
        <p:spPr>
          <a:xfrm flipV="1">
            <a:off x="4283968" y="2132856"/>
            <a:ext cx="0" cy="331236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51520" y="5805264"/>
            <a:ext cx="8712968" cy="73866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400" u="sng" dirty="0" smtClean="0"/>
              <a:t>את ציר הגילים נחלק לשלוש קבוצות עיקריות: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he-IL" sz="1400" dirty="0" smtClean="0"/>
              <a:t>גיל 0-15: קבוצת הילדים, הנקראת בשם "קבוצה תלויה" (וזאת בגלל שלרוב הילדים תלויים במבוגרים)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he-IL" sz="1400" b="1" dirty="0" smtClean="0">
                <a:solidFill>
                  <a:srgbClr val="FF0000"/>
                </a:solidFill>
              </a:rPr>
              <a:t>גיל 15-65: קבוצת המבוגרים הנקראת בשם "קבוצת המפרנסים", "הקבוצה היצרנית", "הקבוצה העובדת" </a:t>
            </a:r>
            <a:endParaRPr lang="he-IL" sz="1400" b="1" dirty="0">
              <a:solidFill>
                <a:srgbClr val="FF0000"/>
              </a:solidFill>
            </a:endParaRPr>
          </a:p>
        </p:txBody>
      </p:sp>
      <p:sp>
        <p:nvSpPr>
          <p:cNvPr id="24" name="חץ ימינה 23"/>
          <p:cNvSpPr/>
          <p:nvPr/>
        </p:nvSpPr>
        <p:spPr>
          <a:xfrm rot="10800000" flipV="1">
            <a:off x="7452320" y="3501008"/>
            <a:ext cx="1080120" cy="1512168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dirty="0" smtClean="0"/>
              <a:t>מפרנסים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he-IL" sz="1400" dirty="0" smtClean="0"/>
              <a:t>(נשים)</a:t>
            </a:r>
            <a:endParaRPr lang="he-IL" sz="1400" dirty="0"/>
          </a:p>
        </p:txBody>
      </p:sp>
      <p:sp>
        <p:nvSpPr>
          <p:cNvPr id="25" name="TextBox 24"/>
          <p:cNvSpPr txBox="1"/>
          <p:nvPr/>
        </p:nvSpPr>
        <p:spPr>
          <a:xfrm>
            <a:off x="7308304" y="2132856"/>
            <a:ext cx="64807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b="1" dirty="0" smtClean="0"/>
              <a:t>נשים</a:t>
            </a:r>
            <a:endParaRPr lang="he-IL" sz="1400" b="1" dirty="0"/>
          </a:p>
        </p:txBody>
      </p:sp>
      <p:cxnSp>
        <p:nvCxnSpPr>
          <p:cNvPr id="28" name="מחבר ישר 27"/>
          <p:cNvCxnSpPr/>
          <p:nvPr/>
        </p:nvCxnSpPr>
        <p:spPr>
          <a:xfrm>
            <a:off x="1187624" y="5013174"/>
            <a:ext cx="3096344" cy="2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מחבר ישר 28"/>
          <p:cNvCxnSpPr/>
          <p:nvPr/>
        </p:nvCxnSpPr>
        <p:spPr>
          <a:xfrm>
            <a:off x="4860032" y="5013176"/>
            <a:ext cx="3096344" cy="0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מחבר חץ ישר 29"/>
          <p:cNvCxnSpPr/>
          <p:nvPr/>
        </p:nvCxnSpPr>
        <p:spPr>
          <a:xfrm flipH="1" flipV="1">
            <a:off x="1187624" y="5445224"/>
            <a:ext cx="3104728" cy="838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מחבר ישר 30"/>
          <p:cNvCxnSpPr/>
          <p:nvPr/>
        </p:nvCxnSpPr>
        <p:spPr>
          <a:xfrm>
            <a:off x="1187624" y="3501008"/>
            <a:ext cx="3096344" cy="2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מחבר ישר 31"/>
          <p:cNvCxnSpPr/>
          <p:nvPr/>
        </p:nvCxnSpPr>
        <p:spPr>
          <a:xfrm>
            <a:off x="4860032" y="3501010"/>
            <a:ext cx="3096344" cy="0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1187624" y="2132856"/>
            <a:ext cx="64807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b="1" dirty="0" smtClean="0"/>
              <a:t>גברים</a:t>
            </a:r>
            <a:endParaRPr lang="he-IL" sz="1400" b="1" dirty="0"/>
          </a:p>
        </p:txBody>
      </p:sp>
      <p:sp>
        <p:nvSpPr>
          <p:cNvPr id="34" name="חץ ימינה 33"/>
          <p:cNvSpPr/>
          <p:nvPr/>
        </p:nvSpPr>
        <p:spPr>
          <a:xfrm>
            <a:off x="611560" y="3501008"/>
            <a:ext cx="1152128" cy="1512168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dirty="0" smtClean="0"/>
              <a:t>מפרנסים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he-IL" sz="1400" dirty="0" smtClean="0"/>
              <a:t>(גברים)</a:t>
            </a:r>
            <a:endParaRPr lang="he-IL" sz="1400" dirty="0"/>
          </a:p>
        </p:txBody>
      </p:sp>
      <p:cxnSp>
        <p:nvCxnSpPr>
          <p:cNvPr id="35" name="מחבר חץ ישר 34"/>
          <p:cNvCxnSpPr/>
          <p:nvPr/>
        </p:nvCxnSpPr>
        <p:spPr>
          <a:xfrm>
            <a:off x="4860032" y="5445224"/>
            <a:ext cx="3168352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מלבן 24"/>
          <p:cNvSpPr/>
          <p:nvPr/>
        </p:nvSpPr>
        <p:spPr>
          <a:xfrm>
            <a:off x="4860032" y="2204864"/>
            <a:ext cx="3024336" cy="129614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9" name="מלבן 28"/>
          <p:cNvSpPr/>
          <p:nvPr/>
        </p:nvSpPr>
        <p:spPr>
          <a:xfrm>
            <a:off x="1259632" y="2204864"/>
            <a:ext cx="3024336" cy="129614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TextBox 5"/>
          <p:cNvSpPr txBox="1"/>
          <p:nvPr/>
        </p:nvSpPr>
        <p:spPr>
          <a:xfrm>
            <a:off x="2915816" y="260648"/>
            <a:ext cx="316835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itchFamily="34" charset="-79"/>
                <a:cs typeface="David" pitchFamily="34" charset="-79"/>
              </a:rPr>
              <a:t>תיכון מקיף אזורי ע"ש י.ח. ברנר</a:t>
            </a:r>
            <a:r>
              <a:rPr lang="en-US" b="1" dirty="0" smtClean="0">
                <a:latin typeface="David" pitchFamily="34" charset="-79"/>
                <a:cs typeface="David" pitchFamily="34" charset="-79"/>
              </a:rPr>
              <a:t/>
            </a:r>
            <a:br>
              <a:rPr lang="en-US" b="1" dirty="0" smtClean="0">
                <a:latin typeface="David" pitchFamily="34" charset="-79"/>
                <a:cs typeface="David" pitchFamily="34" charset="-79"/>
              </a:rPr>
            </a:br>
            <a:r>
              <a:rPr lang="he-IL" dirty="0" smtClean="0">
                <a:latin typeface="David" pitchFamily="34" charset="-79"/>
                <a:cs typeface="David" pitchFamily="34" charset="-79"/>
              </a:rPr>
              <a:t>גבעת ברנר</a:t>
            </a:r>
            <a:endParaRPr lang="he-IL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79712" y="980728"/>
            <a:ext cx="496855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200" b="1" dirty="0" smtClean="0"/>
              <a:t>תבנית פירמידת הגילים</a:t>
            </a:r>
            <a:endParaRPr lang="he-IL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971600" y="1493495"/>
            <a:ext cx="705678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400" dirty="0" smtClean="0"/>
              <a:t>למרבית פירמידות הגילים תבנית קבועה:</a:t>
            </a:r>
            <a:endParaRPr lang="he-IL" sz="2400" dirty="0"/>
          </a:p>
        </p:txBody>
      </p:sp>
      <p:cxnSp>
        <p:nvCxnSpPr>
          <p:cNvPr id="13" name="מחבר חץ ישר 12"/>
          <p:cNvCxnSpPr/>
          <p:nvPr/>
        </p:nvCxnSpPr>
        <p:spPr>
          <a:xfrm flipV="1">
            <a:off x="4860032" y="2132856"/>
            <a:ext cx="0" cy="331236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283968" y="2060848"/>
            <a:ext cx="576064" cy="34778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000" b="1" dirty="0" smtClean="0">
                <a:solidFill>
                  <a:srgbClr val="FF0000"/>
                </a:solidFill>
              </a:rPr>
              <a:t>100+</a:t>
            </a:r>
            <a:r>
              <a:rPr lang="en-US" sz="1000" b="1" dirty="0" smtClean="0">
                <a:solidFill>
                  <a:srgbClr val="FF0000"/>
                </a:solidFill>
              </a:rPr>
              <a:t/>
            </a:r>
            <a:br>
              <a:rPr lang="en-US" sz="1000" b="1" dirty="0" smtClean="0">
                <a:solidFill>
                  <a:srgbClr val="FF0000"/>
                </a:solidFill>
              </a:rPr>
            </a:br>
            <a:r>
              <a:rPr lang="he-IL" sz="1000" b="1" dirty="0" smtClean="0">
                <a:solidFill>
                  <a:srgbClr val="FF0000"/>
                </a:solidFill>
              </a:rPr>
              <a:t>95-100</a:t>
            </a:r>
            <a:r>
              <a:rPr lang="en-US" sz="1000" b="1" dirty="0" smtClean="0">
                <a:solidFill>
                  <a:srgbClr val="FF0000"/>
                </a:solidFill>
              </a:rPr>
              <a:t/>
            </a:r>
            <a:br>
              <a:rPr lang="en-US" sz="1000" b="1" dirty="0" smtClean="0">
                <a:solidFill>
                  <a:srgbClr val="FF0000"/>
                </a:solidFill>
              </a:rPr>
            </a:br>
            <a:r>
              <a:rPr lang="he-IL" sz="1000" b="1" dirty="0" smtClean="0">
                <a:solidFill>
                  <a:srgbClr val="FF0000"/>
                </a:solidFill>
              </a:rPr>
              <a:t>90-95</a:t>
            </a:r>
            <a:r>
              <a:rPr lang="en-US" sz="1000" b="1" dirty="0" smtClean="0">
                <a:solidFill>
                  <a:srgbClr val="FF0000"/>
                </a:solidFill>
              </a:rPr>
              <a:t/>
            </a:r>
            <a:br>
              <a:rPr lang="en-US" sz="1000" b="1" dirty="0" smtClean="0">
                <a:solidFill>
                  <a:srgbClr val="FF0000"/>
                </a:solidFill>
              </a:rPr>
            </a:br>
            <a:r>
              <a:rPr lang="he-IL" sz="1000" b="1" dirty="0" smtClean="0">
                <a:solidFill>
                  <a:srgbClr val="FF0000"/>
                </a:solidFill>
              </a:rPr>
              <a:t>85-90</a:t>
            </a:r>
            <a:r>
              <a:rPr lang="en-US" sz="1000" b="1" dirty="0" smtClean="0">
                <a:solidFill>
                  <a:srgbClr val="FF0000"/>
                </a:solidFill>
              </a:rPr>
              <a:t/>
            </a:r>
            <a:br>
              <a:rPr lang="en-US" sz="1000" b="1" dirty="0" smtClean="0">
                <a:solidFill>
                  <a:srgbClr val="FF0000"/>
                </a:solidFill>
              </a:rPr>
            </a:br>
            <a:r>
              <a:rPr lang="he-IL" sz="1000" b="1" dirty="0" smtClean="0">
                <a:solidFill>
                  <a:srgbClr val="FF0000"/>
                </a:solidFill>
              </a:rPr>
              <a:t>80-85</a:t>
            </a:r>
            <a:r>
              <a:rPr lang="en-US" sz="1000" b="1" dirty="0" smtClean="0">
                <a:solidFill>
                  <a:srgbClr val="FF0000"/>
                </a:solidFill>
              </a:rPr>
              <a:t/>
            </a:r>
            <a:br>
              <a:rPr lang="en-US" sz="1000" b="1" dirty="0" smtClean="0">
                <a:solidFill>
                  <a:srgbClr val="FF0000"/>
                </a:solidFill>
              </a:rPr>
            </a:br>
            <a:r>
              <a:rPr lang="he-IL" sz="1000" b="1" dirty="0" smtClean="0">
                <a:solidFill>
                  <a:srgbClr val="FF0000"/>
                </a:solidFill>
              </a:rPr>
              <a:t>75-80</a:t>
            </a:r>
            <a:r>
              <a:rPr lang="en-US" sz="1000" b="1" dirty="0" smtClean="0">
                <a:solidFill>
                  <a:srgbClr val="FF0000"/>
                </a:solidFill>
              </a:rPr>
              <a:t/>
            </a:r>
            <a:br>
              <a:rPr lang="en-US" sz="1000" b="1" dirty="0" smtClean="0">
                <a:solidFill>
                  <a:srgbClr val="FF0000"/>
                </a:solidFill>
              </a:rPr>
            </a:br>
            <a:r>
              <a:rPr lang="he-IL" sz="1000" b="1" dirty="0" smtClean="0">
                <a:solidFill>
                  <a:srgbClr val="FF0000"/>
                </a:solidFill>
              </a:rPr>
              <a:t>70-75</a:t>
            </a:r>
            <a:r>
              <a:rPr lang="en-US" sz="1000" b="1" dirty="0" smtClean="0">
                <a:solidFill>
                  <a:srgbClr val="FF0000"/>
                </a:solidFill>
              </a:rPr>
              <a:t/>
            </a:r>
            <a:br>
              <a:rPr lang="en-US" sz="1000" b="1" dirty="0" smtClean="0">
                <a:solidFill>
                  <a:srgbClr val="FF0000"/>
                </a:solidFill>
              </a:rPr>
            </a:br>
            <a:r>
              <a:rPr lang="he-IL" sz="1000" b="1" dirty="0" smtClean="0">
                <a:solidFill>
                  <a:srgbClr val="FF0000"/>
                </a:solidFill>
              </a:rPr>
              <a:t>65-70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60-65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55-60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50-55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45-50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40-45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35-40</a:t>
            </a:r>
          </a:p>
          <a:p>
            <a:pPr algn="ctr"/>
            <a:r>
              <a:rPr lang="he-IL" sz="1000" dirty="0" smtClean="0"/>
              <a:t>30-35</a:t>
            </a:r>
          </a:p>
          <a:p>
            <a:pPr algn="ctr"/>
            <a:r>
              <a:rPr lang="he-IL" sz="1000" dirty="0" smtClean="0"/>
              <a:t>25-30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20-25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15-20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10-15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5-10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0-5</a:t>
            </a:r>
            <a:endParaRPr lang="he-IL" sz="1000" dirty="0"/>
          </a:p>
        </p:txBody>
      </p:sp>
      <p:cxnSp>
        <p:nvCxnSpPr>
          <p:cNvPr id="19" name="מחבר חץ ישר 18"/>
          <p:cNvCxnSpPr/>
          <p:nvPr/>
        </p:nvCxnSpPr>
        <p:spPr>
          <a:xfrm flipV="1">
            <a:off x="4283968" y="2132856"/>
            <a:ext cx="0" cy="331236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מחבר חץ ישר 10"/>
          <p:cNvCxnSpPr/>
          <p:nvPr/>
        </p:nvCxnSpPr>
        <p:spPr>
          <a:xfrm>
            <a:off x="4860032" y="5445224"/>
            <a:ext cx="3168352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מחבר חץ ישר 11"/>
          <p:cNvCxnSpPr/>
          <p:nvPr/>
        </p:nvCxnSpPr>
        <p:spPr>
          <a:xfrm flipH="1" flipV="1">
            <a:off x="1259632" y="5445224"/>
            <a:ext cx="3032720" cy="838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51520" y="5805264"/>
            <a:ext cx="8712968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400" u="sng" dirty="0" smtClean="0"/>
              <a:t>את ציר הגילים נחלק לשלוש קבוצות עיקריות: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he-IL" sz="1400" dirty="0" smtClean="0"/>
              <a:t>גיל 0-15: קבוצת הילדים, הנקראת בשם "קבוצה תלויה" (וזאת בגלל שלרוב הילדים תלויים במבוגרים)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he-IL" sz="1400" dirty="0" smtClean="0"/>
              <a:t>גיל 15-65: קבוצת המבוגרים הנקראת בשם "קבוצת המפרנסים", "הקבוצה היצרנית", "הקבוצה העובדת"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he-IL" sz="1400" dirty="0" smtClean="0"/>
              <a:t>גיל 65 ומעלה: קבוצת הפנסיונרים / הקשישים, הנקראת גם בשם "קבוצה </a:t>
            </a:r>
            <a:r>
              <a:rPr lang="he-IL" sz="1400" dirty="0" err="1" smtClean="0"/>
              <a:t>תלוייה</a:t>
            </a:r>
            <a:r>
              <a:rPr lang="he-IL" sz="1400" dirty="0" smtClean="0"/>
              <a:t>" (שוב, תלויים במבוגרים)</a:t>
            </a:r>
            <a:endParaRPr lang="he-IL" sz="1400" dirty="0"/>
          </a:p>
        </p:txBody>
      </p:sp>
      <p:cxnSp>
        <p:nvCxnSpPr>
          <p:cNvPr id="14" name="מחבר ישר 13"/>
          <p:cNvCxnSpPr/>
          <p:nvPr/>
        </p:nvCxnSpPr>
        <p:spPr>
          <a:xfrm>
            <a:off x="1331640" y="5013176"/>
            <a:ext cx="2952328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חץ ימינה 21"/>
          <p:cNvSpPr/>
          <p:nvPr/>
        </p:nvSpPr>
        <p:spPr>
          <a:xfrm>
            <a:off x="611560" y="2204864"/>
            <a:ext cx="1152128" cy="1296144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תלויים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e-IL" dirty="0" smtClean="0"/>
              <a:t>(גברים)</a:t>
            </a:r>
            <a:endParaRPr lang="he-IL" dirty="0"/>
          </a:p>
        </p:txBody>
      </p:sp>
      <p:sp>
        <p:nvSpPr>
          <p:cNvPr id="23" name="חץ ימינה 22"/>
          <p:cNvSpPr/>
          <p:nvPr/>
        </p:nvSpPr>
        <p:spPr>
          <a:xfrm rot="10800000" flipV="1">
            <a:off x="7452320" y="2204864"/>
            <a:ext cx="1080120" cy="1296144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תלויים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e-IL" dirty="0" smtClean="0"/>
              <a:t>(נשים)</a:t>
            </a:r>
            <a:endParaRPr lang="he-IL" dirty="0"/>
          </a:p>
        </p:txBody>
      </p:sp>
      <p:sp>
        <p:nvSpPr>
          <p:cNvPr id="24" name="TextBox 23"/>
          <p:cNvSpPr txBox="1"/>
          <p:nvPr/>
        </p:nvSpPr>
        <p:spPr>
          <a:xfrm>
            <a:off x="7308304" y="2132856"/>
            <a:ext cx="64807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b="1" dirty="0" smtClean="0"/>
              <a:t>נשים</a:t>
            </a:r>
            <a:endParaRPr lang="he-IL" sz="14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1187624" y="2132856"/>
            <a:ext cx="64807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b="1" dirty="0" smtClean="0"/>
              <a:t>גברים</a:t>
            </a:r>
            <a:endParaRPr lang="he-IL" sz="1400" b="1" dirty="0"/>
          </a:p>
        </p:txBody>
      </p:sp>
      <p:cxnSp>
        <p:nvCxnSpPr>
          <p:cNvPr id="27" name="מחבר ישר 26"/>
          <p:cNvCxnSpPr/>
          <p:nvPr/>
        </p:nvCxnSpPr>
        <p:spPr>
          <a:xfrm>
            <a:off x="1187624" y="3501008"/>
            <a:ext cx="3096344" cy="2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מחבר ישר 27"/>
          <p:cNvCxnSpPr/>
          <p:nvPr/>
        </p:nvCxnSpPr>
        <p:spPr>
          <a:xfrm>
            <a:off x="4860032" y="3501010"/>
            <a:ext cx="3096344" cy="0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מחבר ישר 19"/>
          <p:cNvCxnSpPr/>
          <p:nvPr/>
        </p:nvCxnSpPr>
        <p:spPr>
          <a:xfrm>
            <a:off x="4860032" y="5013176"/>
            <a:ext cx="3132348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915816" y="260648"/>
            <a:ext cx="316835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itchFamily="34" charset="-79"/>
                <a:cs typeface="David" pitchFamily="34" charset="-79"/>
              </a:rPr>
              <a:t>תיכון מקיף אזורי ע"ש י.ח. ברנר</a:t>
            </a:r>
            <a:r>
              <a:rPr lang="en-US" b="1" dirty="0" smtClean="0">
                <a:latin typeface="David" pitchFamily="34" charset="-79"/>
                <a:cs typeface="David" pitchFamily="34" charset="-79"/>
              </a:rPr>
              <a:t/>
            </a:r>
            <a:br>
              <a:rPr lang="en-US" b="1" dirty="0" smtClean="0">
                <a:latin typeface="David" pitchFamily="34" charset="-79"/>
                <a:cs typeface="David" pitchFamily="34" charset="-79"/>
              </a:rPr>
            </a:br>
            <a:r>
              <a:rPr lang="he-IL" dirty="0" smtClean="0">
                <a:latin typeface="David" pitchFamily="34" charset="-79"/>
                <a:cs typeface="David" pitchFamily="34" charset="-79"/>
              </a:rPr>
              <a:t>גבעת ברנר</a:t>
            </a:r>
            <a:endParaRPr lang="he-IL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79712" y="980728"/>
            <a:ext cx="496855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200" b="1" dirty="0" smtClean="0"/>
              <a:t>תבנית פירמידת הגילים</a:t>
            </a:r>
            <a:endParaRPr lang="he-IL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971600" y="1493495"/>
            <a:ext cx="705678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400" dirty="0" smtClean="0"/>
              <a:t>למרבית פירמידות הגילים תבנית קבועה:</a:t>
            </a:r>
            <a:endParaRPr lang="he-IL" sz="2400" dirty="0"/>
          </a:p>
        </p:txBody>
      </p:sp>
      <p:cxnSp>
        <p:nvCxnSpPr>
          <p:cNvPr id="13" name="מחבר חץ ישר 12"/>
          <p:cNvCxnSpPr/>
          <p:nvPr/>
        </p:nvCxnSpPr>
        <p:spPr>
          <a:xfrm flipV="1">
            <a:off x="4860032" y="2132856"/>
            <a:ext cx="0" cy="331236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283968" y="2060848"/>
            <a:ext cx="576064" cy="34778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000" dirty="0" smtClean="0"/>
              <a:t>100+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95-100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90-95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85-90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80-85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75-80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70-75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65-70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60-65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55-60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50-55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45-50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40-45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35-40</a:t>
            </a:r>
          </a:p>
          <a:p>
            <a:pPr algn="ctr"/>
            <a:r>
              <a:rPr lang="he-IL" sz="1000" dirty="0" smtClean="0"/>
              <a:t>30-35</a:t>
            </a:r>
          </a:p>
          <a:p>
            <a:pPr algn="ctr"/>
            <a:r>
              <a:rPr lang="he-IL" sz="1000" dirty="0" smtClean="0"/>
              <a:t>25-30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20-25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15-20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10-15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5-10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0-5</a:t>
            </a:r>
            <a:endParaRPr lang="he-IL" sz="1000" dirty="0"/>
          </a:p>
        </p:txBody>
      </p:sp>
      <p:cxnSp>
        <p:nvCxnSpPr>
          <p:cNvPr id="19" name="מחבר חץ ישר 18"/>
          <p:cNvCxnSpPr/>
          <p:nvPr/>
        </p:nvCxnSpPr>
        <p:spPr>
          <a:xfrm flipV="1">
            <a:off x="4283968" y="2132856"/>
            <a:ext cx="0" cy="331236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מחבר חץ ישר 11"/>
          <p:cNvCxnSpPr/>
          <p:nvPr/>
        </p:nvCxnSpPr>
        <p:spPr>
          <a:xfrm flipH="1" flipV="1">
            <a:off x="1259632" y="5445224"/>
            <a:ext cx="3032720" cy="838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51520" y="5805264"/>
            <a:ext cx="8712968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400" u="sng" dirty="0" smtClean="0"/>
              <a:t>את ציר הגילים נחלק לשלוש קבוצות עיקריות: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he-IL" sz="1400" dirty="0" smtClean="0"/>
              <a:t>גיל 0-15: קבוצת הילדים, הנקראת בשם "קבוצה תלויה" (וזאת בגלל שלרוב הילדים תלויים במבוגרים)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he-IL" sz="1400" dirty="0" smtClean="0"/>
              <a:t>גיל 15-65: קבוצת המבוגרים הנקראת בשם "קבוצת המפרנסים", "הקבוצה היצרנית", "הקבוצה העובדת"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he-IL" sz="1400" b="1" dirty="0" smtClean="0">
                <a:solidFill>
                  <a:srgbClr val="FF0000"/>
                </a:solidFill>
              </a:rPr>
              <a:t>גיל 65 ומעלה: קבוצת הפנסיונרים / הקשישים, הנקראת גם בשם "קבוצה </a:t>
            </a:r>
            <a:r>
              <a:rPr lang="he-IL" sz="1400" b="1" dirty="0" err="1" smtClean="0">
                <a:solidFill>
                  <a:srgbClr val="FF0000"/>
                </a:solidFill>
              </a:rPr>
              <a:t>תלוייה</a:t>
            </a:r>
            <a:r>
              <a:rPr lang="he-IL" sz="1400" b="1" dirty="0" smtClean="0">
                <a:solidFill>
                  <a:srgbClr val="FF0000"/>
                </a:solidFill>
              </a:rPr>
              <a:t>" (שוב, תלויים במבוגרים)</a:t>
            </a:r>
            <a:endParaRPr lang="he-IL" sz="1400" b="1" dirty="0">
              <a:solidFill>
                <a:srgbClr val="FF0000"/>
              </a:solidFill>
            </a:endParaRPr>
          </a:p>
        </p:txBody>
      </p:sp>
      <p:cxnSp>
        <p:nvCxnSpPr>
          <p:cNvPr id="14" name="מחבר ישר 13"/>
          <p:cNvCxnSpPr/>
          <p:nvPr/>
        </p:nvCxnSpPr>
        <p:spPr>
          <a:xfrm>
            <a:off x="1331640" y="5013176"/>
            <a:ext cx="2952328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מחבר ישר 15"/>
          <p:cNvCxnSpPr>
            <a:endCxn id="30" idx="2"/>
          </p:cNvCxnSpPr>
          <p:nvPr/>
        </p:nvCxnSpPr>
        <p:spPr>
          <a:xfrm>
            <a:off x="4860032" y="5013176"/>
            <a:ext cx="3132348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חץ ימינה 21"/>
          <p:cNvSpPr/>
          <p:nvPr/>
        </p:nvSpPr>
        <p:spPr>
          <a:xfrm>
            <a:off x="611560" y="2204864"/>
            <a:ext cx="1152128" cy="1296144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תלויים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e-IL" dirty="0" smtClean="0"/>
              <a:t>(גברים)</a:t>
            </a:r>
            <a:endParaRPr lang="he-IL" dirty="0"/>
          </a:p>
        </p:txBody>
      </p:sp>
      <p:sp>
        <p:nvSpPr>
          <p:cNvPr id="23" name="חץ ימינה 22"/>
          <p:cNvSpPr/>
          <p:nvPr/>
        </p:nvSpPr>
        <p:spPr>
          <a:xfrm rot="10800000" flipV="1">
            <a:off x="7452320" y="2204864"/>
            <a:ext cx="1080120" cy="1296144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תלויים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e-IL" dirty="0" smtClean="0"/>
              <a:t>(נשים)</a:t>
            </a:r>
            <a:endParaRPr lang="he-IL" dirty="0"/>
          </a:p>
        </p:txBody>
      </p:sp>
      <p:sp>
        <p:nvSpPr>
          <p:cNvPr id="24" name="TextBox 23"/>
          <p:cNvSpPr txBox="1"/>
          <p:nvPr/>
        </p:nvSpPr>
        <p:spPr>
          <a:xfrm>
            <a:off x="7308304" y="2132856"/>
            <a:ext cx="64807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b="1" dirty="0" smtClean="0"/>
              <a:t>נשים</a:t>
            </a:r>
            <a:endParaRPr lang="he-IL" sz="14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1187624" y="2132856"/>
            <a:ext cx="64807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b="1" dirty="0" smtClean="0"/>
              <a:t>גברים</a:t>
            </a:r>
            <a:endParaRPr lang="he-IL" sz="1400" b="1" dirty="0"/>
          </a:p>
        </p:txBody>
      </p:sp>
      <p:cxnSp>
        <p:nvCxnSpPr>
          <p:cNvPr id="27" name="מחבר ישר 26"/>
          <p:cNvCxnSpPr/>
          <p:nvPr/>
        </p:nvCxnSpPr>
        <p:spPr>
          <a:xfrm>
            <a:off x="1187624" y="3501008"/>
            <a:ext cx="3096344" cy="2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מחבר ישר 27"/>
          <p:cNvCxnSpPr/>
          <p:nvPr/>
        </p:nvCxnSpPr>
        <p:spPr>
          <a:xfrm>
            <a:off x="4860032" y="3501010"/>
            <a:ext cx="3096344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חץ ימינה 28"/>
          <p:cNvSpPr/>
          <p:nvPr/>
        </p:nvSpPr>
        <p:spPr>
          <a:xfrm>
            <a:off x="611560" y="3501008"/>
            <a:ext cx="1152128" cy="1512168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dirty="0" smtClean="0"/>
              <a:t>מפרנסים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he-IL" sz="1400" dirty="0" smtClean="0"/>
              <a:t>(גברים)</a:t>
            </a:r>
            <a:endParaRPr lang="he-IL" sz="1400" dirty="0"/>
          </a:p>
        </p:txBody>
      </p:sp>
      <p:sp>
        <p:nvSpPr>
          <p:cNvPr id="30" name="חץ ימינה 29"/>
          <p:cNvSpPr/>
          <p:nvPr/>
        </p:nvSpPr>
        <p:spPr>
          <a:xfrm rot="10800000" flipV="1">
            <a:off x="7452320" y="3501008"/>
            <a:ext cx="1080120" cy="1512168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dirty="0" smtClean="0"/>
              <a:t>מפרנסים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he-IL" sz="1400" dirty="0" smtClean="0"/>
              <a:t>(נשים)</a:t>
            </a:r>
            <a:endParaRPr lang="he-IL" sz="1400" dirty="0"/>
          </a:p>
        </p:txBody>
      </p:sp>
      <p:sp>
        <p:nvSpPr>
          <p:cNvPr id="31" name="חץ ימינה 30"/>
          <p:cNvSpPr/>
          <p:nvPr/>
        </p:nvSpPr>
        <p:spPr>
          <a:xfrm>
            <a:off x="467544" y="5013174"/>
            <a:ext cx="936104" cy="432049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תלויים</a:t>
            </a:r>
            <a:endParaRPr lang="he-IL" dirty="0"/>
          </a:p>
        </p:txBody>
      </p:sp>
      <p:sp>
        <p:nvSpPr>
          <p:cNvPr id="32" name="חץ ימינה 31"/>
          <p:cNvSpPr/>
          <p:nvPr/>
        </p:nvSpPr>
        <p:spPr>
          <a:xfrm rot="10800000" flipV="1">
            <a:off x="7812360" y="5013177"/>
            <a:ext cx="936104" cy="432048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תלויים</a:t>
            </a:r>
            <a:endParaRPr lang="he-IL" dirty="0"/>
          </a:p>
        </p:txBody>
      </p:sp>
      <p:cxnSp>
        <p:nvCxnSpPr>
          <p:cNvPr id="35" name="מחבר חץ ישר 34"/>
          <p:cNvCxnSpPr/>
          <p:nvPr/>
        </p:nvCxnSpPr>
        <p:spPr>
          <a:xfrm>
            <a:off x="4860032" y="5445224"/>
            <a:ext cx="3168352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915816" y="260648"/>
            <a:ext cx="316835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itchFamily="34" charset="-79"/>
                <a:cs typeface="David" pitchFamily="34" charset="-79"/>
              </a:rPr>
              <a:t>תיכון מקיף אזורי ע"ש י.ח. ברנר</a:t>
            </a:r>
            <a:r>
              <a:rPr lang="en-US" b="1" dirty="0" smtClean="0">
                <a:latin typeface="David" pitchFamily="34" charset="-79"/>
                <a:cs typeface="David" pitchFamily="34" charset="-79"/>
              </a:rPr>
              <a:t/>
            </a:r>
            <a:br>
              <a:rPr lang="en-US" b="1" dirty="0" smtClean="0">
                <a:latin typeface="David" pitchFamily="34" charset="-79"/>
                <a:cs typeface="David" pitchFamily="34" charset="-79"/>
              </a:rPr>
            </a:br>
            <a:r>
              <a:rPr lang="he-IL" dirty="0" smtClean="0">
                <a:latin typeface="David" pitchFamily="34" charset="-79"/>
                <a:cs typeface="David" pitchFamily="34" charset="-79"/>
              </a:rPr>
              <a:t>גבעת ברנר</a:t>
            </a:r>
            <a:endParaRPr lang="he-IL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79712" y="980728"/>
            <a:ext cx="496855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200" b="1" dirty="0" smtClean="0"/>
              <a:t>תבנית פירמידת הגילים</a:t>
            </a:r>
            <a:endParaRPr lang="he-IL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971600" y="1493495"/>
            <a:ext cx="705678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400" dirty="0" smtClean="0"/>
              <a:t>למרבית פירמידות הגילים תבנית קבועה:</a:t>
            </a:r>
            <a:endParaRPr lang="he-IL" sz="2400" dirty="0"/>
          </a:p>
        </p:txBody>
      </p:sp>
      <p:cxnSp>
        <p:nvCxnSpPr>
          <p:cNvPr id="13" name="מחבר חץ ישר 12"/>
          <p:cNvCxnSpPr/>
          <p:nvPr/>
        </p:nvCxnSpPr>
        <p:spPr>
          <a:xfrm flipV="1">
            <a:off x="4860032" y="2132856"/>
            <a:ext cx="0" cy="331236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283968" y="2060848"/>
            <a:ext cx="576064" cy="34778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000" dirty="0" smtClean="0"/>
              <a:t>100+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95-100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90-95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85-90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80-85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75-80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70-75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65-70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60-65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55-60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50-55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45-50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40-45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35-40</a:t>
            </a:r>
          </a:p>
          <a:p>
            <a:pPr algn="ctr"/>
            <a:r>
              <a:rPr lang="he-IL" sz="1000" dirty="0" smtClean="0"/>
              <a:t>30-35</a:t>
            </a:r>
          </a:p>
          <a:p>
            <a:pPr algn="ctr"/>
            <a:r>
              <a:rPr lang="he-IL" sz="1000" dirty="0" smtClean="0"/>
              <a:t>25-30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20-25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15-20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10-15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5-10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he-IL" sz="1000" dirty="0" smtClean="0"/>
              <a:t>0-5</a:t>
            </a:r>
            <a:endParaRPr lang="he-IL" sz="1000" dirty="0"/>
          </a:p>
        </p:txBody>
      </p:sp>
      <p:cxnSp>
        <p:nvCxnSpPr>
          <p:cNvPr id="19" name="מחבר חץ ישר 18"/>
          <p:cNvCxnSpPr/>
          <p:nvPr/>
        </p:nvCxnSpPr>
        <p:spPr>
          <a:xfrm flipV="1">
            <a:off x="4283968" y="2132856"/>
            <a:ext cx="0" cy="331236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מחבר חץ ישר 11"/>
          <p:cNvCxnSpPr/>
          <p:nvPr/>
        </p:nvCxnSpPr>
        <p:spPr>
          <a:xfrm flipH="1" flipV="1">
            <a:off x="1259632" y="5445224"/>
            <a:ext cx="3032720" cy="838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51520" y="5805264"/>
            <a:ext cx="8712968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400" dirty="0" smtClean="0"/>
              <a:t>כך תראה פירמידת הגילים בצורתה הפשוטה ללא כל ההסברים</a:t>
            </a:r>
            <a:endParaRPr lang="he-IL" sz="1400" b="1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308304" y="2132856"/>
            <a:ext cx="64807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b="1" dirty="0" smtClean="0"/>
              <a:t>נשים</a:t>
            </a:r>
            <a:endParaRPr lang="he-IL" sz="14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1187624" y="2132856"/>
            <a:ext cx="64807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b="1" dirty="0" smtClean="0"/>
              <a:t>גברים</a:t>
            </a:r>
            <a:endParaRPr lang="he-IL" sz="1400" b="1" dirty="0"/>
          </a:p>
        </p:txBody>
      </p:sp>
      <p:cxnSp>
        <p:nvCxnSpPr>
          <p:cNvPr id="35" name="מחבר חץ ישר 34"/>
          <p:cNvCxnSpPr/>
          <p:nvPr/>
        </p:nvCxnSpPr>
        <p:spPr>
          <a:xfrm>
            <a:off x="4860032" y="5445224"/>
            <a:ext cx="3168352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915816" y="260648"/>
            <a:ext cx="316835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itchFamily="34" charset="-79"/>
                <a:cs typeface="David" pitchFamily="34" charset="-79"/>
              </a:rPr>
              <a:t>תיכון מקיף אזורי ע"ש י.ח. ברנר</a:t>
            </a:r>
            <a:r>
              <a:rPr lang="en-US" b="1" dirty="0" smtClean="0">
                <a:latin typeface="David" pitchFamily="34" charset="-79"/>
                <a:cs typeface="David" pitchFamily="34" charset="-79"/>
              </a:rPr>
              <a:t/>
            </a:r>
            <a:br>
              <a:rPr lang="en-US" b="1" dirty="0" smtClean="0">
                <a:latin typeface="David" pitchFamily="34" charset="-79"/>
                <a:cs typeface="David" pitchFamily="34" charset="-79"/>
              </a:rPr>
            </a:br>
            <a:r>
              <a:rPr lang="he-IL" dirty="0" smtClean="0">
                <a:latin typeface="David" pitchFamily="34" charset="-79"/>
                <a:cs typeface="David" pitchFamily="34" charset="-79"/>
              </a:rPr>
              <a:t>גבעת ברנר</a:t>
            </a:r>
            <a:endParaRPr lang="he-IL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79712" y="980728"/>
            <a:ext cx="496855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200" b="1" dirty="0" smtClean="0"/>
              <a:t>תיאור הרכב האוכלוסייה</a:t>
            </a:r>
            <a:endParaRPr lang="he-IL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971600" y="1493495"/>
            <a:ext cx="705678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400" dirty="0" smtClean="0"/>
              <a:t>ניתן לתאר את הרכב האוכלוסייה במספר דרכים: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39552" y="2420888"/>
            <a:ext cx="7848872" cy="80021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300" b="1" dirty="0" smtClean="0"/>
              <a:t>ניתן לתאר הרכב האוכלוסייה באמצעות התיאור המקצועי של כל קבוצות הגיל בפירמידה</a:t>
            </a:r>
            <a:r>
              <a:rPr lang="en-US" sz="2300" b="1" dirty="0" smtClean="0"/>
              <a:t> </a:t>
            </a:r>
            <a:r>
              <a:rPr lang="he-IL" sz="2300" dirty="0" smtClean="0"/>
              <a:t>(קבוצה </a:t>
            </a:r>
            <a:r>
              <a:rPr lang="he-IL" sz="2300" dirty="0" err="1" smtClean="0"/>
              <a:t>תלוייה</a:t>
            </a:r>
            <a:r>
              <a:rPr lang="he-IL" sz="2300" dirty="0" smtClean="0"/>
              <a:t>, קבוצה עובדת, הרבה, מעט)</a:t>
            </a:r>
            <a:endParaRPr lang="he-IL" sz="2300" dirty="0"/>
          </a:p>
        </p:txBody>
      </p:sp>
      <p:sp>
        <p:nvSpPr>
          <p:cNvPr id="20" name="TextBox 19"/>
          <p:cNvSpPr txBox="1"/>
          <p:nvPr/>
        </p:nvSpPr>
        <p:spPr>
          <a:xfrm>
            <a:off x="539552" y="3668831"/>
            <a:ext cx="7848872" cy="80021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300" b="1" dirty="0" smtClean="0"/>
              <a:t>אך ניתן גם לתאר את הרכב האוכלוסייה תוך שימוש </a:t>
            </a:r>
            <a:r>
              <a:rPr lang="en-US" sz="2300" b="1" dirty="0" smtClean="0"/>
              <a:t/>
            </a:r>
            <a:br>
              <a:rPr lang="en-US" sz="2300" b="1" dirty="0" smtClean="0"/>
            </a:br>
            <a:r>
              <a:rPr lang="he-IL" sz="2300" b="1" dirty="0" smtClean="0"/>
              <a:t>ב</a:t>
            </a:r>
            <a:r>
              <a:rPr lang="he-IL" sz="2300" b="1" dirty="0" smtClean="0">
                <a:solidFill>
                  <a:srgbClr val="FF0000"/>
                </a:solidFill>
              </a:rPr>
              <a:t>מונחי יסוד</a:t>
            </a:r>
            <a:r>
              <a:rPr lang="en-US" sz="2300" b="1" dirty="0" smtClean="0">
                <a:solidFill>
                  <a:srgbClr val="FF0000"/>
                </a:solidFill>
              </a:rPr>
              <a:t> </a:t>
            </a:r>
            <a:r>
              <a:rPr lang="he-IL" sz="2300" b="1" dirty="0" smtClean="0">
                <a:solidFill>
                  <a:srgbClr val="FF0000"/>
                </a:solidFill>
              </a:rPr>
              <a:t>דמוגרפיים</a:t>
            </a:r>
            <a:r>
              <a:rPr lang="he-IL" sz="2300" b="1" dirty="0" smtClean="0"/>
              <a:t>*... </a:t>
            </a:r>
            <a:endParaRPr lang="he-IL" sz="23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395536" y="6381328"/>
            <a:ext cx="856895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dirty="0" smtClean="0"/>
              <a:t>* דמוגרפיה: מדע החוקר את הרכב האוכלוסייה ומאפייניה.</a:t>
            </a:r>
            <a:endParaRPr lang="he-IL" sz="1400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915816" y="260648"/>
            <a:ext cx="316835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itchFamily="34" charset="-79"/>
                <a:cs typeface="David" pitchFamily="34" charset="-79"/>
              </a:rPr>
              <a:t>תיכון מקיף אזורי ע"ש י.ח. ברנר</a:t>
            </a:r>
            <a:r>
              <a:rPr lang="en-US" b="1" dirty="0" smtClean="0">
                <a:latin typeface="David" pitchFamily="34" charset="-79"/>
                <a:cs typeface="David" pitchFamily="34" charset="-79"/>
              </a:rPr>
              <a:t/>
            </a:r>
            <a:br>
              <a:rPr lang="en-US" b="1" dirty="0" smtClean="0">
                <a:latin typeface="David" pitchFamily="34" charset="-79"/>
                <a:cs typeface="David" pitchFamily="34" charset="-79"/>
              </a:rPr>
            </a:br>
            <a:r>
              <a:rPr lang="he-IL" dirty="0" smtClean="0">
                <a:latin typeface="David" pitchFamily="34" charset="-79"/>
                <a:cs typeface="David" pitchFamily="34" charset="-79"/>
              </a:rPr>
              <a:t>גבעת ברנר</a:t>
            </a:r>
            <a:endParaRPr lang="he-IL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47664" y="1484784"/>
            <a:ext cx="6192688" cy="415498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200" b="1" dirty="0" smtClean="0"/>
              <a:t>זוכרים את המדדים הדמוגרפיים?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he-IL" sz="5000" dirty="0" smtClean="0"/>
              <a:t>שיעורי ילודה</a:t>
            </a:r>
            <a:r>
              <a:rPr lang="en-US" sz="5000" dirty="0" smtClean="0"/>
              <a:t/>
            </a:r>
            <a:br>
              <a:rPr lang="en-US" sz="5000" dirty="0" smtClean="0"/>
            </a:br>
            <a:r>
              <a:rPr lang="he-IL" sz="5000" dirty="0" smtClean="0"/>
              <a:t>שיעורי תמותה</a:t>
            </a:r>
            <a:r>
              <a:rPr lang="en-US" sz="5000" dirty="0" smtClean="0"/>
              <a:t/>
            </a:r>
            <a:br>
              <a:rPr lang="en-US" sz="5000" dirty="0" smtClean="0"/>
            </a:br>
            <a:r>
              <a:rPr lang="he-IL" sz="5000" dirty="0" smtClean="0"/>
              <a:t>תוחלת חיים</a:t>
            </a:r>
            <a:r>
              <a:rPr lang="en-US" sz="5000" dirty="0" smtClean="0"/>
              <a:t/>
            </a:r>
            <a:br>
              <a:rPr lang="en-US" sz="5000" dirty="0" smtClean="0"/>
            </a:br>
            <a:r>
              <a:rPr lang="he-IL" sz="5000" dirty="0" smtClean="0"/>
              <a:t>ריבוי טבעי</a:t>
            </a:r>
            <a:endParaRPr lang="he-IL" sz="5000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915816" y="260648"/>
            <a:ext cx="316835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itchFamily="34" charset="-79"/>
                <a:cs typeface="David" pitchFamily="34" charset="-79"/>
              </a:rPr>
              <a:t>תיכון מקיף אזורי ע"ש י.ח. ברנר</a:t>
            </a:r>
            <a:r>
              <a:rPr lang="en-US" b="1" dirty="0" smtClean="0">
                <a:latin typeface="David" pitchFamily="34" charset="-79"/>
                <a:cs typeface="David" pitchFamily="34" charset="-79"/>
              </a:rPr>
              <a:t/>
            </a:r>
            <a:br>
              <a:rPr lang="en-US" b="1" dirty="0" smtClean="0">
                <a:latin typeface="David" pitchFamily="34" charset="-79"/>
                <a:cs typeface="David" pitchFamily="34" charset="-79"/>
              </a:rPr>
            </a:br>
            <a:r>
              <a:rPr lang="he-IL" dirty="0" smtClean="0">
                <a:latin typeface="David" pitchFamily="34" charset="-79"/>
                <a:cs typeface="David" pitchFamily="34" charset="-79"/>
              </a:rPr>
              <a:t>גבעת ברנר</a:t>
            </a:r>
            <a:endParaRPr lang="he-IL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35696" y="980728"/>
            <a:ext cx="532859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200" b="1" dirty="0" smtClean="0"/>
              <a:t>פירמידה של מדינה </a:t>
            </a:r>
            <a:r>
              <a:rPr lang="he-IL" sz="3200" b="1" dirty="0" smtClean="0">
                <a:solidFill>
                  <a:srgbClr val="FF0000"/>
                </a:solidFill>
              </a:rPr>
              <a:t>מתפתחת</a:t>
            </a:r>
            <a:endParaRPr lang="he-IL" sz="32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71600" y="1493495"/>
            <a:ext cx="705678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400" b="1" dirty="0" smtClean="0"/>
              <a:t>שיעורי הילודה</a:t>
            </a:r>
            <a:endParaRPr lang="he-IL" sz="2400" b="1" dirty="0"/>
          </a:p>
        </p:txBody>
      </p:sp>
      <p:grpSp>
        <p:nvGrpSpPr>
          <p:cNvPr id="37" name="קבוצה 36"/>
          <p:cNvGrpSpPr/>
          <p:nvPr/>
        </p:nvGrpSpPr>
        <p:grpSpPr>
          <a:xfrm>
            <a:off x="251520" y="5517232"/>
            <a:ext cx="8712968" cy="1026696"/>
            <a:chOff x="251520" y="5517232"/>
            <a:chExt cx="8712968" cy="1026696"/>
          </a:xfrm>
        </p:grpSpPr>
        <p:sp>
          <p:nvSpPr>
            <p:cNvPr id="17" name="TextBox 16"/>
            <p:cNvSpPr txBox="1"/>
            <p:nvPr/>
          </p:nvSpPr>
          <p:spPr>
            <a:xfrm>
              <a:off x="251520" y="5805264"/>
              <a:ext cx="8712968" cy="73866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he-IL" sz="1400" b="1" dirty="0" smtClean="0">
                  <a:solidFill>
                    <a:srgbClr val="FF0000"/>
                  </a:solidFill>
                </a:rPr>
                <a:t>שיעורי הילודה יהיו </a:t>
              </a:r>
              <a:r>
                <a:rPr lang="he-IL" sz="1400" b="1" u="sng" dirty="0" smtClean="0">
                  <a:solidFill>
                    <a:srgbClr val="FF0000"/>
                  </a:solidFill>
                </a:rPr>
                <a:t>גבוהים</a:t>
              </a:r>
              <a:r>
                <a:rPr lang="he-IL" sz="1400" b="1" dirty="0" smtClean="0">
                  <a:solidFill>
                    <a:srgbClr val="FF0000"/>
                  </a:solidFill>
                </a:rPr>
                <a:t> במדינה מתפתחת</a:t>
              </a:r>
              <a:r>
                <a:rPr lang="en-US" sz="1400" u="sng" dirty="0" smtClean="0"/>
                <a:t/>
              </a:r>
              <a:br>
                <a:rPr lang="en-US" sz="1400" u="sng" dirty="0" smtClean="0"/>
              </a:br>
              <a:r>
                <a:rPr lang="he-IL" sz="1400" dirty="0" smtClean="0"/>
                <a:t>את שיעורי הילודה נוכל לראות בקבוצת הגיל של הילדים, האוכלוסייה </a:t>
              </a:r>
              <a:r>
                <a:rPr lang="he-IL" sz="1400" dirty="0" err="1" smtClean="0"/>
                <a:t>התלוייה</a:t>
              </a:r>
              <a:r>
                <a:rPr lang="he-IL" sz="1400" dirty="0" smtClean="0"/>
                <a:t>.</a:t>
              </a:r>
              <a:r>
                <a:rPr lang="en-US" sz="1400" dirty="0" smtClean="0"/>
                <a:t/>
              </a:r>
              <a:br>
                <a:rPr lang="en-US" sz="1400" dirty="0" smtClean="0"/>
              </a:br>
              <a:r>
                <a:rPr lang="he-IL" sz="1400" b="1" dirty="0" smtClean="0"/>
                <a:t>בסיס הפירמידה יהיה רחב מאוד, כלומר יש הרבה מאוד נולדים.</a:t>
              </a:r>
              <a:endParaRPr lang="he-IL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34" name="חץ למטה 33"/>
            <p:cNvSpPr/>
            <p:nvPr/>
          </p:nvSpPr>
          <p:spPr>
            <a:xfrm rot="10800000">
              <a:off x="7596336" y="5517232"/>
              <a:ext cx="288032" cy="288032"/>
            </a:xfrm>
            <a:prstGeom prst="downArrow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6" name="חץ למטה 35"/>
            <p:cNvSpPr/>
            <p:nvPr/>
          </p:nvSpPr>
          <p:spPr>
            <a:xfrm rot="10800000">
              <a:off x="1259632" y="5517232"/>
              <a:ext cx="288032" cy="288032"/>
            </a:xfrm>
            <a:prstGeom prst="downArrow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cxnSp>
        <p:nvCxnSpPr>
          <p:cNvPr id="38" name="מחבר חץ ישר 37"/>
          <p:cNvCxnSpPr/>
          <p:nvPr/>
        </p:nvCxnSpPr>
        <p:spPr>
          <a:xfrm flipV="1">
            <a:off x="4572000" y="2132856"/>
            <a:ext cx="0" cy="331236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מחבר חץ ישר 38"/>
          <p:cNvCxnSpPr/>
          <p:nvPr/>
        </p:nvCxnSpPr>
        <p:spPr>
          <a:xfrm flipH="1">
            <a:off x="1115616" y="5445224"/>
            <a:ext cx="3528392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7308304" y="2132856"/>
            <a:ext cx="64807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b="1" dirty="0" smtClean="0"/>
              <a:t>נשים</a:t>
            </a:r>
            <a:endParaRPr lang="he-IL" sz="1400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1187624" y="2132856"/>
            <a:ext cx="64807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b="1" dirty="0" smtClean="0"/>
              <a:t>גברים</a:t>
            </a:r>
            <a:endParaRPr lang="he-IL" sz="1400" b="1" dirty="0"/>
          </a:p>
        </p:txBody>
      </p:sp>
      <p:cxnSp>
        <p:nvCxnSpPr>
          <p:cNvPr id="42" name="מחבר חץ ישר 41"/>
          <p:cNvCxnSpPr/>
          <p:nvPr/>
        </p:nvCxnSpPr>
        <p:spPr>
          <a:xfrm>
            <a:off x="4860032" y="5445224"/>
            <a:ext cx="3168352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מלבן 42"/>
          <p:cNvSpPr/>
          <p:nvPr/>
        </p:nvSpPr>
        <p:spPr>
          <a:xfrm>
            <a:off x="4572000" y="5301208"/>
            <a:ext cx="3024336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4" name="מלבן 43"/>
          <p:cNvSpPr/>
          <p:nvPr/>
        </p:nvSpPr>
        <p:spPr>
          <a:xfrm>
            <a:off x="4572000" y="5157192"/>
            <a:ext cx="2880320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5" name="מלבן 44"/>
          <p:cNvSpPr/>
          <p:nvPr/>
        </p:nvSpPr>
        <p:spPr>
          <a:xfrm>
            <a:off x="4572000" y="5013176"/>
            <a:ext cx="2736304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1" name="מלבן 60"/>
          <p:cNvSpPr/>
          <p:nvPr/>
        </p:nvSpPr>
        <p:spPr>
          <a:xfrm>
            <a:off x="1547664" y="5301208"/>
            <a:ext cx="3024336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2" name="מלבן 61"/>
          <p:cNvSpPr/>
          <p:nvPr/>
        </p:nvSpPr>
        <p:spPr>
          <a:xfrm>
            <a:off x="1835696" y="5013176"/>
            <a:ext cx="2736304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63" name="מחבר ישר 62"/>
          <p:cNvCxnSpPr/>
          <p:nvPr/>
        </p:nvCxnSpPr>
        <p:spPr>
          <a:xfrm>
            <a:off x="4572000" y="5013176"/>
            <a:ext cx="3420380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מחבר ישר 78"/>
          <p:cNvCxnSpPr/>
          <p:nvPr/>
        </p:nvCxnSpPr>
        <p:spPr>
          <a:xfrm>
            <a:off x="1187624" y="3429000"/>
            <a:ext cx="3384376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מחבר ישר 80"/>
          <p:cNvCxnSpPr/>
          <p:nvPr/>
        </p:nvCxnSpPr>
        <p:spPr>
          <a:xfrm>
            <a:off x="1187624" y="5013176"/>
            <a:ext cx="3384376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מלבן 81"/>
          <p:cNvSpPr/>
          <p:nvPr/>
        </p:nvSpPr>
        <p:spPr>
          <a:xfrm>
            <a:off x="1691680" y="5157192"/>
            <a:ext cx="2880320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83" name="מחבר ישר 82"/>
          <p:cNvCxnSpPr/>
          <p:nvPr/>
        </p:nvCxnSpPr>
        <p:spPr>
          <a:xfrm>
            <a:off x="4572000" y="3429000"/>
            <a:ext cx="3384376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7884368" y="3284984"/>
            <a:ext cx="360040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000" dirty="0" smtClean="0"/>
              <a:t>65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800" dirty="0" smtClean="0"/>
              <a:t/>
            </a:r>
            <a:br>
              <a:rPr lang="en-US" sz="800" dirty="0" smtClean="0"/>
            </a:br>
            <a:r>
              <a:rPr lang="en-US" sz="800" dirty="0" smtClean="0"/>
              <a:t/>
            </a:r>
            <a:br>
              <a:rPr lang="en-US" sz="8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endParaRPr lang="he-IL" sz="1000" dirty="0" smtClean="0"/>
          </a:p>
          <a:p>
            <a:r>
              <a:rPr lang="he-IL" sz="1000" dirty="0" smtClean="0"/>
              <a:t>15</a:t>
            </a:r>
            <a:endParaRPr lang="he-IL" sz="1000" dirty="0"/>
          </a:p>
        </p:txBody>
      </p:sp>
      <p:sp>
        <p:nvSpPr>
          <p:cNvPr id="85" name="TextBox 84"/>
          <p:cNvSpPr txBox="1"/>
          <p:nvPr/>
        </p:nvSpPr>
        <p:spPr>
          <a:xfrm>
            <a:off x="899592" y="3284984"/>
            <a:ext cx="360040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000" dirty="0" smtClean="0"/>
              <a:t>65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800" dirty="0" smtClean="0"/>
              <a:t/>
            </a:r>
            <a:br>
              <a:rPr lang="en-US" sz="800" dirty="0" smtClean="0"/>
            </a:br>
            <a:r>
              <a:rPr lang="en-US" sz="800" dirty="0" smtClean="0"/>
              <a:t/>
            </a:r>
            <a:br>
              <a:rPr lang="en-US" sz="8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endParaRPr lang="he-IL" sz="1000" dirty="0" smtClean="0"/>
          </a:p>
          <a:p>
            <a:r>
              <a:rPr lang="he-IL" sz="1000" dirty="0" smtClean="0"/>
              <a:t>15</a:t>
            </a:r>
            <a:endParaRPr lang="he-IL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915816" y="260648"/>
            <a:ext cx="316835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itchFamily="34" charset="-79"/>
                <a:cs typeface="David" pitchFamily="34" charset="-79"/>
              </a:rPr>
              <a:t>תיכון מקיף אזורי ע"ש י.ח. ברנר</a:t>
            </a:r>
            <a:r>
              <a:rPr lang="en-US" b="1" dirty="0" smtClean="0">
                <a:latin typeface="David" pitchFamily="34" charset="-79"/>
                <a:cs typeface="David" pitchFamily="34" charset="-79"/>
              </a:rPr>
              <a:t/>
            </a:r>
            <a:br>
              <a:rPr lang="en-US" b="1" dirty="0" smtClean="0">
                <a:latin typeface="David" pitchFamily="34" charset="-79"/>
                <a:cs typeface="David" pitchFamily="34" charset="-79"/>
              </a:rPr>
            </a:br>
            <a:r>
              <a:rPr lang="he-IL" dirty="0" smtClean="0">
                <a:latin typeface="David" pitchFamily="34" charset="-79"/>
                <a:cs typeface="David" pitchFamily="34" charset="-79"/>
              </a:rPr>
              <a:t>גבעת ברנר</a:t>
            </a:r>
            <a:endParaRPr lang="he-IL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39552" y="2348880"/>
            <a:ext cx="7848872" cy="98488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500" b="1" dirty="0" smtClean="0">
                <a:solidFill>
                  <a:srgbClr val="FF0000"/>
                </a:solidFill>
              </a:rPr>
              <a:t>שיעורי ילודה:</a:t>
            </a:r>
            <a:r>
              <a:rPr lang="en-US" sz="2300" dirty="0" smtClean="0"/>
              <a:t/>
            </a:r>
            <a:br>
              <a:rPr lang="en-US" sz="2300" dirty="0" smtClean="0"/>
            </a:br>
            <a:r>
              <a:rPr lang="he-IL" sz="2300" dirty="0" smtClean="0"/>
              <a:t>מספר הנולדים במקום </a:t>
            </a:r>
            <a:r>
              <a:rPr lang="he-IL" sz="2300" dirty="0" err="1" smtClean="0"/>
              <a:t>מסויים</a:t>
            </a:r>
            <a:r>
              <a:rPr lang="he-IL" sz="2300" dirty="0" smtClean="0"/>
              <a:t> ובתקופה </a:t>
            </a:r>
            <a:r>
              <a:rPr lang="he-IL" sz="2300" dirty="0" err="1" smtClean="0"/>
              <a:t>מסויימת</a:t>
            </a:r>
            <a:r>
              <a:rPr lang="he-IL" sz="2300" dirty="0" smtClean="0"/>
              <a:t> (בשנה)</a:t>
            </a:r>
          </a:p>
        </p:txBody>
      </p:sp>
      <p:sp>
        <p:nvSpPr>
          <p:cNvPr id="9" name="מלבן 8"/>
          <p:cNvSpPr/>
          <p:nvPr/>
        </p:nvSpPr>
        <p:spPr>
          <a:xfrm>
            <a:off x="1187624" y="3505071"/>
            <a:ext cx="7200800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300" b="1" dirty="0" smtClean="0"/>
              <a:t>במדינה </a:t>
            </a:r>
            <a:r>
              <a:rPr lang="he-IL" sz="2300" b="1" u="sng" dirty="0" smtClean="0">
                <a:solidFill>
                  <a:srgbClr val="00B050"/>
                </a:solidFill>
              </a:rPr>
              <a:t>מפותחת</a:t>
            </a:r>
            <a:r>
              <a:rPr lang="he-IL" sz="2300" b="1" dirty="0" smtClean="0"/>
              <a:t>, לרוב, </a:t>
            </a:r>
            <a:r>
              <a:rPr lang="he-IL" sz="2300" b="1" dirty="0" smtClean="0">
                <a:solidFill>
                  <a:srgbClr val="00B050"/>
                </a:solidFill>
              </a:rPr>
              <a:t>שיעורי הילודה </a:t>
            </a:r>
            <a:r>
              <a:rPr lang="he-IL" sz="2300" b="1" dirty="0" smtClean="0"/>
              <a:t>יהיו </a:t>
            </a:r>
            <a:r>
              <a:rPr lang="he-IL" sz="2300" b="1" u="sng" dirty="0" smtClean="0">
                <a:solidFill>
                  <a:srgbClr val="00B050"/>
                </a:solidFill>
              </a:rPr>
              <a:t>נמוכים</a:t>
            </a:r>
            <a:endParaRPr lang="he-IL" sz="2300" dirty="0"/>
          </a:p>
        </p:txBody>
      </p:sp>
      <p:sp>
        <p:nvSpPr>
          <p:cNvPr id="10" name="מלבן 9"/>
          <p:cNvSpPr/>
          <p:nvPr/>
        </p:nvSpPr>
        <p:spPr>
          <a:xfrm>
            <a:off x="1224136" y="4149080"/>
            <a:ext cx="7164288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300" b="1" dirty="0" smtClean="0"/>
              <a:t>סיבות: - </a:t>
            </a:r>
            <a:r>
              <a:rPr lang="he-IL" sz="2300" dirty="0" smtClean="0"/>
              <a:t>מעמד האישה גבוה, </a:t>
            </a:r>
            <a:r>
              <a:rPr lang="en-US" sz="2300" dirty="0" smtClean="0"/>
              <a:t/>
            </a:r>
            <a:br>
              <a:rPr lang="en-US" sz="2300" dirty="0" smtClean="0"/>
            </a:br>
            <a:r>
              <a:rPr lang="he-IL" sz="2300" dirty="0" smtClean="0"/>
              <a:t>           - קיימת מודעות לאמצעי מניעה,</a:t>
            </a:r>
            <a:r>
              <a:rPr lang="en-US" sz="2300" dirty="0" smtClean="0"/>
              <a:t/>
            </a:r>
            <a:br>
              <a:rPr lang="en-US" sz="2300" dirty="0" smtClean="0"/>
            </a:br>
            <a:r>
              <a:rPr lang="he-IL" sz="2300" dirty="0" smtClean="0"/>
              <a:t>           - קיימת מודעות לתכנון המשפחה,</a:t>
            </a:r>
            <a:endParaRPr lang="he-IL" sz="2300" dirty="0"/>
          </a:p>
        </p:txBody>
      </p:sp>
      <p:sp>
        <p:nvSpPr>
          <p:cNvPr id="11" name="TextBox 10"/>
          <p:cNvSpPr txBox="1"/>
          <p:nvPr/>
        </p:nvSpPr>
        <p:spPr>
          <a:xfrm>
            <a:off x="1979712" y="980728"/>
            <a:ext cx="496855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200" b="1" dirty="0" smtClean="0"/>
              <a:t>מדדים יסוד דמוגרפיים</a:t>
            </a:r>
            <a:endParaRPr lang="he-IL" sz="3200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915816" y="260648"/>
            <a:ext cx="316835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itchFamily="34" charset="-79"/>
                <a:cs typeface="David" pitchFamily="34" charset="-79"/>
              </a:rPr>
              <a:t>תיכון מקיף אזורי ע"ש י.ח. ברנר</a:t>
            </a:r>
            <a:r>
              <a:rPr lang="en-US" b="1" dirty="0" smtClean="0">
                <a:latin typeface="David" pitchFamily="34" charset="-79"/>
                <a:cs typeface="David" pitchFamily="34" charset="-79"/>
              </a:rPr>
              <a:t/>
            </a:r>
            <a:br>
              <a:rPr lang="en-US" b="1" dirty="0" smtClean="0">
                <a:latin typeface="David" pitchFamily="34" charset="-79"/>
                <a:cs typeface="David" pitchFamily="34" charset="-79"/>
              </a:rPr>
            </a:br>
            <a:r>
              <a:rPr lang="he-IL" dirty="0" smtClean="0">
                <a:latin typeface="David" pitchFamily="34" charset="-79"/>
                <a:cs typeface="David" pitchFamily="34" charset="-79"/>
              </a:rPr>
              <a:t>גבעת ברנר</a:t>
            </a:r>
            <a:endParaRPr lang="he-IL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35696" y="980728"/>
            <a:ext cx="532859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200" b="1" dirty="0" smtClean="0"/>
              <a:t>פירמידה של מדינה </a:t>
            </a:r>
            <a:r>
              <a:rPr lang="he-IL" sz="3200" b="1" dirty="0" smtClean="0">
                <a:solidFill>
                  <a:srgbClr val="FF0000"/>
                </a:solidFill>
              </a:rPr>
              <a:t>מתפתחת</a:t>
            </a:r>
            <a:endParaRPr lang="he-IL" sz="32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71600" y="1493495"/>
            <a:ext cx="705678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400" b="1" dirty="0" smtClean="0"/>
              <a:t>שיעורי התמותה</a:t>
            </a:r>
            <a:endParaRPr lang="he-IL" sz="2400" b="1" dirty="0"/>
          </a:p>
        </p:txBody>
      </p:sp>
      <p:cxnSp>
        <p:nvCxnSpPr>
          <p:cNvPr id="13" name="מחבר חץ ישר 12"/>
          <p:cNvCxnSpPr/>
          <p:nvPr/>
        </p:nvCxnSpPr>
        <p:spPr>
          <a:xfrm flipV="1">
            <a:off x="4572000" y="2132856"/>
            <a:ext cx="0" cy="331236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מחבר חץ ישר 11"/>
          <p:cNvCxnSpPr/>
          <p:nvPr/>
        </p:nvCxnSpPr>
        <p:spPr>
          <a:xfrm flipH="1">
            <a:off x="1115616" y="5445224"/>
            <a:ext cx="3528392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7308304" y="2132856"/>
            <a:ext cx="64807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b="1" dirty="0" smtClean="0"/>
              <a:t>נשים</a:t>
            </a:r>
            <a:endParaRPr lang="he-IL" sz="14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1187624" y="2132856"/>
            <a:ext cx="64807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b="1" dirty="0" smtClean="0"/>
              <a:t>גברים</a:t>
            </a:r>
            <a:endParaRPr lang="he-IL" sz="1400" b="1" dirty="0"/>
          </a:p>
        </p:txBody>
      </p:sp>
      <p:cxnSp>
        <p:nvCxnSpPr>
          <p:cNvPr id="35" name="מחבר חץ ישר 34"/>
          <p:cNvCxnSpPr/>
          <p:nvPr/>
        </p:nvCxnSpPr>
        <p:spPr>
          <a:xfrm>
            <a:off x="4860032" y="5445224"/>
            <a:ext cx="3168352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מלבן 17"/>
          <p:cNvSpPr/>
          <p:nvPr/>
        </p:nvSpPr>
        <p:spPr>
          <a:xfrm>
            <a:off x="4572000" y="5301208"/>
            <a:ext cx="3024336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9" name="מלבן 28"/>
          <p:cNvSpPr/>
          <p:nvPr/>
        </p:nvSpPr>
        <p:spPr>
          <a:xfrm>
            <a:off x="4572000" y="5157192"/>
            <a:ext cx="2880320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3" name="מלבן 32"/>
          <p:cNvSpPr/>
          <p:nvPr/>
        </p:nvSpPr>
        <p:spPr>
          <a:xfrm>
            <a:off x="4572000" y="5013176"/>
            <a:ext cx="2736304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pSp>
        <p:nvGrpSpPr>
          <p:cNvPr id="144" name="קבוצה 143"/>
          <p:cNvGrpSpPr/>
          <p:nvPr/>
        </p:nvGrpSpPr>
        <p:grpSpPr>
          <a:xfrm>
            <a:off x="251520" y="3907389"/>
            <a:ext cx="8712968" cy="2636539"/>
            <a:chOff x="251520" y="3907389"/>
            <a:chExt cx="8712968" cy="2636539"/>
          </a:xfrm>
        </p:grpSpPr>
        <p:sp>
          <p:nvSpPr>
            <p:cNvPr id="17" name="TextBox 16"/>
            <p:cNvSpPr txBox="1"/>
            <p:nvPr/>
          </p:nvSpPr>
          <p:spPr>
            <a:xfrm>
              <a:off x="251520" y="5805264"/>
              <a:ext cx="8712968" cy="73866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he-IL" sz="1400" b="1" dirty="0" smtClean="0">
                  <a:solidFill>
                    <a:srgbClr val="FF0000"/>
                  </a:solidFill>
                </a:rPr>
                <a:t>שיעורי התמותה יהיו </a:t>
              </a:r>
              <a:r>
                <a:rPr lang="he-IL" sz="1400" b="1" u="sng" dirty="0" smtClean="0">
                  <a:solidFill>
                    <a:srgbClr val="FF0000"/>
                  </a:solidFill>
                </a:rPr>
                <a:t>גבוהים</a:t>
              </a:r>
              <a:r>
                <a:rPr lang="he-IL" sz="1400" b="1" dirty="0" smtClean="0">
                  <a:solidFill>
                    <a:srgbClr val="FF0000"/>
                  </a:solidFill>
                </a:rPr>
                <a:t> במדינה מתפתחת</a:t>
              </a:r>
              <a:r>
                <a:rPr lang="en-US" sz="1400" dirty="0" smtClean="0"/>
                <a:t/>
              </a:r>
              <a:br>
                <a:rPr lang="en-US" sz="1400" dirty="0" smtClean="0"/>
              </a:br>
              <a:r>
                <a:rPr lang="he-IL" sz="1400" dirty="0" smtClean="0"/>
                <a:t>את שיעורי התמותה נוכל לראות לכל אורך פירמידת הגילים.</a:t>
              </a:r>
              <a:r>
                <a:rPr lang="en-US" sz="1400" dirty="0" smtClean="0"/>
                <a:t/>
              </a:r>
              <a:br>
                <a:rPr lang="en-US" sz="1400" dirty="0" smtClean="0"/>
              </a:br>
              <a:r>
                <a:rPr lang="he-IL" sz="1400" b="1" dirty="0" smtClean="0"/>
                <a:t>ככל שנעלה בגיל, אנו מבחינים שמספר האנשים יורד בצורה משמעותית.</a:t>
              </a:r>
              <a:endParaRPr lang="he-IL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34" name="חץ למטה 33"/>
            <p:cNvSpPr/>
            <p:nvPr/>
          </p:nvSpPr>
          <p:spPr>
            <a:xfrm rot="7635746">
              <a:off x="6198917" y="2088266"/>
              <a:ext cx="288032" cy="3926277"/>
            </a:xfrm>
            <a:prstGeom prst="downArrow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6" name="חץ למטה 35"/>
            <p:cNvSpPr/>
            <p:nvPr/>
          </p:nvSpPr>
          <p:spPr>
            <a:xfrm rot="13873839">
              <a:off x="2673155" y="2189417"/>
              <a:ext cx="288032" cy="3765496"/>
            </a:xfrm>
            <a:prstGeom prst="downArrow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sp>
        <p:nvSpPr>
          <p:cNvPr id="25" name="מלבן 24"/>
          <p:cNvSpPr/>
          <p:nvPr/>
        </p:nvSpPr>
        <p:spPr>
          <a:xfrm>
            <a:off x="4572000" y="4869160"/>
            <a:ext cx="2520280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8" name="מלבן 37"/>
          <p:cNvSpPr/>
          <p:nvPr/>
        </p:nvSpPr>
        <p:spPr>
          <a:xfrm>
            <a:off x="4572000" y="4725144"/>
            <a:ext cx="2304256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9" name="מלבן 38"/>
          <p:cNvSpPr/>
          <p:nvPr/>
        </p:nvSpPr>
        <p:spPr>
          <a:xfrm>
            <a:off x="4572000" y="4581128"/>
            <a:ext cx="2088232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2" name="מלבן 41"/>
          <p:cNvSpPr/>
          <p:nvPr/>
        </p:nvSpPr>
        <p:spPr>
          <a:xfrm>
            <a:off x="4572000" y="4437112"/>
            <a:ext cx="1872208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3" name="מלבן 42"/>
          <p:cNvSpPr/>
          <p:nvPr/>
        </p:nvSpPr>
        <p:spPr>
          <a:xfrm>
            <a:off x="4572000" y="4293096"/>
            <a:ext cx="1656184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6" name="מלבן 45"/>
          <p:cNvSpPr/>
          <p:nvPr/>
        </p:nvSpPr>
        <p:spPr>
          <a:xfrm>
            <a:off x="4572000" y="4149080"/>
            <a:ext cx="1440160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7" name="מלבן 46"/>
          <p:cNvSpPr/>
          <p:nvPr/>
        </p:nvSpPr>
        <p:spPr>
          <a:xfrm>
            <a:off x="4572000" y="4005064"/>
            <a:ext cx="1224136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0" name="מלבן 49"/>
          <p:cNvSpPr/>
          <p:nvPr/>
        </p:nvSpPr>
        <p:spPr>
          <a:xfrm>
            <a:off x="4572000" y="3861048"/>
            <a:ext cx="1080120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1" name="מלבן 50"/>
          <p:cNvSpPr/>
          <p:nvPr/>
        </p:nvSpPr>
        <p:spPr>
          <a:xfrm>
            <a:off x="4572000" y="3717032"/>
            <a:ext cx="864096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8" name="מלבן 57"/>
          <p:cNvSpPr/>
          <p:nvPr/>
        </p:nvSpPr>
        <p:spPr>
          <a:xfrm>
            <a:off x="4572000" y="3573016"/>
            <a:ext cx="720080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9" name="מלבן 58"/>
          <p:cNvSpPr/>
          <p:nvPr/>
        </p:nvSpPr>
        <p:spPr>
          <a:xfrm>
            <a:off x="4572000" y="3429000"/>
            <a:ext cx="576064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0" name="מלבן 59"/>
          <p:cNvSpPr/>
          <p:nvPr/>
        </p:nvSpPr>
        <p:spPr>
          <a:xfrm>
            <a:off x="4572000" y="3284984"/>
            <a:ext cx="432048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5" name="מלבן 64"/>
          <p:cNvSpPr/>
          <p:nvPr/>
        </p:nvSpPr>
        <p:spPr>
          <a:xfrm>
            <a:off x="4572000" y="3140968"/>
            <a:ext cx="288032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6" name="מלבן 65"/>
          <p:cNvSpPr/>
          <p:nvPr/>
        </p:nvSpPr>
        <p:spPr>
          <a:xfrm>
            <a:off x="4572000" y="2996952"/>
            <a:ext cx="144016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7" name="מלבן 66"/>
          <p:cNvSpPr/>
          <p:nvPr/>
        </p:nvSpPr>
        <p:spPr>
          <a:xfrm>
            <a:off x="4572000" y="2852936"/>
            <a:ext cx="72008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3" name="מלבן 122"/>
          <p:cNvSpPr/>
          <p:nvPr/>
        </p:nvSpPr>
        <p:spPr>
          <a:xfrm>
            <a:off x="1547664" y="5301208"/>
            <a:ext cx="3024336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6" name="מלבן 125"/>
          <p:cNvSpPr/>
          <p:nvPr/>
        </p:nvSpPr>
        <p:spPr>
          <a:xfrm>
            <a:off x="1835696" y="5013176"/>
            <a:ext cx="2736304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6" name="מחבר ישר 15"/>
          <p:cNvCxnSpPr/>
          <p:nvPr/>
        </p:nvCxnSpPr>
        <p:spPr>
          <a:xfrm>
            <a:off x="4572000" y="5013176"/>
            <a:ext cx="3420380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מלבן 126"/>
          <p:cNvSpPr/>
          <p:nvPr/>
        </p:nvSpPr>
        <p:spPr>
          <a:xfrm>
            <a:off x="2051720" y="4869160"/>
            <a:ext cx="2520280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8" name="מלבן 127"/>
          <p:cNvSpPr/>
          <p:nvPr/>
        </p:nvSpPr>
        <p:spPr>
          <a:xfrm>
            <a:off x="2267744" y="4725144"/>
            <a:ext cx="2304256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9" name="מלבן 128"/>
          <p:cNvSpPr/>
          <p:nvPr/>
        </p:nvSpPr>
        <p:spPr>
          <a:xfrm>
            <a:off x="2483768" y="4581128"/>
            <a:ext cx="2088232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0" name="מלבן 129"/>
          <p:cNvSpPr/>
          <p:nvPr/>
        </p:nvSpPr>
        <p:spPr>
          <a:xfrm>
            <a:off x="2699792" y="4437112"/>
            <a:ext cx="1872208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1" name="מלבן 130"/>
          <p:cNvSpPr/>
          <p:nvPr/>
        </p:nvSpPr>
        <p:spPr>
          <a:xfrm>
            <a:off x="2915816" y="4293096"/>
            <a:ext cx="1656184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2" name="מלבן 131"/>
          <p:cNvSpPr/>
          <p:nvPr/>
        </p:nvSpPr>
        <p:spPr>
          <a:xfrm>
            <a:off x="3131840" y="4149080"/>
            <a:ext cx="1440160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3" name="מלבן 132"/>
          <p:cNvSpPr/>
          <p:nvPr/>
        </p:nvSpPr>
        <p:spPr>
          <a:xfrm>
            <a:off x="3347864" y="4005064"/>
            <a:ext cx="1224136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4" name="מלבן 133"/>
          <p:cNvSpPr/>
          <p:nvPr/>
        </p:nvSpPr>
        <p:spPr>
          <a:xfrm>
            <a:off x="3491880" y="3861048"/>
            <a:ext cx="1080120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5" name="מלבן 134"/>
          <p:cNvSpPr/>
          <p:nvPr/>
        </p:nvSpPr>
        <p:spPr>
          <a:xfrm>
            <a:off x="3707904" y="3717032"/>
            <a:ext cx="864096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6" name="מלבן 135"/>
          <p:cNvSpPr/>
          <p:nvPr/>
        </p:nvSpPr>
        <p:spPr>
          <a:xfrm>
            <a:off x="3851920" y="3573016"/>
            <a:ext cx="720080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7" name="מלבן 136"/>
          <p:cNvSpPr/>
          <p:nvPr/>
        </p:nvSpPr>
        <p:spPr>
          <a:xfrm>
            <a:off x="3995936" y="3429000"/>
            <a:ext cx="576064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8" name="מלבן 137"/>
          <p:cNvSpPr/>
          <p:nvPr/>
        </p:nvSpPr>
        <p:spPr>
          <a:xfrm>
            <a:off x="4139952" y="3284984"/>
            <a:ext cx="432048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9" name="מלבן 138"/>
          <p:cNvSpPr/>
          <p:nvPr/>
        </p:nvSpPr>
        <p:spPr>
          <a:xfrm>
            <a:off x="4283968" y="3140968"/>
            <a:ext cx="288032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0" name="מלבן 139"/>
          <p:cNvSpPr/>
          <p:nvPr/>
        </p:nvSpPr>
        <p:spPr>
          <a:xfrm>
            <a:off x="4427984" y="2996952"/>
            <a:ext cx="144016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1" name="מלבן 140"/>
          <p:cNvSpPr/>
          <p:nvPr/>
        </p:nvSpPr>
        <p:spPr>
          <a:xfrm>
            <a:off x="4499992" y="2852936"/>
            <a:ext cx="72008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42" name="מחבר ישר 141"/>
          <p:cNvCxnSpPr/>
          <p:nvPr/>
        </p:nvCxnSpPr>
        <p:spPr>
          <a:xfrm>
            <a:off x="1187624" y="3429000"/>
            <a:ext cx="3384376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מחבר ישר 142"/>
          <p:cNvCxnSpPr/>
          <p:nvPr/>
        </p:nvCxnSpPr>
        <p:spPr>
          <a:xfrm>
            <a:off x="4572000" y="3429000"/>
            <a:ext cx="3420380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מחבר ישר 13"/>
          <p:cNvCxnSpPr/>
          <p:nvPr/>
        </p:nvCxnSpPr>
        <p:spPr>
          <a:xfrm>
            <a:off x="1187624" y="5013176"/>
            <a:ext cx="3384376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מלבן 144"/>
          <p:cNvSpPr/>
          <p:nvPr/>
        </p:nvSpPr>
        <p:spPr>
          <a:xfrm>
            <a:off x="1691680" y="5157192"/>
            <a:ext cx="2880320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6" name="TextBox 145"/>
          <p:cNvSpPr txBox="1"/>
          <p:nvPr/>
        </p:nvSpPr>
        <p:spPr>
          <a:xfrm>
            <a:off x="7884368" y="3284984"/>
            <a:ext cx="360040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000" dirty="0" smtClean="0"/>
              <a:t>65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800" dirty="0" smtClean="0"/>
              <a:t/>
            </a:r>
            <a:br>
              <a:rPr lang="en-US" sz="800" dirty="0" smtClean="0"/>
            </a:br>
            <a:r>
              <a:rPr lang="en-US" sz="800" dirty="0" smtClean="0"/>
              <a:t/>
            </a:r>
            <a:br>
              <a:rPr lang="en-US" sz="8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endParaRPr lang="he-IL" sz="1000" dirty="0" smtClean="0"/>
          </a:p>
          <a:p>
            <a:r>
              <a:rPr lang="he-IL" sz="1000" dirty="0" smtClean="0"/>
              <a:t>15</a:t>
            </a:r>
            <a:endParaRPr lang="he-IL" sz="1000" dirty="0"/>
          </a:p>
        </p:txBody>
      </p:sp>
      <p:sp>
        <p:nvSpPr>
          <p:cNvPr id="147" name="TextBox 146"/>
          <p:cNvSpPr txBox="1"/>
          <p:nvPr/>
        </p:nvSpPr>
        <p:spPr>
          <a:xfrm>
            <a:off x="899592" y="3284984"/>
            <a:ext cx="360040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000" dirty="0" smtClean="0"/>
              <a:t>65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800" dirty="0" smtClean="0"/>
              <a:t/>
            </a:r>
            <a:br>
              <a:rPr lang="en-US" sz="800" dirty="0" smtClean="0"/>
            </a:br>
            <a:r>
              <a:rPr lang="en-US" sz="800" dirty="0" smtClean="0"/>
              <a:t/>
            </a:r>
            <a:br>
              <a:rPr lang="en-US" sz="8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endParaRPr lang="he-IL" sz="1000" dirty="0" smtClean="0"/>
          </a:p>
          <a:p>
            <a:r>
              <a:rPr lang="he-IL" sz="1000" dirty="0" smtClean="0"/>
              <a:t>15</a:t>
            </a:r>
            <a:endParaRPr lang="he-IL" sz="1000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915816" y="260648"/>
            <a:ext cx="316835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itchFamily="34" charset="-79"/>
                <a:cs typeface="David" pitchFamily="34" charset="-79"/>
              </a:rPr>
              <a:t>תיכון מקיף אזורי ע"ש י.ח. ברנר</a:t>
            </a:r>
            <a:r>
              <a:rPr lang="en-US" b="1" dirty="0" smtClean="0">
                <a:latin typeface="David" pitchFamily="34" charset="-79"/>
                <a:cs typeface="David" pitchFamily="34" charset="-79"/>
              </a:rPr>
              <a:t/>
            </a:r>
            <a:br>
              <a:rPr lang="en-US" b="1" dirty="0" smtClean="0">
                <a:latin typeface="David" pitchFamily="34" charset="-79"/>
                <a:cs typeface="David" pitchFamily="34" charset="-79"/>
              </a:rPr>
            </a:br>
            <a:r>
              <a:rPr lang="he-IL" dirty="0" smtClean="0">
                <a:latin typeface="David" pitchFamily="34" charset="-79"/>
                <a:cs typeface="David" pitchFamily="34" charset="-79"/>
              </a:rPr>
              <a:t>גבעת ברנר</a:t>
            </a:r>
            <a:endParaRPr lang="he-IL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35696" y="980728"/>
            <a:ext cx="532859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200" b="1" dirty="0" smtClean="0"/>
              <a:t>פירמידה של מדינה </a:t>
            </a:r>
            <a:r>
              <a:rPr lang="he-IL" sz="3200" b="1" dirty="0" smtClean="0">
                <a:solidFill>
                  <a:srgbClr val="FF0000"/>
                </a:solidFill>
              </a:rPr>
              <a:t>מתפתחת</a:t>
            </a:r>
            <a:endParaRPr lang="he-IL" sz="32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71600" y="1493495"/>
            <a:ext cx="705678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400" b="1" dirty="0" smtClean="0"/>
              <a:t>תוחלת החיים</a:t>
            </a:r>
            <a:endParaRPr lang="he-IL" sz="2400" b="1" dirty="0"/>
          </a:p>
        </p:txBody>
      </p:sp>
      <p:cxnSp>
        <p:nvCxnSpPr>
          <p:cNvPr id="13" name="מחבר חץ ישר 12"/>
          <p:cNvCxnSpPr/>
          <p:nvPr/>
        </p:nvCxnSpPr>
        <p:spPr>
          <a:xfrm flipV="1">
            <a:off x="4572000" y="2132856"/>
            <a:ext cx="0" cy="331236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מחבר חץ ישר 11"/>
          <p:cNvCxnSpPr/>
          <p:nvPr/>
        </p:nvCxnSpPr>
        <p:spPr>
          <a:xfrm flipH="1">
            <a:off x="1115616" y="5445224"/>
            <a:ext cx="3528392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7308304" y="2132856"/>
            <a:ext cx="64807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b="1" dirty="0" smtClean="0"/>
              <a:t>נשים</a:t>
            </a:r>
            <a:endParaRPr lang="he-IL" sz="14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1187624" y="2132856"/>
            <a:ext cx="64807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b="1" dirty="0" smtClean="0"/>
              <a:t>גברים</a:t>
            </a:r>
            <a:endParaRPr lang="he-IL" sz="1400" b="1" dirty="0"/>
          </a:p>
        </p:txBody>
      </p:sp>
      <p:cxnSp>
        <p:nvCxnSpPr>
          <p:cNvPr id="35" name="מחבר חץ ישר 34"/>
          <p:cNvCxnSpPr/>
          <p:nvPr/>
        </p:nvCxnSpPr>
        <p:spPr>
          <a:xfrm>
            <a:off x="4860032" y="5445224"/>
            <a:ext cx="3168352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מלבן 17"/>
          <p:cNvSpPr/>
          <p:nvPr/>
        </p:nvSpPr>
        <p:spPr>
          <a:xfrm>
            <a:off x="4572000" y="5301208"/>
            <a:ext cx="3024336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9" name="מלבן 28"/>
          <p:cNvSpPr/>
          <p:nvPr/>
        </p:nvSpPr>
        <p:spPr>
          <a:xfrm>
            <a:off x="4572000" y="5157192"/>
            <a:ext cx="2880320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3" name="מלבן 32"/>
          <p:cNvSpPr/>
          <p:nvPr/>
        </p:nvSpPr>
        <p:spPr>
          <a:xfrm>
            <a:off x="4572000" y="5013176"/>
            <a:ext cx="2736304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5" name="מלבן 24"/>
          <p:cNvSpPr/>
          <p:nvPr/>
        </p:nvSpPr>
        <p:spPr>
          <a:xfrm>
            <a:off x="4572000" y="4869160"/>
            <a:ext cx="2520280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8" name="מלבן 37"/>
          <p:cNvSpPr/>
          <p:nvPr/>
        </p:nvSpPr>
        <p:spPr>
          <a:xfrm>
            <a:off x="4572000" y="4725144"/>
            <a:ext cx="2304256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9" name="מלבן 38"/>
          <p:cNvSpPr/>
          <p:nvPr/>
        </p:nvSpPr>
        <p:spPr>
          <a:xfrm>
            <a:off x="4572000" y="4581128"/>
            <a:ext cx="2088232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2" name="מלבן 41"/>
          <p:cNvSpPr/>
          <p:nvPr/>
        </p:nvSpPr>
        <p:spPr>
          <a:xfrm>
            <a:off x="4572000" y="4437112"/>
            <a:ext cx="1872208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3" name="מלבן 42"/>
          <p:cNvSpPr/>
          <p:nvPr/>
        </p:nvSpPr>
        <p:spPr>
          <a:xfrm>
            <a:off x="4572000" y="4293096"/>
            <a:ext cx="1656184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6" name="מלבן 45"/>
          <p:cNvSpPr/>
          <p:nvPr/>
        </p:nvSpPr>
        <p:spPr>
          <a:xfrm>
            <a:off x="4572000" y="4149080"/>
            <a:ext cx="1440160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7" name="מלבן 46"/>
          <p:cNvSpPr/>
          <p:nvPr/>
        </p:nvSpPr>
        <p:spPr>
          <a:xfrm>
            <a:off x="4572000" y="4005064"/>
            <a:ext cx="1224136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0" name="מלבן 49"/>
          <p:cNvSpPr/>
          <p:nvPr/>
        </p:nvSpPr>
        <p:spPr>
          <a:xfrm>
            <a:off x="4572000" y="3861048"/>
            <a:ext cx="1080120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1" name="מלבן 50"/>
          <p:cNvSpPr/>
          <p:nvPr/>
        </p:nvSpPr>
        <p:spPr>
          <a:xfrm>
            <a:off x="4572000" y="3717032"/>
            <a:ext cx="864096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8" name="מלבן 57"/>
          <p:cNvSpPr/>
          <p:nvPr/>
        </p:nvSpPr>
        <p:spPr>
          <a:xfrm>
            <a:off x="4572000" y="3573016"/>
            <a:ext cx="720080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9" name="מלבן 58"/>
          <p:cNvSpPr/>
          <p:nvPr/>
        </p:nvSpPr>
        <p:spPr>
          <a:xfrm>
            <a:off x="4572000" y="3429000"/>
            <a:ext cx="576064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0" name="מלבן 59"/>
          <p:cNvSpPr/>
          <p:nvPr/>
        </p:nvSpPr>
        <p:spPr>
          <a:xfrm>
            <a:off x="4572000" y="3284984"/>
            <a:ext cx="432048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5" name="מלבן 64"/>
          <p:cNvSpPr/>
          <p:nvPr/>
        </p:nvSpPr>
        <p:spPr>
          <a:xfrm>
            <a:off x="4572000" y="3140968"/>
            <a:ext cx="288032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6" name="מלבן 65"/>
          <p:cNvSpPr/>
          <p:nvPr/>
        </p:nvSpPr>
        <p:spPr>
          <a:xfrm>
            <a:off x="4572000" y="2996952"/>
            <a:ext cx="144016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7" name="מלבן 66"/>
          <p:cNvSpPr/>
          <p:nvPr/>
        </p:nvSpPr>
        <p:spPr>
          <a:xfrm>
            <a:off x="4572000" y="2852936"/>
            <a:ext cx="72008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3" name="מלבן 122"/>
          <p:cNvSpPr/>
          <p:nvPr/>
        </p:nvSpPr>
        <p:spPr>
          <a:xfrm>
            <a:off x="1547664" y="5301208"/>
            <a:ext cx="3024336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6" name="מלבן 125"/>
          <p:cNvSpPr/>
          <p:nvPr/>
        </p:nvSpPr>
        <p:spPr>
          <a:xfrm>
            <a:off x="1835696" y="5013176"/>
            <a:ext cx="2736304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6" name="מחבר ישר 15"/>
          <p:cNvCxnSpPr/>
          <p:nvPr/>
        </p:nvCxnSpPr>
        <p:spPr>
          <a:xfrm>
            <a:off x="4572000" y="5013176"/>
            <a:ext cx="3420380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מלבן 126"/>
          <p:cNvSpPr/>
          <p:nvPr/>
        </p:nvSpPr>
        <p:spPr>
          <a:xfrm>
            <a:off x="2051720" y="4869160"/>
            <a:ext cx="2520280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8" name="מלבן 127"/>
          <p:cNvSpPr/>
          <p:nvPr/>
        </p:nvSpPr>
        <p:spPr>
          <a:xfrm>
            <a:off x="2267744" y="4725144"/>
            <a:ext cx="2304256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9" name="מלבן 128"/>
          <p:cNvSpPr/>
          <p:nvPr/>
        </p:nvSpPr>
        <p:spPr>
          <a:xfrm>
            <a:off x="2483768" y="4581128"/>
            <a:ext cx="2088232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0" name="מלבן 129"/>
          <p:cNvSpPr/>
          <p:nvPr/>
        </p:nvSpPr>
        <p:spPr>
          <a:xfrm>
            <a:off x="2699792" y="4437112"/>
            <a:ext cx="1872208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1" name="מלבן 130"/>
          <p:cNvSpPr/>
          <p:nvPr/>
        </p:nvSpPr>
        <p:spPr>
          <a:xfrm>
            <a:off x="2915816" y="4293096"/>
            <a:ext cx="1656184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2" name="מלבן 131"/>
          <p:cNvSpPr/>
          <p:nvPr/>
        </p:nvSpPr>
        <p:spPr>
          <a:xfrm>
            <a:off x="3131840" y="4149080"/>
            <a:ext cx="1440160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3" name="מלבן 132"/>
          <p:cNvSpPr/>
          <p:nvPr/>
        </p:nvSpPr>
        <p:spPr>
          <a:xfrm>
            <a:off x="3347864" y="4005064"/>
            <a:ext cx="1224136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4" name="מלבן 133"/>
          <p:cNvSpPr/>
          <p:nvPr/>
        </p:nvSpPr>
        <p:spPr>
          <a:xfrm>
            <a:off x="3491880" y="3861048"/>
            <a:ext cx="1080120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5" name="מלבן 134"/>
          <p:cNvSpPr/>
          <p:nvPr/>
        </p:nvSpPr>
        <p:spPr>
          <a:xfrm>
            <a:off x="3707904" y="3717032"/>
            <a:ext cx="864096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6" name="מלבן 135"/>
          <p:cNvSpPr/>
          <p:nvPr/>
        </p:nvSpPr>
        <p:spPr>
          <a:xfrm>
            <a:off x="3851920" y="3573016"/>
            <a:ext cx="720080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7" name="מלבן 136"/>
          <p:cNvSpPr/>
          <p:nvPr/>
        </p:nvSpPr>
        <p:spPr>
          <a:xfrm>
            <a:off x="3995936" y="3429000"/>
            <a:ext cx="576064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8" name="מלבן 137"/>
          <p:cNvSpPr/>
          <p:nvPr/>
        </p:nvSpPr>
        <p:spPr>
          <a:xfrm>
            <a:off x="4139952" y="3284984"/>
            <a:ext cx="432048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9" name="מלבן 138"/>
          <p:cNvSpPr/>
          <p:nvPr/>
        </p:nvSpPr>
        <p:spPr>
          <a:xfrm>
            <a:off x="4283968" y="3140968"/>
            <a:ext cx="288032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0" name="מלבן 139"/>
          <p:cNvSpPr/>
          <p:nvPr/>
        </p:nvSpPr>
        <p:spPr>
          <a:xfrm>
            <a:off x="4427984" y="2996952"/>
            <a:ext cx="144016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1" name="מלבן 140"/>
          <p:cNvSpPr/>
          <p:nvPr/>
        </p:nvSpPr>
        <p:spPr>
          <a:xfrm>
            <a:off x="4499992" y="2852936"/>
            <a:ext cx="72008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42" name="מחבר ישר 141"/>
          <p:cNvCxnSpPr/>
          <p:nvPr/>
        </p:nvCxnSpPr>
        <p:spPr>
          <a:xfrm>
            <a:off x="1187624" y="3429000"/>
            <a:ext cx="3384376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מחבר ישר 142"/>
          <p:cNvCxnSpPr/>
          <p:nvPr/>
        </p:nvCxnSpPr>
        <p:spPr>
          <a:xfrm>
            <a:off x="4572000" y="3429000"/>
            <a:ext cx="3420380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מחבר ישר 13"/>
          <p:cNvCxnSpPr/>
          <p:nvPr/>
        </p:nvCxnSpPr>
        <p:spPr>
          <a:xfrm>
            <a:off x="1187624" y="5013176"/>
            <a:ext cx="3384376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מלבן 54"/>
          <p:cNvSpPr/>
          <p:nvPr/>
        </p:nvSpPr>
        <p:spPr>
          <a:xfrm>
            <a:off x="1691680" y="5157192"/>
            <a:ext cx="2880320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1" name="TextBox 60"/>
          <p:cNvSpPr txBox="1"/>
          <p:nvPr/>
        </p:nvSpPr>
        <p:spPr>
          <a:xfrm>
            <a:off x="7884368" y="3284984"/>
            <a:ext cx="360040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000" dirty="0" smtClean="0"/>
              <a:t>65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800" dirty="0" smtClean="0"/>
              <a:t/>
            </a:r>
            <a:br>
              <a:rPr lang="en-US" sz="800" dirty="0" smtClean="0"/>
            </a:br>
            <a:r>
              <a:rPr lang="en-US" sz="800" dirty="0" smtClean="0"/>
              <a:t/>
            </a:r>
            <a:br>
              <a:rPr lang="en-US" sz="8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endParaRPr lang="he-IL" sz="1000" dirty="0" smtClean="0"/>
          </a:p>
          <a:p>
            <a:r>
              <a:rPr lang="he-IL" sz="1000" dirty="0" smtClean="0"/>
              <a:t>15</a:t>
            </a:r>
            <a:endParaRPr lang="he-IL" sz="1000" dirty="0"/>
          </a:p>
        </p:txBody>
      </p:sp>
      <p:sp>
        <p:nvSpPr>
          <p:cNvPr id="62" name="TextBox 61"/>
          <p:cNvSpPr txBox="1"/>
          <p:nvPr/>
        </p:nvSpPr>
        <p:spPr>
          <a:xfrm>
            <a:off x="899592" y="3284984"/>
            <a:ext cx="360040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000" dirty="0" smtClean="0"/>
              <a:t>65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800" dirty="0" smtClean="0"/>
              <a:t/>
            </a:r>
            <a:br>
              <a:rPr lang="en-US" sz="800" dirty="0" smtClean="0"/>
            </a:br>
            <a:r>
              <a:rPr lang="en-US" sz="800" dirty="0" smtClean="0"/>
              <a:t/>
            </a:r>
            <a:br>
              <a:rPr lang="en-US" sz="8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endParaRPr lang="he-IL" sz="1000" dirty="0" smtClean="0"/>
          </a:p>
          <a:p>
            <a:r>
              <a:rPr lang="he-IL" sz="1000" dirty="0" smtClean="0"/>
              <a:t>15</a:t>
            </a:r>
            <a:endParaRPr lang="he-IL" sz="1000" dirty="0"/>
          </a:p>
        </p:txBody>
      </p:sp>
      <p:grpSp>
        <p:nvGrpSpPr>
          <p:cNvPr id="68" name="קבוצה 67"/>
          <p:cNvGrpSpPr/>
          <p:nvPr/>
        </p:nvGrpSpPr>
        <p:grpSpPr>
          <a:xfrm>
            <a:off x="251520" y="4221088"/>
            <a:ext cx="8712968" cy="2107396"/>
            <a:chOff x="251520" y="4221088"/>
            <a:chExt cx="8712968" cy="2107396"/>
          </a:xfrm>
        </p:grpSpPr>
        <p:sp>
          <p:nvSpPr>
            <p:cNvPr id="17" name="TextBox 16"/>
            <p:cNvSpPr txBox="1"/>
            <p:nvPr/>
          </p:nvSpPr>
          <p:spPr>
            <a:xfrm>
              <a:off x="251520" y="5805264"/>
              <a:ext cx="8712968" cy="52322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he-IL" sz="1400" b="1" dirty="0" smtClean="0">
                  <a:solidFill>
                    <a:srgbClr val="FF0000"/>
                  </a:solidFill>
                </a:rPr>
                <a:t>תוחלת החיים תהיה </a:t>
              </a:r>
              <a:r>
                <a:rPr lang="he-IL" sz="1400" b="1" u="sng" dirty="0" smtClean="0">
                  <a:solidFill>
                    <a:srgbClr val="FF0000"/>
                  </a:solidFill>
                </a:rPr>
                <a:t>נמוכה</a:t>
              </a:r>
              <a:r>
                <a:rPr lang="he-IL" sz="1400" b="1" dirty="0" smtClean="0">
                  <a:solidFill>
                    <a:srgbClr val="FF0000"/>
                  </a:solidFill>
                </a:rPr>
                <a:t> במדינה מתפתחת</a:t>
              </a:r>
              <a:r>
                <a:rPr lang="en-US" sz="1400" dirty="0" smtClean="0"/>
                <a:t/>
              </a:r>
              <a:br>
                <a:rPr lang="en-US" sz="1400" dirty="0" smtClean="0"/>
              </a:br>
              <a:r>
                <a:rPr lang="he-IL" sz="1400" dirty="0" smtClean="0"/>
                <a:t>אם נעשה ממוצע של כל השורות, נמצא שהממוצע נמצא יחסית בגיל נמוך (40 לערך) </a:t>
              </a:r>
              <a:endParaRPr lang="he-IL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56" name="חץ למטה 55"/>
            <p:cNvSpPr/>
            <p:nvPr/>
          </p:nvSpPr>
          <p:spPr>
            <a:xfrm rot="5400000">
              <a:off x="7056276" y="3681028"/>
              <a:ext cx="288032" cy="1368152"/>
            </a:xfrm>
            <a:prstGeom prst="downArrow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7" name="חץ למטה 56"/>
            <p:cNvSpPr/>
            <p:nvPr/>
          </p:nvSpPr>
          <p:spPr>
            <a:xfrm rot="16200000">
              <a:off x="1835696" y="3717031"/>
              <a:ext cx="288032" cy="1296145"/>
            </a:xfrm>
            <a:prstGeom prst="downArrow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63" name="מלבן 62"/>
            <p:cNvSpPr/>
            <p:nvPr/>
          </p:nvSpPr>
          <p:spPr>
            <a:xfrm>
              <a:off x="4572000" y="4293096"/>
              <a:ext cx="1656184" cy="144016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64" name="מלבן 63"/>
            <p:cNvSpPr/>
            <p:nvPr/>
          </p:nvSpPr>
          <p:spPr>
            <a:xfrm>
              <a:off x="2915816" y="4293096"/>
              <a:ext cx="1656184" cy="144016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915816" y="260648"/>
            <a:ext cx="316835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itchFamily="34" charset="-79"/>
                <a:cs typeface="David" pitchFamily="34" charset="-79"/>
              </a:rPr>
              <a:t>תיכון מקיף אזורי ע"ש י.ח. ברנר</a:t>
            </a:r>
            <a:r>
              <a:rPr lang="en-US" b="1" dirty="0" smtClean="0">
                <a:latin typeface="David" pitchFamily="34" charset="-79"/>
                <a:cs typeface="David" pitchFamily="34" charset="-79"/>
              </a:rPr>
              <a:t/>
            </a:r>
            <a:br>
              <a:rPr lang="en-US" b="1" dirty="0" smtClean="0">
                <a:latin typeface="David" pitchFamily="34" charset="-79"/>
                <a:cs typeface="David" pitchFamily="34" charset="-79"/>
              </a:rPr>
            </a:br>
            <a:r>
              <a:rPr lang="he-IL" dirty="0" smtClean="0">
                <a:latin typeface="David" pitchFamily="34" charset="-79"/>
                <a:cs typeface="David" pitchFamily="34" charset="-79"/>
              </a:rPr>
              <a:t>גבעת ברנר</a:t>
            </a:r>
            <a:endParaRPr lang="he-IL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35696" y="980728"/>
            <a:ext cx="532859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200" b="1" dirty="0" smtClean="0"/>
              <a:t>פירמידה של מדינה </a:t>
            </a:r>
            <a:r>
              <a:rPr lang="he-IL" sz="3200" b="1" dirty="0" smtClean="0">
                <a:solidFill>
                  <a:srgbClr val="FF0000"/>
                </a:solidFill>
              </a:rPr>
              <a:t>מתפתחת</a:t>
            </a:r>
            <a:endParaRPr lang="he-IL" sz="32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71600" y="1493495"/>
            <a:ext cx="727280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400" b="1" dirty="0" smtClean="0"/>
              <a:t>הריבוי הטבעי (קצב גידול) ושיעור הריבוי הטבעי (ההפרש)</a:t>
            </a:r>
            <a:endParaRPr lang="he-IL" sz="2400" b="1" dirty="0"/>
          </a:p>
        </p:txBody>
      </p:sp>
      <p:cxnSp>
        <p:nvCxnSpPr>
          <p:cNvPr id="13" name="מחבר חץ ישר 12"/>
          <p:cNvCxnSpPr/>
          <p:nvPr/>
        </p:nvCxnSpPr>
        <p:spPr>
          <a:xfrm flipV="1">
            <a:off x="4572000" y="2132856"/>
            <a:ext cx="0" cy="331236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מחבר חץ ישר 11"/>
          <p:cNvCxnSpPr/>
          <p:nvPr/>
        </p:nvCxnSpPr>
        <p:spPr>
          <a:xfrm flipH="1">
            <a:off x="1115616" y="5445224"/>
            <a:ext cx="3528392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7308304" y="2132856"/>
            <a:ext cx="64807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b="1" dirty="0" smtClean="0"/>
              <a:t>נשים</a:t>
            </a:r>
            <a:endParaRPr lang="he-IL" sz="14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1187624" y="2132856"/>
            <a:ext cx="64807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b="1" dirty="0" smtClean="0"/>
              <a:t>גברים</a:t>
            </a:r>
            <a:endParaRPr lang="he-IL" sz="1400" b="1" dirty="0"/>
          </a:p>
        </p:txBody>
      </p:sp>
      <p:cxnSp>
        <p:nvCxnSpPr>
          <p:cNvPr id="35" name="מחבר חץ ישר 34"/>
          <p:cNvCxnSpPr/>
          <p:nvPr/>
        </p:nvCxnSpPr>
        <p:spPr>
          <a:xfrm>
            <a:off x="4860032" y="5445224"/>
            <a:ext cx="3168352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מלבן 17"/>
          <p:cNvSpPr/>
          <p:nvPr/>
        </p:nvSpPr>
        <p:spPr>
          <a:xfrm>
            <a:off x="4572000" y="5301208"/>
            <a:ext cx="3024336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9" name="מלבן 28"/>
          <p:cNvSpPr/>
          <p:nvPr/>
        </p:nvSpPr>
        <p:spPr>
          <a:xfrm>
            <a:off x="4572000" y="5157192"/>
            <a:ext cx="2880320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3" name="מלבן 32"/>
          <p:cNvSpPr/>
          <p:nvPr/>
        </p:nvSpPr>
        <p:spPr>
          <a:xfrm>
            <a:off x="4572000" y="5013176"/>
            <a:ext cx="2736304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TextBox 16"/>
          <p:cNvSpPr txBox="1"/>
          <p:nvPr/>
        </p:nvSpPr>
        <p:spPr>
          <a:xfrm>
            <a:off x="251520" y="5805264"/>
            <a:ext cx="871296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400" b="1" dirty="0" smtClean="0">
                <a:solidFill>
                  <a:srgbClr val="FF0000"/>
                </a:solidFill>
              </a:rPr>
              <a:t>הריבוי הטבעי יהיה לרוב </a:t>
            </a:r>
            <a:r>
              <a:rPr lang="he-IL" sz="1400" b="1" u="sng" dirty="0" smtClean="0">
                <a:solidFill>
                  <a:srgbClr val="FF0000"/>
                </a:solidFill>
              </a:rPr>
              <a:t>יציב</a:t>
            </a:r>
            <a:r>
              <a:rPr lang="he-IL" sz="1400" b="1" dirty="0" smtClean="0">
                <a:solidFill>
                  <a:srgbClr val="FF0000"/>
                </a:solidFill>
              </a:rPr>
              <a:t> ושיעור הריבוי הטבעי יהיה </a:t>
            </a:r>
            <a:r>
              <a:rPr lang="he-IL" sz="1400" b="1" u="sng" dirty="0" smtClean="0">
                <a:solidFill>
                  <a:srgbClr val="FF0000"/>
                </a:solidFill>
              </a:rPr>
              <a:t>נתון לתנודות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he-IL" sz="1400" dirty="0" smtClean="0"/>
              <a:t>בממוצע סטטיסטי: שיעורי הילודה (35/1000) ושיעורי התמותה (12/1000</a:t>
            </a:r>
            <a:r>
              <a:rPr lang="he-IL" sz="1200" dirty="0" smtClean="0"/>
              <a:t>) = </a:t>
            </a:r>
            <a:r>
              <a:rPr lang="en-US" sz="1200" dirty="0" smtClean="0"/>
              <a:t> </a:t>
            </a:r>
            <a:r>
              <a:rPr lang="he-IL" sz="1200" dirty="0" smtClean="0"/>
              <a:t>2.3%</a:t>
            </a:r>
            <a:endParaRPr lang="he-IL" sz="1200" b="1" dirty="0">
              <a:solidFill>
                <a:srgbClr val="FF0000"/>
              </a:solidFill>
            </a:endParaRPr>
          </a:p>
        </p:txBody>
      </p:sp>
      <p:sp>
        <p:nvSpPr>
          <p:cNvPr id="25" name="מלבן 24"/>
          <p:cNvSpPr/>
          <p:nvPr/>
        </p:nvSpPr>
        <p:spPr>
          <a:xfrm>
            <a:off x="4572000" y="4869160"/>
            <a:ext cx="2520280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8" name="מלבן 37"/>
          <p:cNvSpPr/>
          <p:nvPr/>
        </p:nvSpPr>
        <p:spPr>
          <a:xfrm>
            <a:off x="4572000" y="4725144"/>
            <a:ext cx="2304256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9" name="מלבן 38"/>
          <p:cNvSpPr/>
          <p:nvPr/>
        </p:nvSpPr>
        <p:spPr>
          <a:xfrm>
            <a:off x="4572000" y="4581128"/>
            <a:ext cx="2088232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2" name="מלבן 41"/>
          <p:cNvSpPr/>
          <p:nvPr/>
        </p:nvSpPr>
        <p:spPr>
          <a:xfrm>
            <a:off x="4572000" y="4437112"/>
            <a:ext cx="1872208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3" name="מלבן 42"/>
          <p:cNvSpPr/>
          <p:nvPr/>
        </p:nvSpPr>
        <p:spPr>
          <a:xfrm>
            <a:off x="4572000" y="4293096"/>
            <a:ext cx="1656184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6" name="מלבן 45"/>
          <p:cNvSpPr/>
          <p:nvPr/>
        </p:nvSpPr>
        <p:spPr>
          <a:xfrm>
            <a:off x="4572000" y="4149080"/>
            <a:ext cx="1440160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7" name="מלבן 46"/>
          <p:cNvSpPr/>
          <p:nvPr/>
        </p:nvSpPr>
        <p:spPr>
          <a:xfrm>
            <a:off x="4572000" y="4005064"/>
            <a:ext cx="1224136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0" name="מלבן 49"/>
          <p:cNvSpPr/>
          <p:nvPr/>
        </p:nvSpPr>
        <p:spPr>
          <a:xfrm>
            <a:off x="4572000" y="3861048"/>
            <a:ext cx="1080120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1" name="מלבן 50"/>
          <p:cNvSpPr/>
          <p:nvPr/>
        </p:nvSpPr>
        <p:spPr>
          <a:xfrm>
            <a:off x="4572000" y="3717032"/>
            <a:ext cx="864096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8" name="מלבן 57"/>
          <p:cNvSpPr/>
          <p:nvPr/>
        </p:nvSpPr>
        <p:spPr>
          <a:xfrm>
            <a:off x="4572000" y="3573016"/>
            <a:ext cx="720080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9" name="מלבן 58"/>
          <p:cNvSpPr/>
          <p:nvPr/>
        </p:nvSpPr>
        <p:spPr>
          <a:xfrm>
            <a:off x="4572000" y="3429000"/>
            <a:ext cx="576064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0" name="מלבן 59"/>
          <p:cNvSpPr/>
          <p:nvPr/>
        </p:nvSpPr>
        <p:spPr>
          <a:xfrm>
            <a:off x="4572000" y="3284984"/>
            <a:ext cx="432048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5" name="מלבן 64"/>
          <p:cNvSpPr/>
          <p:nvPr/>
        </p:nvSpPr>
        <p:spPr>
          <a:xfrm>
            <a:off x="4572000" y="3140968"/>
            <a:ext cx="288032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6" name="מלבן 65"/>
          <p:cNvSpPr/>
          <p:nvPr/>
        </p:nvSpPr>
        <p:spPr>
          <a:xfrm>
            <a:off x="4572000" y="2996952"/>
            <a:ext cx="144016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7" name="מלבן 66"/>
          <p:cNvSpPr/>
          <p:nvPr/>
        </p:nvSpPr>
        <p:spPr>
          <a:xfrm>
            <a:off x="4572000" y="2852936"/>
            <a:ext cx="72008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3" name="מלבן 122"/>
          <p:cNvSpPr/>
          <p:nvPr/>
        </p:nvSpPr>
        <p:spPr>
          <a:xfrm>
            <a:off x="1547664" y="5301208"/>
            <a:ext cx="3024336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6" name="מלבן 125"/>
          <p:cNvSpPr/>
          <p:nvPr/>
        </p:nvSpPr>
        <p:spPr>
          <a:xfrm>
            <a:off x="1835696" y="5013176"/>
            <a:ext cx="2736304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6" name="מחבר ישר 15"/>
          <p:cNvCxnSpPr/>
          <p:nvPr/>
        </p:nvCxnSpPr>
        <p:spPr>
          <a:xfrm>
            <a:off x="4572000" y="5013176"/>
            <a:ext cx="3420380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מלבן 126"/>
          <p:cNvSpPr/>
          <p:nvPr/>
        </p:nvSpPr>
        <p:spPr>
          <a:xfrm>
            <a:off x="2051720" y="4869160"/>
            <a:ext cx="2520280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8" name="מלבן 127"/>
          <p:cNvSpPr/>
          <p:nvPr/>
        </p:nvSpPr>
        <p:spPr>
          <a:xfrm>
            <a:off x="2267744" y="4725144"/>
            <a:ext cx="2304256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9" name="מלבן 128"/>
          <p:cNvSpPr/>
          <p:nvPr/>
        </p:nvSpPr>
        <p:spPr>
          <a:xfrm>
            <a:off x="2483768" y="4581128"/>
            <a:ext cx="2088232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0" name="מלבן 129"/>
          <p:cNvSpPr/>
          <p:nvPr/>
        </p:nvSpPr>
        <p:spPr>
          <a:xfrm>
            <a:off x="2699792" y="4437112"/>
            <a:ext cx="1872208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1" name="מלבן 130"/>
          <p:cNvSpPr/>
          <p:nvPr/>
        </p:nvSpPr>
        <p:spPr>
          <a:xfrm>
            <a:off x="2915816" y="4293096"/>
            <a:ext cx="1656184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2" name="מלבן 131"/>
          <p:cNvSpPr/>
          <p:nvPr/>
        </p:nvSpPr>
        <p:spPr>
          <a:xfrm>
            <a:off x="3131840" y="4149080"/>
            <a:ext cx="1440160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3" name="מלבן 132"/>
          <p:cNvSpPr/>
          <p:nvPr/>
        </p:nvSpPr>
        <p:spPr>
          <a:xfrm>
            <a:off x="3347864" y="4005064"/>
            <a:ext cx="1224136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4" name="מלבן 133"/>
          <p:cNvSpPr/>
          <p:nvPr/>
        </p:nvSpPr>
        <p:spPr>
          <a:xfrm>
            <a:off x="3491880" y="3861048"/>
            <a:ext cx="1080120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5" name="מלבן 134"/>
          <p:cNvSpPr/>
          <p:nvPr/>
        </p:nvSpPr>
        <p:spPr>
          <a:xfrm>
            <a:off x="3707904" y="3717032"/>
            <a:ext cx="864096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6" name="מלבן 135"/>
          <p:cNvSpPr/>
          <p:nvPr/>
        </p:nvSpPr>
        <p:spPr>
          <a:xfrm>
            <a:off x="3851920" y="3573016"/>
            <a:ext cx="720080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7" name="מלבן 136"/>
          <p:cNvSpPr/>
          <p:nvPr/>
        </p:nvSpPr>
        <p:spPr>
          <a:xfrm>
            <a:off x="3995936" y="3429000"/>
            <a:ext cx="576064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8" name="מלבן 137"/>
          <p:cNvSpPr/>
          <p:nvPr/>
        </p:nvSpPr>
        <p:spPr>
          <a:xfrm>
            <a:off x="4139952" y="3284984"/>
            <a:ext cx="432048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9" name="מלבן 138"/>
          <p:cNvSpPr/>
          <p:nvPr/>
        </p:nvSpPr>
        <p:spPr>
          <a:xfrm>
            <a:off x="4283968" y="3140968"/>
            <a:ext cx="288032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0" name="מלבן 139"/>
          <p:cNvSpPr/>
          <p:nvPr/>
        </p:nvSpPr>
        <p:spPr>
          <a:xfrm>
            <a:off x="4427984" y="2996952"/>
            <a:ext cx="144016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1" name="מלבן 140"/>
          <p:cNvSpPr/>
          <p:nvPr/>
        </p:nvSpPr>
        <p:spPr>
          <a:xfrm>
            <a:off x="4499992" y="2852936"/>
            <a:ext cx="72008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42" name="מחבר ישר 141"/>
          <p:cNvCxnSpPr/>
          <p:nvPr/>
        </p:nvCxnSpPr>
        <p:spPr>
          <a:xfrm>
            <a:off x="1187624" y="3429000"/>
            <a:ext cx="3384376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מחבר ישר 142"/>
          <p:cNvCxnSpPr/>
          <p:nvPr/>
        </p:nvCxnSpPr>
        <p:spPr>
          <a:xfrm>
            <a:off x="4572000" y="3429000"/>
            <a:ext cx="3420380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מחבר ישר 13"/>
          <p:cNvCxnSpPr/>
          <p:nvPr/>
        </p:nvCxnSpPr>
        <p:spPr>
          <a:xfrm>
            <a:off x="1187624" y="5013176"/>
            <a:ext cx="3384376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מלבן 54"/>
          <p:cNvSpPr/>
          <p:nvPr/>
        </p:nvSpPr>
        <p:spPr>
          <a:xfrm>
            <a:off x="1691680" y="5157192"/>
            <a:ext cx="2880320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3" name="חץ למטה 52"/>
          <p:cNvSpPr/>
          <p:nvPr/>
        </p:nvSpPr>
        <p:spPr>
          <a:xfrm rot="10800000">
            <a:off x="7452320" y="5517231"/>
            <a:ext cx="288032" cy="288032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4" name="חץ למטה 53"/>
          <p:cNvSpPr/>
          <p:nvPr/>
        </p:nvSpPr>
        <p:spPr>
          <a:xfrm rot="10800000">
            <a:off x="1475656" y="5517232"/>
            <a:ext cx="288032" cy="288032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1" name="TextBox 60"/>
          <p:cNvSpPr txBox="1"/>
          <p:nvPr/>
        </p:nvSpPr>
        <p:spPr>
          <a:xfrm>
            <a:off x="7884368" y="3284984"/>
            <a:ext cx="360040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000" dirty="0" smtClean="0"/>
              <a:t>65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800" dirty="0" smtClean="0"/>
              <a:t/>
            </a:r>
            <a:br>
              <a:rPr lang="en-US" sz="800" dirty="0" smtClean="0"/>
            </a:br>
            <a:r>
              <a:rPr lang="en-US" sz="800" dirty="0" smtClean="0"/>
              <a:t/>
            </a:r>
            <a:br>
              <a:rPr lang="en-US" sz="8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endParaRPr lang="he-IL" sz="1000" dirty="0" smtClean="0"/>
          </a:p>
          <a:p>
            <a:r>
              <a:rPr lang="he-IL" sz="1000" dirty="0" smtClean="0"/>
              <a:t>15</a:t>
            </a:r>
            <a:endParaRPr lang="he-IL" sz="1000" dirty="0"/>
          </a:p>
        </p:txBody>
      </p:sp>
      <p:sp>
        <p:nvSpPr>
          <p:cNvPr id="62" name="TextBox 61"/>
          <p:cNvSpPr txBox="1"/>
          <p:nvPr/>
        </p:nvSpPr>
        <p:spPr>
          <a:xfrm>
            <a:off x="899592" y="3284984"/>
            <a:ext cx="360040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000" dirty="0" smtClean="0"/>
              <a:t>65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800" dirty="0" smtClean="0"/>
              <a:t/>
            </a:r>
            <a:br>
              <a:rPr lang="en-US" sz="800" dirty="0" smtClean="0"/>
            </a:br>
            <a:r>
              <a:rPr lang="en-US" sz="800" dirty="0" smtClean="0"/>
              <a:t/>
            </a:r>
            <a:br>
              <a:rPr lang="en-US" sz="8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endParaRPr lang="he-IL" sz="1000" dirty="0" smtClean="0"/>
          </a:p>
          <a:p>
            <a:r>
              <a:rPr lang="he-IL" sz="1000" dirty="0" smtClean="0"/>
              <a:t>15</a:t>
            </a:r>
            <a:endParaRPr lang="he-IL" sz="1000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915816" y="260648"/>
            <a:ext cx="316835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itchFamily="34" charset="-79"/>
                <a:cs typeface="David" pitchFamily="34" charset="-79"/>
              </a:rPr>
              <a:t>תיכון מקיף אזורי ע"ש י.ח. ברנר</a:t>
            </a:r>
            <a:r>
              <a:rPr lang="en-US" b="1" dirty="0" smtClean="0">
                <a:latin typeface="David" pitchFamily="34" charset="-79"/>
                <a:cs typeface="David" pitchFamily="34" charset="-79"/>
              </a:rPr>
              <a:t/>
            </a:r>
            <a:br>
              <a:rPr lang="en-US" b="1" dirty="0" smtClean="0">
                <a:latin typeface="David" pitchFamily="34" charset="-79"/>
                <a:cs typeface="David" pitchFamily="34" charset="-79"/>
              </a:rPr>
            </a:br>
            <a:r>
              <a:rPr lang="he-IL" dirty="0" smtClean="0">
                <a:latin typeface="David" pitchFamily="34" charset="-79"/>
                <a:cs typeface="David" pitchFamily="34" charset="-79"/>
              </a:rPr>
              <a:t>גבעת ברנר</a:t>
            </a:r>
            <a:endParaRPr lang="he-IL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35696" y="980728"/>
            <a:ext cx="532859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200" b="1" dirty="0" smtClean="0"/>
              <a:t>פירמידה של מדינה </a:t>
            </a:r>
            <a:r>
              <a:rPr lang="he-IL" sz="3200" b="1" dirty="0" smtClean="0">
                <a:solidFill>
                  <a:srgbClr val="00B050"/>
                </a:solidFill>
              </a:rPr>
              <a:t>מפותחת</a:t>
            </a:r>
            <a:endParaRPr lang="he-IL" sz="3200" dirty="0">
              <a:solidFill>
                <a:srgbClr val="00B05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71600" y="1493495"/>
            <a:ext cx="705678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400" b="1" dirty="0" smtClean="0"/>
              <a:t>שיעורי הילודה</a:t>
            </a:r>
            <a:endParaRPr lang="he-IL" sz="2400" b="1" dirty="0"/>
          </a:p>
        </p:txBody>
      </p:sp>
      <p:grpSp>
        <p:nvGrpSpPr>
          <p:cNvPr id="29" name="קבוצה 28"/>
          <p:cNvGrpSpPr/>
          <p:nvPr/>
        </p:nvGrpSpPr>
        <p:grpSpPr>
          <a:xfrm>
            <a:off x="251520" y="5517232"/>
            <a:ext cx="8712968" cy="1026696"/>
            <a:chOff x="251520" y="5517232"/>
            <a:chExt cx="8712968" cy="1026696"/>
          </a:xfrm>
        </p:grpSpPr>
        <p:sp>
          <p:nvSpPr>
            <p:cNvPr id="17" name="TextBox 16"/>
            <p:cNvSpPr txBox="1"/>
            <p:nvPr/>
          </p:nvSpPr>
          <p:spPr>
            <a:xfrm>
              <a:off x="251520" y="5805264"/>
              <a:ext cx="8712968" cy="73866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he-IL" sz="1400" b="1" dirty="0" smtClean="0">
                  <a:solidFill>
                    <a:srgbClr val="00B050"/>
                  </a:solidFill>
                </a:rPr>
                <a:t>שיעורי הילודה יהיו </a:t>
              </a:r>
              <a:r>
                <a:rPr lang="he-IL" sz="1400" b="1" u="sng" dirty="0" smtClean="0">
                  <a:solidFill>
                    <a:srgbClr val="00B050"/>
                  </a:solidFill>
                </a:rPr>
                <a:t>נמוכים</a:t>
              </a:r>
              <a:r>
                <a:rPr lang="he-IL" sz="1400" b="1" dirty="0" smtClean="0">
                  <a:solidFill>
                    <a:srgbClr val="00B050"/>
                  </a:solidFill>
                </a:rPr>
                <a:t> במדינה מפותחת</a:t>
              </a:r>
              <a:r>
                <a:rPr lang="en-US" sz="1400" u="sng" dirty="0" smtClean="0"/>
                <a:t/>
              </a:r>
              <a:br>
                <a:rPr lang="en-US" sz="1400" u="sng" dirty="0" smtClean="0"/>
              </a:br>
              <a:r>
                <a:rPr lang="he-IL" sz="1400" dirty="0" smtClean="0"/>
                <a:t>את שיעורי הילודה נוכל לראות בקבוצת הגיל של הילדים, האוכלוסייה </a:t>
              </a:r>
              <a:r>
                <a:rPr lang="he-IL" sz="1400" dirty="0" err="1" smtClean="0"/>
                <a:t>התלוייה</a:t>
              </a:r>
              <a:r>
                <a:rPr lang="he-IL" sz="1400" dirty="0" smtClean="0"/>
                <a:t>.</a:t>
              </a:r>
              <a:r>
                <a:rPr lang="en-US" sz="1400" dirty="0" smtClean="0"/>
                <a:t/>
              </a:r>
              <a:br>
                <a:rPr lang="en-US" sz="1400" dirty="0" smtClean="0"/>
              </a:br>
              <a:r>
                <a:rPr lang="he-IL" sz="1400" b="1" dirty="0" smtClean="0"/>
                <a:t>בסיס הפירמידה יהיה צר יותר, כלומר יש פחות נולדים.</a:t>
              </a:r>
              <a:endParaRPr lang="he-IL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34" name="חץ למטה 33"/>
            <p:cNvSpPr/>
            <p:nvPr/>
          </p:nvSpPr>
          <p:spPr>
            <a:xfrm rot="10800000">
              <a:off x="5436096" y="5517232"/>
              <a:ext cx="288032" cy="288032"/>
            </a:xfrm>
            <a:prstGeom prst="downArrow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6" name="חץ למטה 35"/>
            <p:cNvSpPr/>
            <p:nvPr/>
          </p:nvSpPr>
          <p:spPr>
            <a:xfrm rot="10800000">
              <a:off x="3419872" y="5517232"/>
              <a:ext cx="288032" cy="288032"/>
            </a:xfrm>
            <a:prstGeom prst="downArrow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cxnSp>
        <p:nvCxnSpPr>
          <p:cNvPr id="38" name="מחבר חץ ישר 37"/>
          <p:cNvCxnSpPr/>
          <p:nvPr/>
        </p:nvCxnSpPr>
        <p:spPr>
          <a:xfrm flipV="1">
            <a:off x="4572000" y="2132856"/>
            <a:ext cx="0" cy="331236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מחבר חץ ישר 38"/>
          <p:cNvCxnSpPr/>
          <p:nvPr/>
        </p:nvCxnSpPr>
        <p:spPr>
          <a:xfrm flipH="1">
            <a:off x="1115616" y="5445224"/>
            <a:ext cx="3528392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7308304" y="2132856"/>
            <a:ext cx="64807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b="1" dirty="0" smtClean="0"/>
              <a:t>נשים</a:t>
            </a:r>
            <a:endParaRPr lang="he-IL" sz="1400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1187624" y="2132856"/>
            <a:ext cx="64807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b="1" dirty="0" smtClean="0"/>
              <a:t>גברים</a:t>
            </a:r>
            <a:endParaRPr lang="he-IL" sz="1400" b="1" dirty="0"/>
          </a:p>
        </p:txBody>
      </p:sp>
      <p:cxnSp>
        <p:nvCxnSpPr>
          <p:cNvPr id="42" name="מחבר חץ ישר 41"/>
          <p:cNvCxnSpPr/>
          <p:nvPr/>
        </p:nvCxnSpPr>
        <p:spPr>
          <a:xfrm>
            <a:off x="4860032" y="5445224"/>
            <a:ext cx="3168352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מלבן 42"/>
          <p:cNvSpPr/>
          <p:nvPr/>
        </p:nvSpPr>
        <p:spPr>
          <a:xfrm>
            <a:off x="4572000" y="5301208"/>
            <a:ext cx="1008112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4" name="מלבן 43"/>
          <p:cNvSpPr/>
          <p:nvPr/>
        </p:nvSpPr>
        <p:spPr>
          <a:xfrm>
            <a:off x="4572000" y="5157192"/>
            <a:ext cx="1224136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5" name="מלבן 44"/>
          <p:cNvSpPr/>
          <p:nvPr/>
        </p:nvSpPr>
        <p:spPr>
          <a:xfrm>
            <a:off x="4572000" y="5013176"/>
            <a:ext cx="1512168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63" name="מחבר ישר 62"/>
          <p:cNvCxnSpPr/>
          <p:nvPr/>
        </p:nvCxnSpPr>
        <p:spPr>
          <a:xfrm>
            <a:off x="4572000" y="5013176"/>
            <a:ext cx="3420380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מחבר ישר 78"/>
          <p:cNvCxnSpPr/>
          <p:nvPr/>
        </p:nvCxnSpPr>
        <p:spPr>
          <a:xfrm>
            <a:off x="1187624" y="3429000"/>
            <a:ext cx="3384376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מחבר ישר 82"/>
          <p:cNvCxnSpPr/>
          <p:nvPr/>
        </p:nvCxnSpPr>
        <p:spPr>
          <a:xfrm>
            <a:off x="4572000" y="3429000"/>
            <a:ext cx="3384376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7884368" y="3284984"/>
            <a:ext cx="360040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000" dirty="0" smtClean="0"/>
              <a:t>65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800" dirty="0" smtClean="0"/>
              <a:t/>
            </a:r>
            <a:br>
              <a:rPr lang="en-US" sz="800" dirty="0" smtClean="0"/>
            </a:br>
            <a:r>
              <a:rPr lang="en-US" sz="800" dirty="0" smtClean="0"/>
              <a:t/>
            </a:r>
            <a:br>
              <a:rPr lang="en-US" sz="8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endParaRPr lang="he-IL" sz="1000" dirty="0" smtClean="0"/>
          </a:p>
          <a:p>
            <a:r>
              <a:rPr lang="he-IL" sz="1000" dirty="0" smtClean="0"/>
              <a:t>15</a:t>
            </a:r>
            <a:endParaRPr lang="he-IL" sz="1000" dirty="0"/>
          </a:p>
        </p:txBody>
      </p:sp>
      <p:sp>
        <p:nvSpPr>
          <p:cNvPr id="85" name="TextBox 84"/>
          <p:cNvSpPr txBox="1"/>
          <p:nvPr/>
        </p:nvSpPr>
        <p:spPr>
          <a:xfrm>
            <a:off x="899592" y="3284984"/>
            <a:ext cx="360040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000" dirty="0" smtClean="0"/>
              <a:t>65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800" dirty="0" smtClean="0"/>
              <a:t/>
            </a:r>
            <a:br>
              <a:rPr lang="en-US" sz="800" dirty="0" smtClean="0"/>
            </a:br>
            <a:r>
              <a:rPr lang="en-US" sz="800" dirty="0" smtClean="0"/>
              <a:t/>
            </a:r>
            <a:br>
              <a:rPr lang="en-US" sz="8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endParaRPr lang="he-IL" sz="1000" dirty="0" smtClean="0"/>
          </a:p>
          <a:p>
            <a:r>
              <a:rPr lang="he-IL" sz="1000" dirty="0" smtClean="0"/>
              <a:t>15</a:t>
            </a:r>
            <a:endParaRPr lang="he-IL" sz="1000" dirty="0"/>
          </a:p>
        </p:txBody>
      </p:sp>
      <p:sp>
        <p:nvSpPr>
          <p:cNvPr id="26" name="מלבן 25"/>
          <p:cNvSpPr/>
          <p:nvPr/>
        </p:nvSpPr>
        <p:spPr>
          <a:xfrm>
            <a:off x="3563888" y="5301208"/>
            <a:ext cx="1008112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7" name="מלבן 26"/>
          <p:cNvSpPr/>
          <p:nvPr/>
        </p:nvSpPr>
        <p:spPr>
          <a:xfrm>
            <a:off x="3347864" y="5157192"/>
            <a:ext cx="1224136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8" name="מלבן 27"/>
          <p:cNvSpPr/>
          <p:nvPr/>
        </p:nvSpPr>
        <p:spPr>
          <a:xfrm>
            <a:off x="3059832" y="5013176"/>
            <a:ext cx="1512168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81" name="מחבר ישר 80"/>
          <p:cNvCxnSpPr/>
          <p:nvPr/>
        </p:nvCxnSpPr>
        <p:spPr>
          <a:xfrm>
            <a:off x="1187624" y="5013176"/>
            <a:ext cx="3384376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915816" y="260648"/>
            <a:ext cx="316835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itchFamily="34" charset="-79"/>
                <a:cs typeface="David" pitchFamily="34" charset="-79"/>
              </a:rPr>
              <a:t>תיכון מקיף אזורי ע"ש י.ח. ברנר</a:t>
            </a:r>
            <a:r>
              <a:rPr lang="en-US" b="1" dirty="0" smtClean="0">
                <a:latin typeface="David" pitchFamily="34" charset="-79"/>
                <a:cs typeface="David" pitchFamily="34" charset="-79"/>
              </a:rPr>
              <a:t/>
            </a:r>
            <a:br>
              <a:rPr lang="en-US" b="1" dirty="0" smtClean="0">
                <a:latin typeface="David" pitchFamily="34" charset="-79"/>
                <a:cs typeface="David" pitchFamily="34" charset="-79"/>
              </a:rPr>
            </a:br>
            <a:r>
              <a:rPr lang="he-IL" dirty="0" smtClean="0">
                <a:latin typeface="David" pitchFamily="34" charset="-79"/>
                <a:cs typeface="David" pitchFamily="34" charset="-79"/>
              </a:rPr>
              <a:t>גבעת ברנר</a:t>
            </a:r>
            <a:endParaRPr lang="he-IL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35696" y="980728"/>
            <a:ext cx="532859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200" b="1" dirty="0" smtClean="0"/>
              <a:t>פירמידה של מדינה </a:t>
            </a:r>
            <a:r>
              <a:rPr lang="he-IL" sz="3200" b="1" dirty="0" smtClean="0">
                <a:solidFill>
                  <a:srgbClr val="00B050"/>
                </a:solidFill>
              </a:rPr>
              <a:t>מפותחת</a:t>
            </a:r>
            <a:endParaRPr lang="he-IL" sz="3200" dirty="0">
              <a:solidFill>
                <a:srgbClr val="00B05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71600" y="1493495"/>
            <a:ext cx="705678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400" b="1" dirty="0" smtClean="0"/>
              <a:t>שיעורי התמותה</a:t>
            </a:r>
            <a:endParaRPr lang="he-IL" sz="2400" b="1" dirty="0"/>
          </a:p>
        </p:txBody>
      </p:sp>
      <p:cxnSp>
        <p:nvCxnSpPr>
          <p:cNvPr id="13" name="מחבר חץ ישר 12"/>
          <p:cNvCxnSpPr/>
          <p:nvPr/>
        </p:nvCxnSpPr>
        <p:spPr>
          <a:xfrm flipV="1">
            <a:off x="4572000" y="2132856"/>
            <a:ext cx="0" cy="331236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מחבר חץ ישר 11"/>
          <p:cNvCxnSpPr/>
          <p:nvPr/>
        </p:nvCxnSpPr>
        <p:spPr>
          <a:xfrm flipH="1">
            <a:off x="1115616" y="5445224"/>
            <a:ext cx="3528392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7308304" y="2132856"/>
            <a:ext cx="64807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b="1" dirty="0" smtClean="0"/>
              <a:t>נשים</a:t>
            </a:r>
            <a:endParaRPr lang="he-IL" sz="14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1187624" y="2132856"/>
            <a:ext cx="64807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b="1" dirty="0" smtClean="0"/>
              <a:t>גברים</a:t>
            </a:r>
            <a:endParaRPr lang="he-IL" sz="1400" b="1" dirty="0"/>
          </a:p>
        </p:txBody>
      </p:sp>
      <p:cxnSp>
        <p:nvCxnSpPr>
          <p:cNvPr id="35" name="מחבר חץ ישר 34"/>
          <p:cNvCxnSpPr/>
          <p:nvPr/>
        </p:nvCxnSpPr>
        <p:spPr>
          <a:xfrm>
            <a:off x="4860032" y="5445224"/>
            <a:ext cx="3168352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מחבר ישר 15"/>
          <p:cNvCxnSpPr/>
          <p:nvPr/>
        </p:nvCxnSpPr>
        <p:spPr>
          <a:xfrm>
            <a:off x="4572000" y="5013176"/>
            <a:ext cx="3420380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מלבן 126"/>
          <p:cNvSpPr/>
          <p:nvPr/>
        </p:nvSpPr>
        <p:spPr>
          <a:xfrm>
            <a:off x="2771800" y="4869160"/>
            <a:ext cx="1800200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8" name="מלבן 127"/>
          <p:cNvSpPr/>
          <p:nvPr/>
        </p:nvSpPr>
        <p:spPr>
          <a:xfrm>
            <a:off x="2555776" y="4725144"/>
            <a:ext cx="2016224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9" name="מלבן 128"/>
          <p:cNvSpPr/>
          <p:nvPr/>
        </p:nvSpPr>
        <p:spPr>
          <a:xfrm>
            <a:off x="2339752" y="4581128"/>
            <a:ext cx="2232248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0" name="מלבן 129"/>
          <p:cNvSpPr/>
          <p:nvPr/>
        </p:nvSpPr>
        <p:spPr>
          <a:xfrm>
            <a:off x="2123728" y="4437112"/>
            <a:ext cx="2448272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1" name="מלבן 130"/>
          <p:cNvSpPr/>
          <p:nvPr/>
        </p:nvSpPr>
        <p:spPr>
          <a:xfrm>
            <a:off x="2051720" y="4293096"/>
            <a:ext cx="2520280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2" name="מלבן 131"/>
          <p:cNvSpPr/>
          <p:nvPr/>
        </p:nvSpPr>
        <p:spPr>
          <a:xfrm>
            <a:off x="1979712" y="4149080"/>
            <a:ext cx="2592288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4" name="מחבר ישר 13"/>
          <p:cNvCxnSpPr/>
          <p:nvPr/>
        </p:nvCxnSpPr>
        <p:spPr>
          <a:xfrm>
            <a:off x="1187624" y="5013176"/>
            <a:ext cx="3384376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TextBox 145"/>
          <p:cNvSpPr txBox="1"/>
          <p:nvPr/>
        </p:nvSpPr>
        <p:spPr>
          <a:xfrm>
            <a:off x="7884368" y="3284984"/>
            <a:ext cx="360040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000" dirty="0" smtClean="0"/>
              <a:t>65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800" dirty="0" smtClean="0"/>
              <a:t/>
            </a:r>
            <a:br>
              <a:rPr lang="en-US" sz="800" dirty="0" smtClean="0"/>
            </a:br>
            <a:r>
              <a:rPr lang="en-US" sz="800" dirty="0" smtClean="0"/>
              <a:t/>
            </a:r>
            <a:br>
              <a:rPr lang="en-US" sz="8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endParaRPr lang="he-IL" sz="1000" dirty="0" smtClean="0"/>
          </a:p>
          <a:p>
            <a:r>
              <a:rPr lang="he-IL" sz="1000" dirty="0" smtClean="0"/>
              <a:t>15</a:t>
            </a:r>
            <a:endParaRPr lang="he-IL" sz="1000" dirty="0"/>
          </a:p>
        </p:txBody>
      </p:sp>
      <p:sp>
        <p:nvSpPr>
          <p:cNvPr id="147" name="TextBox 146"/>
          <p:cNvSpPr txBox="1"/>
          <p:nvPr/>
        </p:nvSpPr>
        <p:spPr>
          <a:xfrm>
            <a:off x="899592" y="3284984"/>
            <a:ext cx="360040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000" dirty="0" smtClean="0"/>
              <a:t>65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800" dirty="0" smtClean="0"/>
              <a:t/>
            </a:r>
            <a:br>
              <a:rPr lang="en-US" sz="800" dirty="0" smtClean="0"/>
            </a:br>
            <a:r>
              <a:rPr lang="en-US" sz="800" dirty="0" smtClean="0"/>
              <a:t/>
            </a:r>
            <a:br>
              <a:rPr lang="en-US" sz="8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endParaRPr lang="he-IL" sz="1000" dirty="0" smtClean="0"/>
          </a:p>
          <a:p>
            <a:r>
              <a:rPr lang="he-IL" sz="1000" dirty="0" smtClean="0"/>
              <a:t>15</a:t>
            </a:r>
            <a:endParaRPr lang="he-IL" sz="1000" dirty="0"/>
          </a:p>
        </p:txBody>
      </p:sp>
      <p:sp>
        <p:nvSpPr>
          <p:cNvPr id="56" name="מלבן 55"/>
          <p:cNvSpPr/>
          <p:nvPr/>
        </p:nvSpPr>
        <p:spPr>
          <a:xfrm>
            <a:off x="4572000" y="5301208"/>
            <a:ext cx="1008112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7" name="מלבן 56"/>
          <p:cNvSpPr/>
          <p:nvPr/>
        </p:nvSpPr>
        <p:spPr>
          <a:xfrm>
            <a:off x="4572000" y="5157192"/>
            <a:ext cx="1224136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1" name="מלבן 60"/>
          <p:cNvSpPr/>
          <p:nvPr/>
        </p:nvSpPr>
        <p:spPr>
          <a:xfrm>
            <a:off x="4572000" y="5013176"/>
            <a:ext cx="1512168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2" name="מלבן 61"/>
          <p:cNvSpPr/>
          <p:nvPr/>
        </p:nvSpPr>
        <p:spPr>
          <a:xfrm>
            <a:off x="3563888" y="5301208"/>
            <a:ext cx="1008112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3" name="מלבן 62"/>
          <p:cNvSpPr/>
          <p:nvPr/>
        </p:nvSpPr>
        <p:spPr>
          <a:xfrm>
            <a:off x="3347864" y="5157192"/>
            <a:ext cx="1224136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4" name="מלבן 63"/>
          <p:cNvSpPr/>
          <p:nvPr/>
        </p:nvSpPr>
        <p:spPr>
          <a:xfrm>
            <a:off x="3059832" y="5013176"/>
            <a:ext cx="1512168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0" name="מלבן 69"/>
          <p:cNvSpPr/>
          <p:nvPr/>
        </p:nvSpPr>
        <p:spPr>
          <a:xfrm>
            <a:off x="4572000" y="4869160"/>
            <a:ext cx="1800200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1" name="מלבן 70"/>
          <p:cNvSpPr/>
          <p:nvPr/>
        </p:nvSpPr>
        <p:spPr>
          <a:xfrm>
            <a:off x="4572000" y="4725144"/>
            <a:ext cx="2016224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2" name="מלבן 71"/>
          <p:cNvSpPr/>
          <p:nvPr/>
        </p:nvSpPr>
        <p:spPr>
          <a:xfrm>
            <a:off x="4572000" y="4581128"/>
            <a:ext cx="2232248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3" name="מלבן 72"/>
          <p:cNvSpPr/>
          <p:nvPr/>
        </p:nvSpPr>
        <p:spPr>
          <a:xfrm>
            <a:off x="4572000" y="4437112"/>
            <a:ext cx="2448272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4" name="מלבן 73"/>
          <p:cNvSpPr/>
          <p:nvPr/>
        </p:nvSpPr>
        <p:spPr>
          <a:xfrm>
            <a:off x="4572000" y="4293096"/>
            <a:ext cx="2520280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5" name="מלבן 74"/>
          <p:cNvSpPr/>
          <p:nvPr/>
        </p:nvSpPr>
        <p:spPr>
          <a:xfrm>
            <a:off x="4572000" y="4149080"/>
            <a:ext cx="2592288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6" name="מלבן 75"/>
          <p:cNvSpPr/>
          <p:nvPr/>
        </p:nvSpPr>
        <p:spPr>
          <a:xfrm>
            <a:off x="4572000" y="4005064"/>
            <a:ext cx="2664296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7" name="מלבן 76"/>
          <p:cNvSpPr/>
          <p:nvPr/>
        </p:nvSpPr>
        <p:spPr>
          <a:xfrm>
            <a:off x="4572000" y="3861048"/>
            <a:ext cx="2592288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8" name="מלבן 77"/>
          <p:cNvSpPr/>
          <p:nvPr/>
        </p:nvSpPr>
        <p:spPr>
          <a:xfrm>
            <a:off x="4572000" y="3717032"/>
            <a:ext cx="2520280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9" name="מלבן 78"/>
          <p:cNvSpPr/>
          <p:nvPr/>
        </p:nvSpPr>
        <p:spPr>
          <a:xfrm>
            <a:off x="4572000" y="3573016"/>
            <a:ext cx="2448272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0" name="מלבן 79"/>
          <p:cNvSpPr/>
          <p:nvPr/>
        </p:nvSpPr>
        <p:spPr>
          <a:xfrm>
            <a:off x="4572000" y="3429000"/>
            <a:ext cx="2376264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1" name="מלבן 80"/>
          <p:cNvSpPr/>
          <p:nvPr/>
        </p:nvSpPr>
        <p:spPr>
          <a:xfrm>
            <a:off x="4572000" y="3284984"/>
            <a:ext cx="2304256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2" name="מלבן 81"/>
          <p:cNvSpPr/>
          <p:nvPr/>
        </p:nvSpPr>
        <p:spPr>
          <a:xfrm>
            <a:off x="4572000" y="3140968"/>
            <a:ext cx="2160240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3" name="מלבן 82"/>
          <p:cNvSpPr/>
          <p:nvPr/>
        </p:nvSpPr>
        <p:spPr>
          <a:xfrm>
            <a:off x="4572000" y="2996952"/>
            <a:ext cx="2016224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4" name="מלבן 83"/>
          <p:cNvSpPr/>
          <p:nvPr/>
        </p:nvSpPr>
        <p:spPr>
          <a:xfrm>
            <a:off x="4572000" y="2852936"/>
            <a:ext cx="1512168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5" name="מלבן 84"/>
          <p:cNvSpPr/>
          <p:nvPr/>
        </p:nvSpPr>
        <p:spPr>
          <a:xfrm>
            <a:off x="4572000" y="2708920"/>
            <a:ext cx="864096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6" name="מלבן 85"/>
          <p:cNvSpPr/>
          <p:nvPr/>
        </p:nvSpPr>
        <p:spPr>
          <a:xfrm>
            <a:off x="4572000" y="2564904"/>
            <a:ext cx="288032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43" name="מחבר ישר 142"/>
          <p:cNvCxnSpPr/>
          <p:nvPr/>
        </p:nvCxnSpPr>
        <p:spPr>
          <a:xfrm>
            <a:off x="4572000" y="3429000"/>
            <a:ext cx="3420380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מלבן 86"/>
          <p:cNvSpPr/>
          <p:nvPr/>
        </p:nvSpPr>
        <p:spPr>
          <a:xfrm>
            <a:off x="1907704" y="4005064"/>
            <a:ext cx="2664296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8" name="מלבן 87"/>
          <p:cNvSpPr/>
          <p:nvPr/>
        </p:nvSpPr>
        <p:spPr>
          <a:xfrm>
            <a:off x="1979712" y="3861048"/>
            <a:ext cx="2592288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9" name="מלבן 88"/>
          <p:cNvSpPr/>
          <p:nvPr/>
        </p:nvSpPr>
        <p:spPr>
          <a:xfrm>
            <a:off x="2051720" y="3717032"/>
            <a:ext cx="2520280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0" name="מלבן 89"/>
          <p:cNvSpPr/>
          <p:nvPr/>
        </p:nvSpPr>
        <p:spPr>
          <a:xfrm>
            <a:off x="2123728" y="3573016"/>
            <a:ext cx="2448272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1" name="מלבן 90"/>
          <p:cNvSpPr/>
          <p:nvPr/>
        </p:nvSpPr>
        <p:spPr>
          <a:xfrm>
            <a:off x="2195736" y="3429000"/>
            <a:ext cx="2376264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2" name="מלבן 91"/>
          <p:cNvSpPr/>
          <p:nvPr/>
        </p:nvSpPr>
        <p:spPr>
          <a:xfrm>
            <a:off x="2411760" y="3140968"/>
            <a:ext cx="2160240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3" name="מלבן 92"/>
          <p:cNvSpPr/>
          <p:nvPr/>
        </p:nvSpPr>
        <p:spPr>
          <a:xfrm>
            <a:off x="2267744" y="3284984"/>
            <a:ext cx="2304256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42" name="מחבר ישר 141"/>
          <p:cNvCxnSpPr/>
          <p:nvPr/>
        </p:nvCxnSpPr>
        <p:spPr>
          <a:xfrm>
            <a:off x="1187624" y="3429000"/>
            <a:ext cx="3384376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מלבן 93"/>
          <p:cNvSpPr/>
          <p:nvPr/>
        </p:nvSpPr>
        <p:spPr>
          <a:xfrm>
            <a:off x="2555776" y="2996952"/>
            <a:ext cx="2016224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5" name="מלבן 94"/>
          <p:cNvSpPr/>
          <p:nvPr/>
        </p:nvSpPr>
        <p:spPr>
          <a:xfrm>
            <a:off x="3059832" y="2852936"/>
            <a:ext cx="1512168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6" name="מלבן 95"/>
          <p:cNvSpPr/>
          <p:nvPr/>
        </p:nvSpPr>
        <p:spPr>
          <a:xfrm>
            <a:off x="3707904" y="2708920"/>
            <a:ext cx="864096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7" name="מלבן 96"/>
          <p:cNvSpPr/>
          <p:nvPr/>
        </p:nvSpPr>
        <p:spPr>
          <a:xfrm>
            <a:off x="4283968" y="2564904"/>
            <a:ext cx="288032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pSp>
        <p:nvGrpSpPr>
          <p:cNvPr id="100" name="קבוצה 99"/>
          <p:cNvGrpSpPr/>
          <p:nvPr/>
        </p:nvGrpSpPr>
        <p:grpSpPr>
          <a:xfrm>
            <a:off x="251520" y="2996952"/>
            <a:ext cx="8712968" cy="3546976"/>
            <a:chOff x="251520" y="2996952"/>
            <a:chExt cx="8712968" cy="3546976"/>
          </a:xfrm>
        </p:grpSpPr>
        <p:sp>
          <p:nvSpPr>
            <p:cNvPr id="17" name="TextBox 16"/>
            <p:cNvSpPr txBox="1"/>
            <p:nvPr/>
          </p:nvSpPr>
          <p:spPr>
            <a:xfrm>
              <a:off x="251520" y="5805264"/>
              <a:ext cx="8712968" cy="73866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he-IL" sz="1400" b="1" dirty="0" smtClean="0">
                  <a:solidFill>
                    <a:srgbClr val="00B050"/>
                  </a:solidFill>
                </a:rPr>
                <a:t>שיעורי התמותה יהיו </a:t>
              </a:r>
              <a:r>
                <a:rPr lang="he-IL" sz="1400" b="1" u="sng" dirty="0" smtClean="0">
                  <a:solidFill>
                    <a:srgbClr val="00B050"/>
                  </a:solidFill>
                </a:rPr>
                <a:t>נמוכים</a:t>
              </a:r>
              <a:r>
                <a:rPr lang="he-IL" sz="1400" b="1" dirty="0" smtClean="0">
                  <a:solidFill>
                    <a:srgbClr val="00B050"/>
                  </a:solidFill>
                </a:rPr>
                <a:t> במדינה מפותחת</a:t>
              </a:r>
              <a:r>
                <a:rPr lang="en-US" sz="1400" dirty="0" smtClean="0"/>
                <a:t/>
              </a:r>
              <a:br>
                <a:rPr lang="en-US" sz="1400" dirty="0" smtClean="0"/>
              </a:br>
              <a:r>
                <a:rPr lang="he-IL" sz="1400" dirty="0" smtClean="0"/>
                <a:t>את שיעורי התמותה נוכל לראות לכל אורך פירמידת הגילים.</a:t>
              </a:r>
              <a:r>
                <a:rPr lang="en-US" sz="1400" dirty="0" smtClean="0"/>
                <a:t/>
              </a:r>
              <a:br>
                <a:rPr lang="en-US" sz="1400" dirty="0" smtClean="0"/>
              </a:br>
              <a:r>
                <a:rPr lang="he-IL" sz="1400" b="1" dirty="0" smtClean="0"/>
                <a:t>אנו רואים שקבוצת המפרנסים גדולה מהתלויים (ילדים) ויש יותר אוכלוסייה </a:t>
              </a:r>
              <a:r>
                <a:rPr lang="he-IL" sz="1400" b="1" dirty="0" err="1" smtClean="0"/>
                <a:t>תלוייה</a:t>
              </a:r>
              <a:r>
                <a:rPr lang="he-IL" sz="1400" b="1" dirty="0" smtClean="0"/>
                <a:t> (קשישים) מאשר במדינה מתפתחת.</a:t>
              </a:r>
              <a:endParaRPr lang="he-IL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98" name="חץ למטה 97"/>
            <p:cNvSpPr/>
            <p:nvPr/>
          </p:nvSpPr>
          <p:spPr>
            <a:xfrm rot="16200000">
              <a:off x="4427984" y="3429000"/>
              <a:ext cx="2160240" cy="1296144"/>
            </a:xfrm>
            <a:prstGeom prst="downArrow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99" name="חץ למטה 98"/>
            <p:cNvSpPr/>
            <p:nvPr/>
          </p:nvSpPr>
          <p:spPr>
            <a:xfrm rot="5400000">
              <a:off x="2699792" y="3429000"/>
              <a:ext cx="2160240" cy="1296144"/>
            </a:xfrm>
            <a:prstGeom prst="downArrow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915816" y="260648"/>
            <a:ext cx="316835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itchFamily="34" charset="-79"/>
                <a:cs typeface="David" pitchFamily="34" charset="-79"/>
              </a:rPr>
              <a:t>תיכון מקיף אזורי ע"ש י.ח. ברנר</a:t>
            </a:r>
            <a:r>
              <a:rPr lang="en-US" b="1" dirty="0" smtClean="0">
                <a:latin typeface="David" pitchFamily="34" charset="-79"/>
                <a:cs typeface="David" pitchFamily="34" charset="-79"/>
              </a:rPr>
              <a:t/>
            </a:r>
            <a:br>
              <a:rPr lang="en-US" b="1" dirty="0" smtClean="0">
                <a:latin typeface="David" pitchFamily="34" charset="-79"/>
                <a:cs typeface="David" pitchFamily="34" charset="-79"/>
              </a:rPr>
            </a:br>
            <a:r>
              <a:rPr lang="he-IL" dirty="0" smtClean="0">
                <a:latin typeface="David" pitchFamily="34" charset="-79"/>
                <a:cs typeface="David" pitchFamily="34" charset="-79"/>
              </a:rPr>
              <a:t>גבעת ברנר</a:t>
            </a:r>
            <a:endParaRPr lang="he-IL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35696" y="980728"/>
            <a:ext cx="532859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200" b="1" dirty="0" smtClean="0"/>
              <a:t>פירמידה של מדינה </a:t>
            </a:r>
            <a:r>
              <a:rPr lang="he-IL" sz="3200" b="1" dirty="0" smtClean="0">
                <a:solidFill>
                  <a:srgbClr val="00B050"/>
                </a:solidFill>
              </a:rPr>
              <a:t>מפותחת</a:t>
            </a:r>
            <a:endParaRPr lang="he-IL" sz="3200" dirty="0">
              <a:solidFill>
                <a:srgbClr val="00B05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71600" y="1493495"/>
            <a:ext cx="705678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400" b="1" dirty="0" smtClean="0"/>
              <a:t>תוחלת החיים</a:t>
            </a:r>
            <a:endParaRPr lang="he-IL" sz="2400" b="1" dirty="0"/>
          </a:p>
        </p:txBody>
      </p:sp>
      <p:cxnSp>
        <p:nvCxnSpPr>
          <p:cNvPr id="58" name="מחבר חץ ישר 57"/>
          <p:cNvCxnSpPr/>
          <p:nvPr/>
        </p:nvCxnSpPr>
        <p:spPr>
          <a:xfrm flipV="1">
            <a:off x="4572000" y="2132856"/>
            <a:ext cx="0" cy="331236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מחבר חץ ישר 58"/>
          <p:cNvCxnSpPr/>
          <p:nvPr/>
        </p:nvCxnSpPr>
        <p:spPr>
          <a:xfrm flipH="1">
            <a:off x="1115616" y="5445224"/>
            <a:ext cx="3528392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7308304" y="2132856"/>
            <a:ext cx="64807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b="1" dirty="0" smtClean="0"/>
              <a:t>נשים</a:t>
            </a:r>
            <a:endParaRPr lang="he-IL" sz="1400" b="1" dirty="0"/>
          </a:p>
        </p:txBody>
      </p:sp>
      <p:sp>
        <p:nvSpPr>
          <p:cNvPr id="65" name="TextBox 64"/>
          <p:cNvSpPr txBox="1"/>
          <p:nvPr/>
        </p:nvSpPr>
        <p:spPr>
          <a:xfrm>
            <a:off x="1187624" y="2132856"/>
            <a:ext cx="64807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b="1" dirty="0" smtClean="0"/>
              <a:t>גברים</a:t>
            </a:r>
            <a:endParaRPr lang="he-IL" sz="1400" b="1" dirty="0"/>
          </a:p>
        </p:txBody>
      </p:sp>
      <p:cxnSp>
        <p:nvCxnSpPr>
          <p:cNvPr id="66" name="מחבר חץ ישר 65"/>
          <p:cNvCxnSpPr/>
          <p:nvPr/>
        </p:nvCxnSpPr>
        <p:spPr>
          <a:xfrm>
            <a:off x="4860032" y="5445224"/>
            <a:ext cx="3168352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מחבר ישר 66"/>
          <p:cNvCxnSpPr/>
          <p:nvPr/>
        </p:nvCxnSpPr>
        <p:spPr>
          <a:xfrm>
            <a:off x="4572000" y="5013176"/>
            <a:ext cx="3420380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מלבן 86"/>
          <p:cNvSpPr/>
          <p:nvPr/>
        </p:nvSpPr>
        <p:spPr>
          <a:xfrm>
            <a:off x="2771800" y="4869160"/>
            <a:ext cx="1800200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8" name="מלבן 87"/>
          <p:cNvSpPr/>
          <p:nvPr/>
        </p:nvSpPr>
        <p:spPr>
          <a:xfrm>
            <a:off x="2555776" y="4725144"/>
            <a:ext cx="2016224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9" name="מלבן 88"/>
          <p:cNvSpPr/>
          <p:nvPr/>
        </p:nvSpPr>
        <p:spPr>
          <a:xfrm>
            <a:off x="2339752" y="4581128"/>
            <a:ext cx="2232248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0" name="מלבן 89"/>
          <p:cNvSpPr/>
          <p:nvPr/>
        </p:nvSpPr>
        <p:spPr>
          <a:xfrm>
            <a:off x="2123728" y="4437112"/>
            <a:ext cx="2448272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1" name="מלבן 90"/>
          <p:cNvSpPr/>
          <p:nvPr/>
        </p:nvSpPr>
        <p:spPr>
          <a:xfrm>
            <a:off x="2051720" y="4293096"/>
            <a:ext cx="2520280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2" name="מלבן 91"/>
          <p:cNvSpPr/>
          <p:nvPr/>
        </p:nvSpPr>
        <p:spPr>
          <a:xfrm>
            <a:off x="1979712" y="4149080"/>
            <a:ext cx="2592288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93" name="מחבר ישר 92"/>
          <p:cNvCxnSpPr/>
          <p:nvPr/>
        </p:nvCxnSpPr>
        <p:spPr>
          <a:xfrm>
            <a:off x="1187624" y="5013176"/>
            <a:ext cx="3384376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7884368" y="3284984"/>
            <a:ext cx="360040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000" dirty="0" smtClean="0"/>
              <a:t>65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800" dirty="0" smtClean="0"/>
              <a:t/>
            </a:r>
            <a:br>
              <a:rPr lang="en-US" sz="800" dirty="0" smtClean="0"/>
            </a:br>
            <a:r>
              <a:rPr lang="en-US" sz="800" dirty="0" smtClean="0"/>
              <a:t/>
            </a:r>
            <a:br>
              <a:rPr lang="en-US" sz="8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endParaRPr lang="he-IL" sz="1000" dirty="0" smtClean="0"/>
          </a:p>
          <a:p>
            <a:r>
              <a:rPr lang="he-IL" sz="1000" dirty="0" smtClean="0"/>
              <a:t>15</a:t>
            </a:r>
            <a:endParaRPr lang="he-IL" sz="1000" dirty="0"/>
          </a:p>
        </p:txBody>
      </p:sp>
      <p:sp>
        <p:nvSpPr>
          <p:cNvPr id="95" name="TextBox 94"/>
          <p:cNvSpPr txBox="1"/>
          <p:nvPr/>
        </p:nvSpPr>
        <p:spPr>
          <a:xfrm>
            <a:off x="899592" y="3284984"/>
            <a:ext cx="360040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000" dirty="0" smtClean="0"/>
              <a:t>65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800" dirty="0" smtClean="0"/>
              <a:t/>
            </a:r>
            <a:br>
              <a:rPr lang="en-US" sz="800" dirty="0" smtClean="0"/>
            </a:br>
            <a:r>
              <a:rPr lang="en-US" sz="800" dirty="0" smtClean="0"/>
              <a:t/>
            </a:r>
            <a:br>
              <a:rPr lang="en-US" sz="8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endParaRPr lang="he-IL" sz="1000" dirty="0" smtClean="0"/>
          </a:p>
          <a:p>
            <a:r>
              <a:rPr lang="he-IL" sz="1000" dirty="0" smtClean="0"/>
              <a:t>15</a:t>
            </a:r>
            <a:endParaRPr lang="he-IL" sz="1000" dirty="0"/>
          </a:p>
        </p:txBody>
      </p:sp>
      <p:sp>
        <p:nvSpPr>
          <p:cNvPr id="96" name="מלבן 95"/>
          <p:cNvSpPr/>
          <p:nvPr/>
        </p:nvSpPr>
        <p:spPr>
          <a:xfrm>
            <a:off x="4572000" y="5301208"/>
            <a:ext cx="1008112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7" name="מלבן 96"/>
          <p:cNvSpPr/>
          <p:nvPr/>
        </p:nvSpPr>
        <p:spPr>
          <a:xfrm>
            <a:off x="4572000" y="5157192"/>
            <a:ext cx="1224136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8" name="מלבן 97"/>
          <p:cNvSpPr/>
          <p:nvPr/>
        </p:nvSpPr>
        <p:spPr>
          <a:xfrm>
            <a:off x="4572000" y="5013176"/>
            <a:ext cx="1512168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9" name="מלבן 98"/>
          <p:cNvSpPr/>
          <p:nvPr/>
        </p:nvSpPr>
        <p:spPr>
          <a:xfrm>
            <a:off x="3563888" y="5301208"/>
            <a:ext cx="1008112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0" name="מלבן 99"/>
          <p:cNvSpPr/>
          <p:nvPr/>
        </p:nvSpPr>
        <p:spPr>
          <a:xfrm>
            <a:off x="3347864" y="5157192"/>
            <a:ext cx="1224136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1" name="מלבן 100"/>
          <p:cNvSpPr/>
          <p:nvPr/>
        </p:nvSpPr>
        <p:spPr>
          <a:xfrm>
            <a:off x="3059832" y="5013176"/>
            <a:ext cx="1512168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2" name="מלבן 101"/>
          <p:cNvSpPr/>
          <p:nvPr/>
        </p:nvSpPr>
        <p:spPr>
          <a:xfrm>
            <a:off x="4572000" y="4869160"/>
            <a:ext cx="1800200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3" name="מלבן 102"/>
          <p:cNvSpPr/>
          <p:nvPr/>
        </p:nvSpPr>
        <p:spPr>
          <a:xfrm>
            <a:off x="4572000" y="4725144"/>
            <a:ext cx="2016224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4" name="מלבן 103"/>
          <p:cNvSpPr/>
          <p:nvPr/>
        </p:nvSpPr>
        <p:spPr>
          <a:xfrm>
            <a:off x="4572000" y="4581128"/>
            <a:ext cx="2232248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5" name="מלבן 104"/>
          <p:cNvSpPr/>
          <p:nvPr/>
        </p:nvSpPr>
        <p:spPr>
          <a:xfrm>
            <a:off x="4572000" y="4437112"/>
            <a:ext cx="2448272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6" name="מלבן 105"/>
          <p:cNvSpPr/>
          <p:nvPr/>
        </p:nvSpPr>
        <p:spPr>
          <a:xfrm>
            <a:off x="4572000" y="4293096"/>
            <a:ext cx="2520280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7" name="מלבן 106"/>
          <p:cNvSpPr/>
          <p:nvPr/>
        </p:nvSpPr>
        <p:spPr>
          <a:xfrm>
            <a:off x="4572000" y="4149080"/>
            <a:ext cx="2592288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8" name="מלבן 107"/>
          <p:cNvSpPr/>
          <p:nvPr/>
        </p:nvSpPr>
        <p:spPr>
          <a:xfrm>
            <a:off x="4572000" y="4005064"/>
            <a:ext cx="2664296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9" name="מלבן 108"/>
          <p:cNvSpPr/>
          <p:nvPr/>
        </p:nvSpPr>
        <p:spPr>
          <a:xfrm>
            <a:off x="4572000" y="3861048"/>
            <a:ext cx="2592288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0" name="מלבן 109"/>
          <p:cNvSpPr/>
          <p:nvPr/>
        </p:nvSpPr>
        <p:spPr>
          <a:xfrm>
            <a:off x="4572000" y="3717032"/>
            <a:ext cx="2520280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1" name="מלבן 110"/>
          <p:cNvSpPr/>
          <p:nvPr/>
        </p:nvSpPr>
        <p:spPr>
          <a:xfrm>
            <a:off x="4572000" y="3573016"/>
            <a:ext cx="2448272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2" name="מלבן 111"/>
          <p:cNvSpPr/>
          <p:nvPr/>
        </p:nvSpPr>
        <p:spPr>
          <a:xfrm>
            <a:off x="4572000" y="3429000"/>
            <a:ext cx="2376264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3" name="מלבן 112"/>
          <p:cNvSpPr/>
          <p:nvPr/>
        </p:nvSpPr>
        <p:spPr>
          <a:xfrm>
            <a:off x="4572000" y="3284984"/>
            <a:ext cx="2304256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4" name="מלבן 113"/>
          <p:cNvSpPr/>
          <p:nvPr/>
        </p:nvSpPr>
        <p:spPr>
          <a:xfrm>
            <a:off x="4572000" y="3140968"/>
            <a:ext cx="2160240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5" name="מלבן 114"/>
          <p:cNvSpPr/>
          <p:nvPr/>
        </p:nvSpPr>
        <p:spPr>
          <a:xfrm>
            <a:off x="4572000" y="2996952"/>
            <a:ext cx="2016224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6" name="מלבן 115"/>
          <p:cNvSpPr/>
          <p:nvPr/>
        </p:nvSpPr>
        <p:spPr>
          <a:xfrm>
            <a:off x="4572000" y="2852936"/>
            <a:ext cx="1512168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7" name="מלבן 116"/>
          <p:cNvSpPr/>
          <p:nvPr/>
        </p:nvSpPr>
        <p:spPr>
          <a:xfrm>
            <a:off x="4572000" y="2708920"/>
            <a:ext cx="864096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8" name="מלבן 117"/>
          <p:cNvSpPr/>
          <p:nvPr/>
        </p:nvSpPr>
        <p:spPr>
          <a:xfrm>
            <a:off x="4572000" y="2564904"/>
            <a:ext cx="288032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19" name="מחבר ישר 118"/>
          <p:cNvCxnSpPr/>
          <p:nvPr/>
        </p:nvCxnSpPr>
        <p:spPr>
          <a:xfrm>
            <a:off x="4572000" y="3429000"/>
            <a:ext cx="3420380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מלבן 119"/>
          <p:cNvSpPr/>
          <p:nvPr/>
        </p:nvSpPr>
        <p:spPr>
          <a:xfrm>
            <a:off x="1907704" y="4005064"/>
            <a:ext cx="2664296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1" name="מלבן 120"/>
          <p:cNvSpPr/>
          <p:nvPr/>
        </p:nvSpPr>
        <p:spPr>
          <a:xfrm>
            <a:off x="1979712" y="3861048"/>
            <a:ext cx="2592288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2" name="מלבן 121"/>
          <p:cNvSpPr/>
          <p:nvPr/>
        </p:nvSpPr>
        <p:spPr>
          <a:xfrm>
            <a:off x="2051720" y="3717032"/>
            <a:ext cx="2520280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3" name="מלבן 122"/>
          <p:cNvSpPr/>
          <p:nvPr/>
        </p:nvSpPr>
        <p:spPr>
          <a:xfrm>
            <a:off x="2123728" y="3573016"/>
            <a:ext cx="2448272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4" name="מלבן 123"/>
          <p:cNvSpPr/>
          <p:nvPr/>
        </p:nvSpPr>
        <p:spPr>
          <a:xfrm>
            <a:off x="2195736" y="3429000"/>
            <a:ext cx="2376264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5" name="מלבן 124"/>
          <p:cNvSpPr/>
          <p:nvPr/>
        </p:nvSpPr>
        <p:spPr>
          <a:xfrm>
            <a:off x="2411760" y="3140968"/>
            <a:ext cx="2160240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6" name="מלבן 125"/>
          <p:cNvSpPr/>
          <p:nvPr/>
        </p:nvSpPr>
        <p:spPr>
          <a:xfrm>
            <a:off x="2267744" y="3284984"/>
            <a:ext cx="2304256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44" name="מחבר ישר 143"/>
          <p:cNvCxnSpPr/>
          <p:nvPr/>
        </p:nvCxnSpPr>
        <p:spPr>
          <a:xfrm>
            <a:off x="1187624" y="3429000"/>
            <a:ext cx="3384376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מלבן 144"/>
          <p:cNvSpPr/>
          <p:nvPr/>
        </p:nvSpPr>
        <p:spPr>
          <a:xfrm>
            <a:off x="2555776" y="2996952"/>
            <a:ext cx="2016224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8" name="מלבן 147"/>
          <p:cNvSpPr/>
          <p:nvPr/>
        </p:nvSpPr>
        <p:spPr>
          <a:xfrm>
            <a:off x="3059832" y="2852936"/>
            <a:ext cx="1512168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9" name="מלבן 148"/>
          <p:cNvSpPr/>
          <p:nvPr/>
        </p:nvSpPr>
        <p:spPr>
          <a:xfrm>
            <a:off x="3707904" y="2708920"/>
            <a:ext cx="864096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0" name="מלבן 149"/>
          <p:cNvSpPr/>
          <p:nvPr/>
        </p:nvSpPr>
        <p:spPr>
          <a:xfrm>
            <a:off x="4283968" y="2564904"/>
            <a:ext cx="288032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pSp>
        <p:nvGrpSpPr>
          <p:cNvPr id="156" name="קבוצה 155"/>
          <p:cNvGrpSpPr/>
          <p:nvPr/>
        </p:nvGrpSpPr>
        <p:grpSpPr>
          <a:xfrm>
            <a:off x="251520" y="3068960"/>
            <a:ext cx="8712968" cy="3474968"/>
            <a:chOff x="251520" y="3068960"/>
            <a:chExt cx="8712968" cy="3474968"/>
          </a:xfrm>
        </p:grpSpPr>
        <p:grpSp>
          <p:nvGrpSpPr>
            <p:cNvPr id="153" name="קבוצה 152"/>
            <p:cNvGrpSpPr/>
            <p:nvPr/>
          </p:nvGrpSpPr>
          <p:grpSpPr>
            <a:xfrm>
              <a:off x="251520" y="3068960"/>
              <a:ext cx="8712968" cy="3474968"/>
              <a:chOff x="251520" y="3068960"/>
              <a:chExt cx="8712968" cy="3474968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251520" y="5805264"/>
                <a:ext cx="8712968" cy="738664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he-IL" sz="1400" b="1" dirty="0" smtClean="0">
                    <a:solidFill>
                      <a:srgbClr val="00B050"/>
                    </a:solidFill>
                  </a:rPr>
                  <a:t>תוחלת החיים תהיה </a:t>
                </a:r>
                <a:r>
                  <a:rPr lang="he-IL" sz="1400" b="1" u="sng" dirty="0" smtClean="0">
                    <a:solidFill>
                      <a:srgbClr val="00B050"/>
                    </a:solidFill>
                  </a:rPr>
                  <a:t>גבוהה</a:t>
                </a:r>
                <a:r>
                  <a:rPr lang="he-IL" sz="1400" b="1" dirty="0" smtClean="0">
                    <a:solidFill>
                      <a:srgbClr val="00B050"/>
                    </a:solidFill>
                  </a:rPr>
                  <a:t> במדינה מפותחת</a:t>
                </a:r>
                <a:r>
                  <a:rPr lang="en-US" sz="1400" dirty="0" smtClean="0"/>
                  <a:t/>
                </a:r>
                <a:br>
                  <a:rPr lang="en-US" sz="1400" dirty="0" smtClean="0"/>
                </a:br>
                <a:r>
                  <a:rPr lang="he-IL" sz="1400" dirty="0" smtClean="0"/>
                  <a:t>אם נעשה ממוצע של כל השורות, נמצא שהממוצע נמצא יחסית בגיל גבוה (75 לערך) </a:t>
                </a:r>
                <a:endParaRPr lang="he-IL" sz="1400" b="1" dirty="0" smtClean="0">
                  <a:solidFill>
                    <a:srgbClr val="FF0000"/>
                  </a:solidFill>
                </a:endParaRPr>
              </a:p>
              <a:p>
                <a:pPr algn="ctr"/>
                <a:endParaRPr lang="he-IL" sz="14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51" name="חץ למטה 150"/>
              <p:cNvSpPr/>
              <p:nvPr/>
            </p:nvSpPr>
            <p:spPr>
              <a:xfrm rot="5400000">
                <a:off x="7416316" y="2528900"/>
                <a:ext cx="288032" cy="1368152"/>
              </a:xfrm>
              <a:prstGeom prst="downArrow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152" name="חץ למטה 151"/>
              <p:cNvSpPr/>
              <p:nvPr/>
            </p:nvSpPr>
            <p:spPr>
              <a:xfrm rot="16200000">
                <a:off x="1475657" y="2564903"/>
                <a:ext cx="288032" cy="1296145"/>
              </a:xfrm>
              <a:prstGeom prst="downArrow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</p:grpSp>
        <p:sp>
          <p:nvSpPr>
            <p:cNvPr id="154" name="מלבן 153"/>
            <p:cNvSpPr/>
            <p:nvPr/>
          </p:nvSpPr>
          <p:spPr>
            <a:xfrm>
              <a:off x="4572000" y="3140968"/>
              <a:ext cx="2160240" cy="144016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55" name="מלבן 154"/>
            <p:cNvSpPr/>
            <p:nvPr/>
          </p:nvSpPr>
          <p:spPr>
            <a:xfrm>
              <a:off x="2411760" y="3140968"/>
              <a:ext cx="2160240" cy="144016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915816" y="260648"/>
            <a:ext cx="316835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itchFamily="34" charset="-79"/>
                <a:cs typeface="David" pitchFamily="34" charset="-79"/>
              </a:rPr>
              <a:t>תיכון מקיף אזורי ע"ש י.ח. ברנר</a:t>
            </a:r>
            <a:r>
              <a:rPr lang="en-US" b="1" dirty="0" smtClean="0">
                <a:latin typeface="David" pitchFamily="34" charset="-79"/>
                <a:cs typeface="David" pitchFamily="34" charset="-79"/>
              </a:rPr>
              <a:t/>
            </a:r>
            <a:br>
              <a:rPr lang="en-US" b="1" dirty="0" smtClean="0">
                <a:latin typeface="David" pitchFamily="34" charset="-79"/>
                <a:cs typeface="David" pitchFamily="34" charset="-79"/>
              </a:rPr>
            </a:br>
            <a:r>
              <a:rPr lang="he-IL" dirty="0" smtClean="0">
                <a:latin typeface="David" pitchFamily="34" charset="-79"/>
                <a:cs typeface="David" pitchFamily="34" charset="-79"/>
              </a:rPr>
              <a:t>גבעת ברנר</a:t>
            </a:r>
            <a:endParaRPr lang="he-IL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35696" y="980728"/>
            <a:ext cx="532859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200" b="1" dirty="0" smtClean="0"/>
              <a:t>פירמידה של מדינה </a:t>
            </a:r>
            <a:r>
              <a:rPr lang="he-IL" sz="3200" b="1" dirty="0" smtClean="0">
                <a:solidFill>
                  <a:srgbClr val="00B050"/>
                </a:solidFill>
              </a:rPr>
              <a:t>מפותחת</a:t>
            </a:r>
            <a:endParaRPr lang="he-IL" sz="3200" dirty="0">
              <a:solidFill>
                <a:srgbClr val="00B05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71600" y="1493495"/>
            <a:ext cx="727280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400" b="1" dirty="0" smtClean="0"/>
              <a:t>הריבוי הטבעי (קצב גידול) ושיעור הריבוי הטבעי (ההפרש)</a:t>
            </a:r>
            <a:endParaRPr lang="he-IL" sz="2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251520" y="5805264"/>
            <a:ext cx="871296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400" b="1" dirty="0" smtClean="0">
                <a:solidFill>
                  <a:srgbClr val="FF0000"/>
                </a:solidFill>
              </a:rPr>
              <a:t>הריבוי הטבעי יהיה </a:t>
            </a:r>
            <a:r>
              <a:rPr lang="he-IL" sz="1400" b="1" u="sng" dirty="0" smtClean="0">
                <a:solidFill>
                  <a:srgbClr val="FF0000"/>
                </a:solidFill>
              </a:rPr>
              <a:t>נמוך</a:t>
            </a:r>
            <a:r>
              <a:rPr lang="he-IL" sz="1400" b="1" dirty="0" smtClean="0">
                <a:solidFill>
                  <a:srgbClr val="FF0000"/>
                </a:solidFill>
              </a:rPr>
              <a:t> ושיעור הריבוי בטבעי יהיה גם </a:t>
            </a:r>
            <a:r>
              <a:rPr lang="he-IL" sz="1400" b="1" u="sng" dirty="0" smtClean="0">
                <a:solidFill>
                  <a:srgbClr val="FF0000"/>
                </a:solidFill>
              </a:rPr>
              <a:t>נמוך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he-IL" sz="1400" dirty="0" smtClean="0"/>
              <a:t>בממוצע סטטיסטי: שיעורי הילודה (10/1000) לבין שיעורי התמותה (12/1000) =</a:t>
            </a:r>
            <a:r>
              <a:rPr lang="he-IL" sz="1200" dirty="0" smtClean="0"/>
              <a:t> 0.2%</a:t>
            </a:r>
            <a:endParaRPr lang="he-IL" sz="1400" b="1" dirty="0">
              <a:solidFill>
                <a:srgbClr val="FF0000"/>
              </a:solidFill>
            </a:endParaRPr>
          </a:p>
        </p:txBody>
      </p:sp>
      <p:cxnSp>
        <p:nvCxnSpPr>
          <p:cNvPr id="70" name="מחבר חץ ישר 69"/>
          <p:cNvCxnSpPr/>
          <p:nvPr/>
        </p:nvCxnSpPr>
        <p:spPr>
          <a:xfrm flipV="1">
            <a:off x="4572000" y="2132856"/>
            <a:ext cx="0" cy="331236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מחבר חץ ישר 70"/>
          <p:cNvCxnSpPr/>
          <p:nvPr/>
        </p:nvCxnSpPr>
        <p:spPr>
          <a:xfrm flipH="1">
            <a:off x="1115616" y="5445224"/>
            <a:ext cx="3528392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7308304" y="2132856"/>
            <a:ext cx="64807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b="1" dirty="0" smtClean="0"/>
              <a:t>נשים</a:t>
            </a:r>
            <a:endParaRPr lang="he-IL" sz="1400" b="1" dirty="0"/>
          </a:p>
        </p:txBody>
      </p:sp>
      <p:sp>
        <p:nvSpPr>
          <p:cNvPr id="73" name="TextBox 72"/>
          <p:cNvSpPr txBox="1"/>
          <p:nvPr/>
        </p:nvSpPr>
        <p:spPr>
          <a:xfrm>
            <a:off x="1187624" y="2132856"/>
            <a:ext cx="64807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b="1" dirty="0" smtClean="0"/>
              <a:t>גברים</a:t>
            </a:r>
            <a:endParaRPr lang="he-IL" sz="1400" b="1" dirty="0"/>
          </a:p>
        </p:txBody>
      </p:sp>
      <p:cxnSp>
        <p:nvCxnSpPr>
          <p:cNvPr id="74" name="מחבר חץ ישר 73"/>
          <p:cNvCxnSpPr/>
          <p:nvPr/>
        </p:nvCxnSpPr>
        <p:spPr>
          <a:xfrm>
            <a:off x="4860032" y="5445224"/>
            <a:ext cx="3168352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מלבן 75"/>
          <p:cNvSpPr/>
          <p:nvPr/>
        </p:nvSpPr>
        <p:spPr>
          <a:xfrm>
            <a:off x="2771800" y="4869160"/>
            <a:ext cx="1800200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7" name="מלבן 76"/>
          <p:cNvSpPr/>
          <p:nvPr/>
        </p:nvSpPr>
        <p:spPr>
          <a:xfrm>
            <a:off x="2555776" y="4725144"/>
            <a:ext cx="2016224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8" name="מלבן 77"/>
          <p:cNvSpPr/>
          <p:nvPr/>
        </p:nvSpPr>
        <p:spPr>
          <a:xfrm>
            <a:off x="2339752" y="4581128"/>
            <a:ext cx="2232248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9" name="מלבן 78"/>
          <p:cNvSpPr/>
          <p:nvPr/>
        </p:nvSpPr>
        <p:spPr>
          <a:xfrm>
            <a:off x="2123728" y="4437112"/>
            <a:ext cx="2448272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0" name="מלבן 79"/>
          <p:cNvSpPr/>
          <p:nvPr/>
        </p:nvSpPr>
        <p:spPr>
          <a:xfrm>
            <a:off x="2051720" y="4293096"/>
            <a:ext cx="2520280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1" name="מלבן 80"/>
          <p:cNvSpPr/>
          <p:nvPr/>
        </p:nvSpPr>
        <p:spPr>
          <a:xfrm>
            <a:off x="1979712" y="4149080"/>
            <a:ext cx="2592288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3" name="TextBox 82"/>
          <p:cNvSpPr txBox="1"/>
          <p:nvPr/>
        </p:nvSpPr>
        <p:spPr>
          <a:xfrm>
            <a:off x="7884368" y="3284984"/>
            <a:ext cx="360040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000" dirty="0" smtClean="0"/>
              <a:t>65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800" dirty="0" smtClean="0"/>
              <a:t/>
            </a:r>
            <a:br>
              <a:rPr lang="en-US" sz="800" dirty="0" smtClean="0"/>
            </a:br>
            <a:r>
              <a:rPr lang="en-US" sz="800" dirty="0" smtClean="0"/>
              <a:t/>
            </a:r>
            <a:br>
              <a:rPr lang="en-US" sz="8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endParaRPr lang="he-IL" sz="1000" dirty="0" smtClean="0"/>
          </a:p>
          <a:p>
            <a:r>
              <a:rPr lang="he-IL" sz="1000" dirty="0" smtClean="0"/>
              <a:t>15</a:t>
            </a:r>
            <a:endParaRPr lang="he-IL" sz="1000" dirty="0"/>
          </a:p>
        </p:txBody>
      </p:sp>
      <p:sp>
        <p:nvSpPr>
          <p:cNvPr id="84" name="TextBox 83"/>
          <p:cNvSpPr txBox="1"/>
          <p:nvPr/>
        </p:nvSpPr>
        <p:spPr>
          <a:xfrm>
            <a:off x="899592" y="3284984"/>
            <a:ext cx="360040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000" dirty="0" smtClean="0"/>
              <a:t>65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800" dirty="0" smtClean="0"/>
              <a:t/>
            </a:r>
            <a:br>
              <a:rPr lang="en-US" sz="800" dirty="0" smtClean="0"/>
            </a:br>
            <a:r>
              <a:rPr lang="en-US" sz="800" dirty="0" smtClean="0"/>
              <a:t/>
            </a:r>
            <a:br>
              <a:rPr lang="en-US" sz="8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endParaRPr lang="he-IL" sz="1000" dirty="0" smtClean="0"/>
          </a:p>
          <a:p>
            <a:r>
              <a:rPr lang="he-IL" sz="1000" dirty="0" smtClean="0"/>
              <a:t>15</a:t>
            </a:r>
            <a:endParaRPr lang="he-IL" sz="1000" dirty="0"/>
          </a:p>
        </p:txBody>
      </p:sp>
      <p:sp>
        <p:nvSpPr>
          <p:cNvPr id="85" name="מלבן 84"/>
          <p:cNvSpPr/>
          <p:nvPr/>
        </p:nvSpPr>
        <p:spPr>
          <a:xfrm>
            <a:off x="4572000" y="5301208"/>
            <a:ext cx="1008112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6" name="מלבן 85"/>
          <p:cNvSpPr/>
          <p:nvPr/>
        </p:nvSpPr>
        <p:spPr>
          <a:xfrm>
            <a:off x="4572000" y="5157192"/>
            <a:ext cx="1224136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7" name="מלבן 86"/>
          <p:cNvSpPr/>
          <p:nvPr/>
        </p:nvSpPr>
        <p:spPr>
          <a:xfrm>
            <a:off x="4572000" y="5013176"/>
            <a:ext cx="1512168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8" name="מלבן 87"/>
          <p:cNvSpPr/>
          <p:nvPr/>
        </p:nvSpPr>
        <p:spPr>
          <a:xfrm>
            <a:off x="3563888" y="5301208"/>
            <a:ext cx="1008112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9" name="מלבן 88"/>
          <p:cNvSpPr/>
          <p:nvPr/>
        </p:nvSpPr>
        <p:spPr>
          <a:xfrm>
            <a:off x="3347864" y="5157192"/>
            <a:ext cx="1224136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0" name="מלבן 89"/>
          <p:cNvSpPr/>
          <p:nvPr/>
        </p:nvSpPr>
        <p:spPr>
          <a:xfrm>
            <a:off x="3059832" y="5013176"/>
            <a:ext cx="1512168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1" name="מלבן 90"/>
          <p:cNvSpPr/>
          <p:nvPr/>
        </p:nvSpPr>
        <p:spPr>
          <a:xfrm>
            <a:off x="4572000" y="4869160"/>
            <a:ext cx="1800200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2" name="מלבן 91"/>
          <p:cNvSpPr/>
          <p:nvPr/>
        </p:nvSpPr>
        <p:spPr>
          <a:xfrm>
            <a:off x="4572000" y="4725144"/>
            <a:ext cx="2016224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3" name="מלבן 92"/>
          <p:cNvSpPr/>
          <p:nvPr/>
        </p:nvSpPr>
        <p:spPr>
          <a:xfrm>
            <a:off x="4572000" y="4581128"/>
            <a:ext cx="2232248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4" name="מלבן 93"/>
          <p:cNvSpPr/>
          <p:nvPr/>
        </p:nvSpPr>
        <p:spPr>
          <a:xfrm>
            <a:off x="4572000" y="4437112"/>
            <a:ext cx="2448272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5" name="מלבן 94"/>
          <p:cNvSpPr/>
          <p:nvPr/>
        </p:nvSpPr>
        <p:spPr>
          <a:xfrm>
            <a:off x="4572000" y="4293096"/>
            <a:ext cx="2520280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6" name="מלבן 95"/>
          <p:cNvSpPr/>
          <p:nvPr/>
        </p:nvSpPr>
        <p:spPr>
          <a:xfrm>
            <a:off x="4572000" y="4149080"/>
            <a:ext cx="2592288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7" name="מלבן 96"/>
          <p:cNvSpPr/>
          <p:nvPr/>
        </p:nvSpPr>
        <p:spPr>
          <a:xfrm>
            <a:off x="4572000" y="4005064"/>
            <a:ext cx="2664296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8" name="מלבן 97"/>
          <p:cNvSpPr/>
          <p:nvPr/>
        </p:nvSpPr>
        <p:spPr>
          <a:xfrm>
            <a:off x="4572000" y="3861048"/>
            <a:ext cx="2592288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9" name="מלבן 98"/>
          <p:cNvSpPr/>
          <p:nvPr/>
        </p:nvSpPr>
        <p:spPr>
          <a:xfrm>
            <a:off x="4572000" y="3717032"/>
            <a:ext cx="2520280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0" name="מלבן 99"/>
          <p:cNvSpPr/>
          <p:nvPr/>
        </p:nvSpPr>
        <p:spPr>
          <a:xfrm>
            <a:off x="4572000" y="3573016"/>
            <a:ext cx="2448272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1" name="מלבן 100"/>
          <p:cNvSpPr/>
          <p:nvPr/>
        </p:nvSpPr>
        <p:spPr>
          <a:xfrm>
            <a:off x="4572000" y="3429000"/>
            <a:ext cx="2376264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2" name="מלבן 101"/>
          <p:cNvSpPr/>
          <p:nvPr/>
        </p:nvSpPr>
        <p:spPr>
          <a:xfrm>
            <a:off x="4572000" y="3284984"/>
            <a:ext cx="2304256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3" name="מלבן 102"/>
          <p:cNvSpPr/>
          <p:nvPr/>
        </p:nvSpPr>
        <p:spPr>
          <a:xfrm>
            <a:off x="4572000" y="3140968"/>
            <a:ext cx="2160240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4" name="מלבן 103"/>
          <p:cNvSpPr/>
          <p:nvPr/>
        </p:nvSpPr>
        <p:spPr>
          <a:xfrm>
            <a:off x="4572000" y="2996952"/>
            <a:ext cx="2016224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5" name="מלבן 104"/>
          <p:cNvSpPr/>
          <p:nvPr/>
        </p:nvSpPr>
        <p:spPr>
          <a:xfrm>
            <a:off x="4572000" y="2852936"/>
            <a:ext cx="1512168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6" name="מלבן 105"/>
          <p:cNvSpPr/>
          <p:nvPr/>
        </p:nvSpPr>
        <p:spPr>
          <a:xfrm>
            <a:off x="4572000" y="2708920"/>
            <a:ext cx="864096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7" name="מלבן 106"/>
          <p:cNvSpPr/>
          <p:nvPr/>
        </p:nvSpPr>
        <p:spPr>
          <a:xfrm>
            <a:off x="4572000" y="2564904"/>
            <a:ext cx="288032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08" name="מחבר ישר 107"/>
          <p:cNvCxnSpPr/>
          <p:nvPr/>
        </p:nvCxnSpPr>
        <p:spPr>
          <a:xfrm>
            <a:off x="4572000" y="3429000"/>
            <a:ext cx="3420380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מלבן 108"/>
          <p:cNvSpPr/>
          <p:nvPr/>
        </p:nvSpPr>
        <p:spPr>
          <a:xfrm>
            <a:off x="1907704" y="4005064"/>
            <a:ext cx="2664296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0" name="מלבן 109"/>
          <p:cNvSpPr/>
          <p:nvPr/>
        </p:nvSpPr>
        <p:spPr>
          <a:xfrm>
            <a:off x="1979712" y="3861048"/>
            <a:ext cx="2592288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1" name="מלבן 110"/>
          <p:cNvSpPr/>
          <p:nvPr/>
        </p:nvSpPr>
        <p:spPr>
          <a:xfrm>
            <a:off x="2051720" y="3717032"/>
            <a:ext cx="2520280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2" name="מלבן 111"/>
          <p:cNvSpPr/>
          <p:nvPr/>
        </p:nvSpPr>
        <p:spPr>
          <a:xfrm>
            <a:off x="2123728" y="3573016"/>
            <a:ext cx="2448272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3" name="מלבן 112"/>
          <p:cNvSpPr/>
          <p:nvPr/>
        </p:nvSpPr>
        <p:spPr>
          <a:xfrm>
            <a:off x="2195736" y="3429000"/>
            <a:ext cx="2376264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4" name="מלבן 113"/>
          <p:cNvSpPr/>
          <p:nvPr/>
        </p:nvSpPr>
        <p:spPr>
          <a:xfrm>
            <a:off x="2411760" y="3140968"/>
            <a:ext cx="2160240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5" name="מלבן 114"/>
          <p:cNvSpPr/>
          <p:nvPr/>
        </p:nvSpPr>
        <p:spPr>
          <a:xfrm>
            <a:off x="2267744" y="3284984"/>
            <a:ext cx="2304256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16" name="מחבר ישר 115"/>
          <p:cNvCxnSpPr/>
          <p:nvPr/>
        </p:nvCxnSpPr>
        <p:spPr>
          <a:xfrm>
            <a:off x="1187624" y="3429000"/>
            <a:ext cx="3384376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מלבן 116"/>
          <p:cNvSpPr/>
          <p:nvPr/>
        </p:nvSpPr>
        <p:spPr>
          <a:xfrm>
            <a:off x="2555776" y="2996952"/>
            <a:ext cx="2016224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8" name="מלבן 117"/>
          <p:cNvSpPr/>
          <p:nvPr/>
        </p:nvSpPr>
        <p:spPr>
          <a:xfrm>
            <a:off x="3059832" y="2852936"/>
            <a:ext cx="1512168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9" name="מלבן 118"/>
          <p:cNvSpPr/>
          <p:nvPr/>
        </p:nvSpPr>
        <p:spPr>
          <a:xfrm>
            <a:off x="3707904" y="2708920"/>
            <a:ext cx="864096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0" name="מלבן 119"/>
          <p:cNvSpPr/>
          <p:nvPr/>
        </p:nvSpPr>
        <p:spPr>
          <a:xfrm>
            <a:off x="4283968" y="2564904"/>
            <a:ext cx="288032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75" name="מחבר ישר 74"/>
          <p:cNvCxnSpPr/>
          <p:nvPr/>
        </p:nvCxnSpPr>
        <p:spPr>
          <a:xfrm>
            <a:off x="4572000" y="5013176"/>
            <a:ext cx="3420380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מחבר ישר 81"/>
          <p:cNvCxnSpPr/>
          <p:nvPr/>
        </p:nvCxnSpPr>
        <p:spPr>
          <a:xfrm>
            <a:off x="1187624" y="5013176"/>
            <a:ext cx="3384376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915816" y="260648"/>
            <a:ext cx="316835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itchFamily="34" charset="-79"/>
                <a:cs typeface="David" pitchFamily="34" charset="-79"/>
              </a:rPr>
              <a:t>תיכון מקיף אזורי ע"ש י.ח. ברנר</a:t>
            </a:r>
            <a:r>
              <a:rPr lang="en-US" b="1" dirty="0" smtClean="0">
                <a:latin typeface="David" pitchFamily="34" charset="-79"/>
                <a:cs typeface="David" pitchFamily="34" charset="-79"/>
              </a:rPr>
              <a:t/>
            </a:r>
            <a:br>
              <a:rPr lang="en-US" b="1" dirty="0" smtClean="0">
                <a:latin typeface="David" pitchFamily="34" charset="-79"/>
                <a:cs typeface="David" pitchFamily="34" charset="-79"/>
              </a:rPr>
            </a:br>
            <a:r>
              <a:rPr lang="he-IL" dirty="0" smtClean="0">
                <a:latin typeface="David" pitchFamily="34" charset="-79"/>
                <a:cs typeface="David" pitchFamily="34" charset="-79"/>
              </a:rPr>
              <a:t>גבעת ברנר</a:t>
            </a:r>
            <a:endParaRPr lang="he-IL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9592" y="836712"/>
            <a:ext cx="72008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200" b="1" dirty="0" smtClean="0"/>
              <a:t>השוואה בין מדינה </a:t>
            </a:r>
            <a:r>
              <a:rPr lang="he-IL" sz="3200" b="1" dirty="0" smtClean="0">
                <a:solidFill>
                  <a:srgbClr val="00B050"/>
                </a:solidFill>
              </a:rPr>
              <a:t>מפותחת </a:t>
            </a:r>
            <a:r>
              <a:rPr lang="he-IL" sz="3200" b="1" dirty="0" smtClean="0">
                <a:solidFill>
                  <a:srgbClr val="FF0000"/>
                </a:solidFill>
              </a:rPr>
              <a:t>למתפתחת</a:t>
            </a:r>
            <a:endParaRPr lang="he-IL" sz="3200" dirty="0">
              <a:solidFill>
                <a:srgbClr val="FF0000"/>
              </a:solidFill>
            </a:endParaRPr>
          </a:p>
        </p:txBody>
      </p:sp>
      <p:cxnSp>
        <p:nvCxnSpPr>
          <p:cNvPr id="70" name="מחבר חץ ישר 69"/>
          <p:cNvCxnSpPr/>
          <p:nvPr/>
        </p:nvCxnSpPr>
        <p:spPr>
          <a:xfrm flipV="1">
            <a:off x="4572000" y="1556792"/>
            <a:ext cx="0" cy="331236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מחבר חץ ישר 70"/>
          <p:cNvCxnSpPr/>
          <p:nvPr/>
        </p:nvCxnSpPr>
        <p:spPr>
          <a:xfrm flipH="1">
            <a:off x="1115616" y="4869160"/>
            <a:ext cx="3528392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7308304" y="1556792"/>
            <a:ext cx="64807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b="1" dirty="0" smtClean="0"/>
              <a:t>נשים</a:t>
            </a:r>
            <a:endParaRPr lang="he-IL" sz="1400" b="1" dirty="0"/>
          </a:p>
        </p:txBody>
      </p:sp>
      <p:sp>
        <p:nvSpPr>
          <p:cNvPr id="73" name="TextBox 72"/>
          <p:cNvSpPr txBox="1"/>
          <p:nvPr/>
        </p:nvSpPr>
        <p:spPr>
          <a:xfrm>
            <a:off x="1187624" y="1556792"/>
            <a:ext cx="64807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b="1" dirty="0" smtClean="0"/>
              <a:t>גברים</a:t>
            </a:r>
            <a:endParaRPr lang="he-IL" sz="1400" b="1" dirty="0"/>
          </a:p>
        </p:txBody>
      </p:sp>
      <p:cxnSp>
        <p:nvCxnSpPr>
          <p:cNvPr id="74" name="מחבר חץ ישר 73"/>
          <p:cNvCxnSpPr/>
          <p:nvPr/>
        </p:nvCxnSpPr>
        <p:spPr>
          <a:xfrm>
            <a:off x="4860032" y="4869160"/>
            <a:ext cx="3168352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מלבן 74"/>
          <p:cNvSpPr/>
          <p:nvPr/>
        </p:nvSpPr>
        <p:spPr>
          <a:xfrm>
            <a:off x="4572000" y="4725144"/>
            <a:ext cx="3024336" cy="144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6" name="מלבן 75"/>
          <p:cNvSpPr/>
          <p:nvPr/>
        </p:nvSpPr>
        <p:spPr>
          <a:xfrm>
            <a:off x="4572000" y="4581128"/>
            <a:ext cx="2880320" cy="144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7" name="מלבן 76"/>
          <p:cNvSpPr/>
          <p:nvPr/>
        </p:nvSpPr>
        <p:spPr>
          <a:xfrm>
            <a:off x="4572000" y="4437112"/>
            <a:ext cx="2736304" cy="144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8" name="מלבן 77"/>
          <p:cNvSpPr/>
          <p:nvPr/>
        </p:nvSpPr>
        <p:spPr>
          <a:xfrm>
            <a:off x="4572000" y="4293096"/>
            <a:ext cx="2520280" cy="144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9" name="מלבן 78"/>
          <p:cNvSpPr/>
          <p:nvPr/>
        </p:nvSpPr>
        <p:spPr>
          <a:xfrm>
            <a:off x="4572000" y="4149080"/>
            <a:ext cx="2304256" cy="144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0" name="מלבן 79"/>
          <p:cNvSpPr/>
          <p:nvPr/>
        </p:nvSpPr>
        <p:spPr>
          <a:xfrm>
            <a:off x="4572000" y="4005064"/>
            <a:ext cx="2088232" cy="144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1" name="מלבן 80"/>
          <p:cNvSpPr/>
          <p:nvPr/>
        </p:nvSpPr>
        <p:spPr>
          <a:xfrm>
            <a:off x="4572000" y="3861048"/>
            <a:ext cx="1872208" cy="144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2" name="מלבן 81"/>
          <p:cNvSpPr/>
          <p:nvPr/>
        </p:nvSpPr>
        <p:spPr>
          <a:xfrm>
            <a:off x="4572000" y="3717032"/>
            <a:ext cx="1656184" cy="144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3" name="מלבן 82"/>
          <p:cNvSpPr/>
          <p:nvPr/>
        </p:nvSpPr>
        <p:spPr>
          <a:xfrm>
            <a:off x="4572000" y="3573016"/>
            <a:ext cx="1440160" cy="144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4" name="מלבן 83"/>
          <p:cNvSpPr/>
          <p:nvPr/>
        </p:nvSpPr>
        <p:spPr>
          <a:xfrm>
            <a:off x="4572000" y="3429000"/>
            <a:ext cx="1224136" cy="144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5" name="מלבן 84"/>
          <p:cNvSpPr/>
          <p:nvPr/>
        </p:nvSpPr>
        <p:spPr>
          <a:xfrm>
            <a:off x="4572000" y="3284984"/>
            <a:ext cx="1080120" cy="144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6" name="מלבן 85"/>
          <p:cNvSpPr/>
          <p:nvPr/>
        </p:nvSpPr>
        <p:spPr>
          <a:xfrm>
            <a:off x="4572000" y="3140968"/>
            <a:ext cx="864096" cy="144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7" name="מלבן 86"/>
          <p:cNvSpPr/>
          <p:nvPr/>
        </p:nvSpPr>
        <p:spPr>
          <a:xfrm>
            <a:off x="4572000" y="2996952"/>
            <a:ext cx="720080" cy="144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8" name="מלבן 87"/>
          <p:cNvSpPr/>
          <p:nvPr/>
        </p:nvSpPr>
        <p:spPr>
          <a:xfrm>
            <a:off x="4572000" y="2852936"/>
            <a:ext cx="576064" cy="144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9" name="מלבן 88"/>
          <p:cNvSpPr/>
          <p:nvPr/>
        </p:nvSpPr>
        <p:spPr>
          <a:xfrm>
            <a:off x="4572000" y="2708920"/>
            <a:ext cx="432048" cy="144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0" name="מלבן 89"/>
          <p:cNvSpPr/>
          <p:nvPr/>
        </p:nvSpPr>
        <p:spPr>
          <a:xfrm>
            <a:off x="4572000" y="2564904"/>
            <a:ext cx="288032" cy="144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1" name="מלבן 90"/>
          <p:cNvSpPr/>
          <p:nvPr/>
        </p:nvSpPr>
        <p:spPr>
          <a:xfrm>
            <a:off x="4572000" y="2420888"/>
            <a:ext cx="144016" cy="144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2" name="מלבן 91"/>
          <p:cNvSpPr/>
          <p:nvPr/>
        </p:nvSpPr>
        <p:spPr>
          <a:xfrm>
            <a:off x="4572000" y="2276872"/>
            <a:ext cx="72008" cy="144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3" name="מלבן 92"/>
          <p:cNvSpPr/>
          <p:nvPr/>
        </p:nvSpPr>
        <p:spPr>
          <a:xfrm>
            <a:off x="1547664" y="4725144"/>
            <a:ext cx="3024336" cy="144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4" name="מלבן 93"/>
          <p:cNvSpPr/>
          <p:nvPr/>
        </p:nvSpPr>
        <p:spPr>
          <a:xfrm>
            <a:off x="1835696" y="4437112"/>
            <a:ext cx="2736304" cy="144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6" name="מלבן 95"/>
          <p:cNvSpPr/>
          <p:nvPr/>
        </p:nvSpPr>
        <p:spPr>
          <a:xfrm>
            <a:off x="2051720" y="4293096"/>
            <a:ext cx="2520280" cy="144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7" name="מלבן 96"/>
          <p:cNvSpPr/>
          <p:nvPr/>
        </p:nvSpPr>
        <p:spPr>
          <a:xfrm>
            <a:off x="2267744" y="4149080"/>
            <a:ext cx="2304256" cy="144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8" name="מלבן 97"/>
          <p:cNvSpPr/>
          <p:nvPr/>
        </p:nvSpPr>
        <p:spPr>
          <a:xfrm>
            <a:off x="2483768" y="4005064"/>
            <a:ext cx="2088232" cy="144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9" name="מלבן 98"/>
          <p:cNvSpPr/>
          <p:nvPr/>
        </p:nvSpPr>
        <p:spPr>
          <a:xfrm>
            <a:off x="2699792" y="3861048"/>
            <a:ext cx="1872208" cy="144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0" name="מלבן 99"/>
          <p:cNvSpPr/>
          <p:nvPr/>
        </p:nvSpPr>
        <p:spPr>
          <a:xfrm>
            <a:off x="2915816" y="3717032"/>
            <a:ext cx="1656184" cy="144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1" name="מלבן 100"/>
          <p:cNvSpPr/>
          <p:nvPr/>
        </p:nvSpPr>
        <p:spPr>
          <a:xfrm>
            <a:off x="3131840" y="3573016"/>
            <a:ext cx="1440160" cy="144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2" name="מלבן 101"/>
          <p:cNvSpPr/>
          <p:nvPr/>
        </p:nvSpPr>
        <p:spPr>
          <a:xfrm>
            <a:off x="3347864" y="3429000"/>
            <a:ext cx="1224136" cy="144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3" name="מלבן 102"/>
          <p:cNvSpPr/>
          <p:nvPr/>
        </p:nvSpPr>
        <p:spPr>
          <a:xfrm>
            <a:off x="3491880" y="3284984"/>
            <a:ext cx="1080120" cy="144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4" name="מלבן 103"/>
          <p:cNvSpPr/>
          <p:nvPr/>
        </p:nvSpPr>
        <p:spPr>
          <a:xfrm>
            <a:off x="3707904" y="3140968"/>
            <a:ext cx="864096" cy="144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5" name="מלבן 104"/>
          <p:cNvSpPr/>
          <p:nvPr/>
        </p:nvSpPr>
        <p:spPr>
          <a:xfrm>
            <a:off x="3851920" y="2996952"/>
            <a:ext cx="720080" cy="144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6" name="מלבן 105"/>
          <p:cNvSpPr/>
          <p:nvPr/>
        </p:nvSpPr>
        <p:spPr>
          <a:xfrm>
            <a:off x="3995936" y="2852936"/>
            <a:ext cx="576064" cy="144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7" name="מלבן 106"/>
          <p:cNvSpPr/>
          <p:nvPr/>
        </p:nvSpPr>
        <p:spPr>
          <a:xfrm>
            <a:off x="4139952" y="2708920"/>
            <a:ext cx="432048" cy="144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8" name="מלבן 107"/>
          <p:cNvSpPr/>
          <p:nvPr/>
        </p:nvSpPr>
        <p:spPr>
          <a:xfrm>
            <a:off x="4283968" y="2564904"/>
            <a:ext cx="288032" cy="144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9" name="מלבן 108"/>
          <p:cNvSpPr/>
          <p:nvPr/>
        </p:nvSpPr>
        <p:spPr>
          <a:xfrm>
            <a:off x="4427984" y="2420888"/>
            <a:ext cx="144016" cy="144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0" name="מלבן 109"/>
          <p:cNvSpPr/>
          <p:nvPr/>
        </p:nvSpPr>
        <p:spPr>
          <a:xfrm>
            <a:off x="4499992" y="2276872"/>
            <a:ext cx="72008" cy="144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4" name="מלבן 113"/>
          <p:cNvSpPr/>
          <p:nvPr/>
        </p:nvSpPr>
        <p:spPr>
          <a:xfrm>
            <a:off x="1691680" y="4581128"/>
            <a:ext cx="2880320" cy="144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7" name="TextBox 116"/>
          <p:cNvSpPr txBox="1"/>
          <p:nvPr/>
        </p:nvSpPr>
        <p:spPr>
          <a:xfrm>
            <a:off x="7884368" y="2708920"/>
            <a:ext cx="360040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000" dirty="0" smtClean="0"/>
              <a:t>65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800" dirty="0" smtClean="0"/>
              <a:t/>
            </a:r>
            <a:br>
              <a:rPr lang="en-US" sz="800" dirty="0" smtClean="0"/>
            </a:br>
            <a:r>
              <a:rPr lang="en-US" sz="800" dirty="0" smtClean="0"/>
              <a:t/>
            </a:r>
            <a:br>
              <a:rPr lang="en-US" sz="8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endParaRPr lang="he-IL" sz="1000" dirty="0" smtClean="0"/>
          </a:p>
          <a:p>
            <a:r>
              <a:rPr lang="he-IL" sz="1000" dirty="0" smtClean="0"/>
              <a:t>15</a:t>
            </a:r>
            <a:endParaRPr lang="he-IL" sz="1000" dirty="0"/>
          </a:p>
        </p:txBody>
      </p:sp>
      <p:sp>
        <p:nvSpPr>
          <p:cNvPr id="118" name="TextBox 117"/>
          <p:cNvSpPr txBox="1"/>
          <p:nvPr/>
        </p:nvSpPr>
        <p:spPr>
          <a:xfrm>
            <a:off x="899592" y="2708920"/>
            <a:ext cx="360040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000" dirty="0" smtClean="0"/>
              <a:t>65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800" dirty="0" smtClean="0"/>
              <a:t/>
            </a:r>
            <a:br>
              <a:rPr lang="en-US" sz="800" dirty="0" smtClean="0"/>
            </a:br>
            <a:r>
              <a:rPr lang="en-US" sz="800" dirty="0" smtClean="0"/>
              <a:t/>
            </a:r>
            <a:br>
              <a:rPr lang="en-US" sz="8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endParaRPr lang="he-IL" sz="1000" dirty="0" smtClean="0"/>
          </a:p>
          <a:p>
            <a:r>
              <a:rPr lang="he-IL" sz="1000" dirty="0" smtClean="0"/>
              <a:t>15</a:t>
            </a:r>
            <a:endParaRPr lang="he-IL" sz="1000" dirty="0"/>
          </a:p>
        </p:txBody>
      </p:sp>
      <p:sp>
        <p:nvSpPr>
          <p:cNvPr id="119" name="מלבן 118"/>
          <p:cNvSpPr/>
          <p:nvPr/>
        </p:nvSpPr>
        <p:spPr>
          <a:xfrm>
            <a:off x="2771800" y="4293096"/>
            <a:ext cx="1800200" cy="1440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0" name="מלבן 119"/>
          <p:cNvSpPr/>
          <p:nvPr/>
        </p:nvSpPr>
        <p:spPr>
          <a:xfrm>
            <a:off x="2555776" y="4149080"/>
            <a:ext cx="2016224" cy="1440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1" name="מלבן 120"/>
          <p:cNvSpPr/>
          <p:nvPr/>
        </p:nvSpPr>
        <p:spPr>
          <a:xfrm>
            <a:off x="2339752" y="4005064"/>
            <a:ext cx="2232248" cy="1440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2" name="מלבן 121"/>
          <p:cNvSpPr/>
          <p:nvPr/>
        </p:nvSpPr>
        <p:spPr>
          <a:xfrm>
            <a:off x="2123728" y="3861048"/>
            <a:ext cx="2448272" cy="1440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4" name="מלבן 123"/>
          <p:cNvSpPr/>
          <p:nvPr/>
        </p:nvSpPr>
        <p:spPr>
          <a:xfrm>
            <a:off x="2051720" y="3717032"/>
            <a:ext cx="2520280" cy="1440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5" name="מלבן 124"/>
          <p:cNvSpPr/>
          <p:nvPr/>
        </p:nvSpPr>
        <p:spPr>
          <a:xfrm>
            <a:off x="1979712" y="3573016"/>
            <a:ext cx="2592288" cy="1440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4" name="מלבן 143"/>
          <p:cNvSpPr/>
          <p:nvPr/>
        </p:nvSpPr>
        <p:spPr>
          <a:xfrm>
            <a:off x="4572000" y="4725144"/>
            <a:ext cx="1008112" cy="1440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5" name="מלבן 144"/>
          <p:cNvSpPr/>
          <p:nvPr/>
        </p:nvSpPr>
        <p:spPr>
          <a:xfrm>
            <a:off x="4572000" y="4581128"/>
            <a:ext cx="1224136" cy="1440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6" name="מלבן 145"/>
          <p:cNvSpPr/>
          <p:nvPr/>
        </p:nvSpPr>
        <p:spPr>
          <a:xfrm>
            <a:off x="4572000" y="4437112"/>
            <a:ext cx="1512168" cy="1440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7" name="מלבן 146"/>
          <p:cNvSpPr/>
          <p:nvPr/>
        </p:nvSpPr>
        <p:spPr>
          <a:xfrm>
            <a:off x="3563888" y="4725144"/>
            <a:ext cx="1008112" cy="1440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8" name="מלבן 147"/>
          <p:cNvSpPr/>
          <p:nvPr/>
        </p:nvSpPr>
        <p:spPr>
          <a:xfrm>
            <a:off x="3347864" y="4581128"/>
            <a:ext cx="1224136" cy="1440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9" name="מלבן 148"/>
          <p:cNvSpPr/>
          <p:nvPr/>
        </p:nvSpPr>
        <p:spPr>
          <a:xfrm>
            <a:off x="3059832" y="4437112"/>
            <a:ext cx="1512168" cy="1440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0" name="מלבן 149"/>
          <p:cNvSpPr/>
          <p:nvPr/>
        </p:nvSpPr>
        <p:spPr>
          <a:xfrm>
            <a:off x="4572000" y="4293096"/>
            <a:ext cx="1800200" cy="1440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1" name="מלבן 150"/>
          <p:cNvSpPr/>
          <p:nvPr/>
        </p:nvSpPr>
        <p:spPr>
          <a:xfrm>
            <a:off x="4572000" y="4149080"/>
            <a:ext cx="2016224" cy="1440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2" name="מלבן 151"/>
          <p:cNvSpPr/>
          <p:nvPr/>
        </p:nvSpPr>
        <p:spPr>
          <a:xfrm>
            <a:off x="4572000" y="4005064"/>
            <a:ext cx="2232248" cy="1440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3" name="מלבן 152"/>
          <p:cNvSpPr/>
          <p:nvPr/>
        </p:nvSpPr>
        <p:spPr>
          <a:xfrm>
            <a:off x="4572000" y="3861048"/>
            <a:ext cx="2448272" cy="1440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4" name="מלבן 153"/>
          <p:cNvSpPr/>
          <p:nvPr/>
        </p:nvSpPr>
        <p:spPr>
          <a:xfrm>
            <a:off x="4572000" y="3717032"/>
            <a:ext cx="2520280" cy="1440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5" name="מלבן 154"/>
          <p:cNvSpPr/>
          <p:nvPr/>
        </p:nvSpPr>
        <p:spPr>
          <a:xfrm>
            <a:off x="4572000" y="3573016"/>
            <a:ext cx="2592288" cy="1440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6" name="מלבן 155"/>
          <p:cNvSpPr/>
          <p:nvPr/>
        </p:nvSpPr>
        <p:spPr>
          <a:xfrm>
            <a:off x="4572000" y="3429000"/>
            <a:ext cx="2664296" cy="1440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7" name="מלבן 156"/>
          <p:cNvSpPr/>
          <p:nvPr/>
        </p:nvSpPr>
        <p:spPr>
          <a:xfrm>
            <a:off x="4572000" y="3284984"/>
            <a:ext cx="2592288" cy="1440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8" name="מלבן 157"/>
          <p:cNvSpPr/>
          <p:nvPr/>
        </p:nvSpPr>
        <p:spPr>
          <a:xfrm>
            <a:off x="4572000" y="3140968"/>
            <a:ext cx="2520280" cy="1440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9" name="מלבן 158"/>
          <p:cNvSpPr/>
          <p:nvPr/>
        </p:nvSpPr>
        <p:spPr>
          <a:xfrm>
            <a:off x="4572000" y="2996952"/>
            <a:ext cx="2448272" cy="1440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0" name="מלבן 159"/>
          <p:cNvSpPr/>
          <p:nvPr/>
        </p:nvSpPr>
        <p:spPr>
          <a:xfrm>
            <a:off x="4572000" y="2852936"/>
            <a:ext cx="2376264" cy="1440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1" name="מלבן 160"/>
          <p:cNvSpPr/>
          <p:nvPr/>
        </p:nvSpPr>
        <p:spPr>
          <a:xfrm>
            <a:off x="4572000" y="2708920"/>
            <a:ext cx="2304256" cy="1440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2" name="מלבן 161"/>
          <p:cNvSpPr/>
          <p:nvPr/>
        </p:nvSpPr>
        <p:spPr>
          <a:xfrm>
            <a:off x="4572000" y="2564904"/>
            <a:ext cx="2160240" cy="1440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3" name="מלבן 162"/>
          <p:cNvSpPr/>
          <p:nvPr/>
        </p:nvSpPr>
        <p:spPr>
          <a:xfrm>
            <a:off x="4572000" y="2420888"/>
            <a:ext cx="2016224" cy="1440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4" name="מלבן 163"/>
          <p:cNvSpPr/>
          <p:nvPr/>
        </p:nvSpPr>
        <p:spPr>
          <a:xfrm>
            <a:off x="4572000" y="2276872"/>
            <a:ext cx="1512168" cy="1440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5" name="מלבן 164"/>
          <p:cNvSpPr/>
          <p:nvPr/>
        </p:nvSpPr>
        <p:spPr>
          <a:xfrm>
            <a:off x="4572000" y="2132856"/>
            <a:ext cx="864096" cy="1440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6" name="מלבן 165"/>
          <p:cNvSpPr/>
          <p:nvPr/>
        </p:nvSpPr>
        <p:spPr>
          <a:xfrm>
            <a:off x="4572000" y="1988840"/>
            <a:ext cx="288032" cy="1440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7" name="מלבן 166"/>
          <p:cNvSpPr/>
          <p:nvPr/>
        </p:nvSpPr>
        <p:spPr>
          <a:xfrm>
            <a:off x="1907704" y="3429000"/>
            <a:ext cx="2664296" cy="1440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8" name="מלבן 167"/>
          <p:cNvSpPr/>
          <p:nvPr/>
        </p:nvSpPr>
        <p:spPr>
          <a:xfrm>
            <a:off x="1979712" y="3284984"/>
            <a:ext cx="2592288" cy="1440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9" name="מלבן 168"/>
          <p:cNvSpPr/>
          <p:nvPr/>
        </p:nvSpPr>
        <p:spPr>
          <a:xfrm>
            <a:off x="2051720" y="3140968"/>
            <a:ext cx="2520280" cy="1440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0" name="מלבן 169"/>
          <p:cNvSpPr/>
          <p:nvPr/>
        </p:nvSpPr>
        <p:spPr>
          <a:xfrm>
            <a:off x="2123728" y="2996952"/>
            <a:ext cx="2448272" cy="1440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1" name="מלבן 170"/>
          <p:cNvSpPr/>
          <p:nvPr/>
        </p:nvSpPr>
        <p:spPr>
          <a:xfrm>
            <a:off x="2195736" y="2852936"/>
            <a:ext cx="2376264" cy="1440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2" name="מלבן 171"/>
          <p:cNvSpPr/>
          <p:nvPr/>
        </p:nvSpPr>
        <p:spPr>
          <a:xfrm>
            <a:off x="2411760" y="2564904"/>
            <a:ext cx="2160240" cy="1440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3" name="מלבן 172"/>
          <p:cNvSpPr/>
          <p:nvPr/>
        </p:nvSpPr>
        <p:spPr>
          <a:xfrm>
            <a:off x="2267744" y="2708920"/>
            <a:ext cx="2304256" cy="1440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4" name="מלבן 173"/>
          <p:cNvSpPr/>
          <p:nvPr/>
        </p:nvSpPr>
        <p:spPr>
          <a:xfrm>
            <a:off x="2555776" y="2420888"/>
            <a:ext cx="2016224" cy="1440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5" name="מלבן 174"/>
          <p:cNvSpPr/>
          <p:nvPr/>
        </p:nvSpPr>
        <p:spPr>
          <a:xfrm>
            <a:off x="3059832" y="2276872"/>
            <a:ext cx="1512168" cy="1440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6" name="מלבן 175"/>
          <p:cNvSpPr/>
          <p:nvPr/>
        </p:nvSpPr>
        <p:spPr>
          <a:xfrm>
            <a:off x="3707904" y="2132856"/>
            <a:ext cx="864096" cy="1440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7" name="מלבן 176"/>
          <p:cNvSpPr/>
          <p:nvPr/>
        </p:nvSpPr>
        <p:spPr>
          <a:xfrm>
            <a:off x="4283968" y="1988840"/>
            <a:ext cx="288032" cy="1440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79" name="מחבר ישר 178"/>
          <p:cNvCxnSpPr>
            <a:endCxn id="164" idx="1"/>
          </p:cNvCxnSpPr>
          <p:nvPr/>
        </p:nvCxnSpPr>
        <p:spPr>
          <a:xfrm flipH="1" flipV="1">
            <a:off x="4572000" y="2348880"/>
            <a:ext cx="2232248" cy="1800200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מחבר ישר 179"/>
          <p:cNvCxnSpPr>
            <a:endCxn id="175" idx="3"/>
          </p:cNvCxnSpPr>
          <p:nvPr/>
        </p:nvCxnSpPr>
        <p:spPr>
          <a:xfrm flipV="1">
            <a:off x="2339752" y="2348880"/>
            <a:ext cx="2232248" cy="1800200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מחבר ישר 94"/>
          <p:cNvCxnSpPr/>
          <p:nvPr/>
        </p:nvCxnSpPr>
        <p:spPr>
          <a:xfrm>
            <a:off x="4572000" y="4437112"/>
            <a:ext cx="3420380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מחבר ישר 110"/>
          <p:cNvCxnSpPr/>
          <p:nvPr/>
        </p:nvCxnSpPr>
        <p:spPr>
          <a:xfrm>
            <a:off x="1187624" y="2852936"/>
            <a:ext cx="3384376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מחבר ישר 111"/>
          <p:cNvCxnSpPr/>
          <p:nvPr/>
        </p:nvCxnSpPr>
        <p:spPr>
          <a:xfrm>
            <a:off x="4572000" y="2852936"/>
            <a:ext cx="3420380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מחבר ישר 112"/>
          <p:cNvCxnSpPr/>
          <p:nvPr/>
        </p:nvCxnSpPr>
        <p:spPr>
          <a:xfrm>
            <a:off x="1187624" y="4437112"/>
            <a:ext cx="3384376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7" name="טבלה 186"/>
          <p:cNvGraphicFramePr>
            <a:graphicFrameLocks noGrp="1"/>
          </p:cNvGraphicFramePr>
          <p:nvPr/>
        </p:nvGraphicFramePr>
        <p:xfrm>
          <a:off x="2267744" y="5026334"/>
          <a:ext cx="4786269" cy="168765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5954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54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54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1275">
                <a:tc>
                  <a:txBody>
                    <a:bodyPr/>
                    <a:lstStyle/>
                    <a:p>
                      <a:pPr rtl="1"/>
                      <a:endParaRPr lang="he-IL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1" dirty="0" smtClean="0">
                          <a:solidFill>
                            <a:schemeClr val="tx1"/>
                          </a:solidFill>
                        </a:rPr>
                        <a:t>מדינה מתפתחת</a:t>
                      </a:r>
                      <a:endParaRPr lang="he-IL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1" dirty="0" smtClean="0">
                          <a:solidFill>
                            <a:schemeClr val="tx1"/>
                          </a:solidFill>
                        </a:rPr>
                        <a:t>מדינה מפותחת</a:t>
                      </a:r>
                      <a:endParaRPr lang="he-IL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1275">
                <a:tc>
                  <a:txBody>
                    <a:bodyPr/>
                    <a:lstStyle/>
                    <a:p>
                      <a:pPr rtl="1"/>
                      <a:r>
                        <a:rPr lang="he-IL" sz="1000" b="1" dirty="0" smtClean="0">
                          <a:solidFill>
                            <a:schemeClr val="tx1"/>
                          </a:solidFill>
                        </a:rPr>
                        <a:t>שיעורי ילודה</a:t>
                      </a:r>
                      <a:endParaRPr lang="he-IL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1" dirty="0" smtClean="0">
                          <a:solidFill>
                            <a:schemeClr val="tx1"/>
                          </a:solidFill>
                        </a:rPr>
                        <a:t>גבוהים ( 35)</a:t>
                      </a:r>
                      <a:endParaRPr lang="he-IL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1" dirty="0" smtClean="0">
                          <a:solidFill>
                            <a:schemeClr val="tx1"/>
                          </a:solidFill>
                        </a:rPr>
                        <a:t>נמוכים ( 12)</a:t>
                      </a:r>
                      <a:endParaRPr lang="he-IL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1275">
                <a:tc>
                  <a:txBody>
                    <a:bodyPr/>
                    <a:lstStyle/>
                    <a:p>
                      <a:pPr rtl="1"/>
                      <a:r>
                        <a:rPr lang="he-IL" sz="1000" b="1" dirty="0" smtClean="0">
                          <a:solidFill>
                            <a:schemeClr val="tx1"/>
                          </a:solidFill>
                        </a:rPr>
                        <a:t>שיעורי תמותה</a:t>
                      </a:r>
                      <a:endParaRPr lang="he-IL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1" dirty="0" smtClean="0">
                          <a:solidFill>
                            <a:schemeClr val="tx1"/>
                          </a:solidFill>
                        </a:rPr>
                        <a:t>גבוהים ( 12)</a:t>
                      </a:r>
                      <a:endParaRPr lang="he-IL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1" dirty="0" smtClean="0">
                          <a:solidFill>
                            <a:schemeClr val="tx1"/>
                          </a:solidFill>
                        </a:rPr>
                        <a:t>נמוכים ( 8)</a:t>
                      </a:r>
                      <a:endParaRPr lang="he-IL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1275">
                <a:tc>
                  <a:txBody>
                    <a:bodyPr/>
                    <a:lstStyle/>
                    <a:p>
                      <a:pPr rtl="1"/>
                      <a:r>
                        <a:rPr lang="he-IL" sz="1000" b="1" dirty="0" smtClean="0">
                          <a:solidFill>
                            <a:schemeClr val="tx1"/>
                          </a:solidFill>
                        </a:rPr>
                        <a:t>תוחלת חיים</a:t>
                      </a:r>
                      <a:endParaRPr lang="he-IL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1" dirty="0" smtClean="0">
                          <a:solidFill>
                            <a:schemeClr val="tx1"/>
                          </a:solidFill>
                        </a:rPr>
                        <a:t>נמוכה ( 40)</a:t>
                      </a:r>
                      <a:endParaRPr lang="he-IL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1" dirty="0" smtClean="0">
                          <a:solidFill>
                            <a:schemeClr val="tx1"/>
                          </a:solidFill>
                        </a:rPr>
                        <a:t>גבוהה ( 75)</a:t>
                      </a:r>
                      <a:endParaRPr lang="he-IL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1275">
                <a:tc>
                  <a:txBody>
                    <a:bodyPr/>
                    <a:lstStyle/>
                    <a:p>
                      <a:pPr rtl="1"/>
                      <a:r>
                        <a:rPr lang="he-IL" sz="1000" b="1" dirty="0" smtClean="0">
                          <a:solidFill>
                            <a:schemeClr val="tx1"/>
                          </a:solidFill>
                        </a:rPr>
                        <a:t>שיעור הריבוי הטבעי</a:t>
                      </a:r>
                      <a:endParaRPr lang="he-IL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1" dirty="0" smtClean="0">
                          <a:solidFill>
                            <a:schemeClr val="tx1"/>
                          </a:solidFill>
                        </a:rPr>
                        <a:t>נתון לתנודות </a:t>
                      </a:r>
                      <a:r>
                        <a:rPr lang="he-IL" sz="1000" b="1" baseline="0" dirty="0" smtClean="0">
                          <a:solidFill>
                            <a:schemeClr val="tx1"/>
                          </a:solidFill>
                        </a:rPr>
                        <a:t>(2.3%)</a:t>
                      </a:r>
                      <a:endParaRPr lang="he-IL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1" dirty="0" smtClean="0">
                          <a:solidFill>
                            <a:schemeClr val="tx1"/>
                          </a:solidFill>
                        </a:rPr>
                        <a:t>נמוך (0.4%)</a:t>
                      </a:r>
                      <a:endParaRPr lang="he-IL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1275">
                <a:tc>
                  <a:txBody>
                    <a:bodyPr/>
                    <a:lstStyle/>
                    <a:p>
                      <a:pPr rtl="1"/>
                      <a:r>
                        <a:rPr lang="he-IL" sz="1000" b="1" dirty="0" smtClean="0">
                          <a:solidFill>
                            <a:schemeClr val="tx1"/>
                          </a:solidFill>
                        </a:rPr>
                        <a:t>הריבוי הטבעי</a:t>
                      </a:r>
                      <a:endParaRPr lang="he-IL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1" dirty="0" smtClean="0">
                          <a:solidFill>
                            <a:schemeClr val="tx1"/>
                          </a:solidFill>
                        </a:rPr>
                        <a:t>יציב</a:t>
                      </a:r>
                      <a:endParaRPr lang="he-IL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1" dirty="0" smtClean="0">
                          <a:solidFill>
                            <a:schemeClr val="tx1"/>
                          </a:solidFill>
                        </a:rPr>
                        <a:t>נמוך ואף</a:t>
                      </a:r>
                      <a:r>
                        <a:rPr lang="he-IL" sz="10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e-IL" sz="1000" b="1" dirty="0" smtClean="0">
                          <a:solidFill>
                            <a:schemeClr val="tx1"/>
                          </a:solidFill>
                        </a:rPr>
                        <a:t>שלילי</a:t>
                      </a:r>
                      <a:endParaRPr lang="he-IL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915816" y="260648"/>
            <a:ext cx="316835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itchFamily="34" charset="-79"/>
                <a:cs typeface="David" pitchFamily="34" charset="-79"/>
              </a:rPr>
              <a:t>תיכון מקיף אזורי ע"ש י.ח. ברנר</a:t>
            </a:r>
            <a:r>
              <a:rPr lang="en-US" b="1" dirty="0" smtClean="0">
                <a:latin typeface="David" pitchFamily="34" charset="-79"/>
                <a:cs typeface="David" pitchFamily="34" charset="-79"/>
              </a:rPr>
              <a:t/>
            </a:r>
            <a:br>
              <a:rPr lang="en-US" b="1" dirty="0" smtClean="0">
                <a:latin typeface="David" pitchFamily="34" charset="-79"/>
                <a:cs typeface="David" pitchFamily="34" charset="-79"/>
              </a:rPr>
            </a:br>
            <a:r>
              <a:rPr lang="he-IL" dirty="0" smtClean="0">
                <a:latin typeface="David" pitchFamily="34" charset="-79"/>
                <a:cs typeface="David" pitchFamily="34" charset="-79"/>
              </a:rPr>
              <a:t>גבעת ברנר</a:t>
            </a:r>
            <a:endParaRPr lang="he-IL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9592" y="836712"/>
            <a:ext cx="72008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200" b="1" dirty="0" smtClean="0"/>
              <a:t>השוואה בין מדינה </a:t>
            </a:r>
            <a:r>
              <a:rPr lang="he-IL" sz="3200" b="1" dirty="0" smtClean="0">
                <a:solidFill>
                  <a:srgbClr val="FF0000"/>
                </a:solidFill>
              </a:rPr>
              <a:t>מתפתחת</a:t>
            </a:r>
            <a:r>
              <a:rPr lang="he-IL" sz="3200" b="1" dirty="0" smtClean="0"/>
              <a:t> </a:t>
            </a:r>
            <a:r>
              <a:rPr lang="he-IL" sz="3200" b="1" dirty="0" smtClean="0">
                <a:solidFill>
                  <a:srgbClr val="00B050"/>
                </a:solidFill>
              </a:rPr>
              <a:t>למפותחת</a:t>
            </a:r>
            <a:endParaRPr lang="he-IL" sz="3200" dirty="0">
              <a:solidFill>
                <a:srgbClr val="00B050"/>
              </a:solidFill>
            </a:endParaRPr>
          </a:p>
        </p:txBody>
      </p:sp>
      <p:cxnSp>
        <p:nvCxnSpPr>
          <p:cNvPr id="70" name="מחבר חץ ישר 69"/>
          <p:cNvCxnSpPr/>
          <p:nvPr/>
        </p:nvCxnSpPr>
        <p:spPr>
          <a:xfrm flipV="1">
            <a:off x="4572000" y="1556792"/>
            <a:ext cx="0" cy="331236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מחבר חץ ישר 70"/>
          <p:cNvCxnSpPr/>
          <p:nvPr/>
        </p:nvCxnSpPr>
        <p:spPr>
          <a:xfrm flipH="1">
            <a:off x="1115616" y="4869160"/>
            <a:ext cx="3528392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7308304" y="1556792"/>
            <a:ext cx="64807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b="1" dirty="0" smtClean="0"/>
              <a:t>נשים</a:t>
            </a:r>
            <a:endParaRPr lang="he-IL" sz="1400" b="1" dirty="0"/>
          </a:p>
        </p:txBody>
      </p:sp>
      <p:sp>
        <p:nvSpPr>
          <p:cNvPr id="73" name="TextBox 72"/>
          <p:cNvSpPr txBox="1"/>
          <p:nvPr/>
        </p:nvSpPr>
        <p:spPr>
          <a:xfrm>
            <a:off x="1187624" y="1556792"/>
            <a:ext cx="64807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b="1" dirty="0" smtClean="0"/>
              <a:t>גברים</a:t>
            </a:r>
            <a:endParaRPr lang="he-IL" sz="1400" b="1" dirty="0"/>
          </a:p>
        </p:txBody>
      </p:sp>
      <p:cxnSp>
        <p:nvCxnSpPr>
          <p:cNvPr id="74" name="מחבר חץ ישר 73"/>
          <p:cNvCxnSpPr/>
          <p:nvPr/>
        </p:nvCxnSpPr>
        <p:spPr>
          <a:xfrm>
            <a:off x="4860032" y="4869160"/>
            <a:ext cx="3168352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מלבן 79"/>
          <p:cNvSpPr/>
          <p:nvPr/>
        </p:nvSpPr>
        <p:spPr>
          <a:xfrm>
            <a:off x="4572000" y="4005064"/>
            <a:ext cx="2088232" cy="144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1" name="מלבן 80"/>
          <p:cNvSpPr/>
          <p:nvPr/>
        </p:nvSpPr>
        <p:spPr>
          <a:xfrm>
            <a:off x="4572000" y="3861048"/>
            <a:ext cx="1872208" cy="144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2" name="מלבן 81"/>
          <p:cNvSpPr/>
          <p:nvPr/>
        </p:nvSpPr>
        <p:spPr>
          <a:xfrm>
            <a:off x="4572000" y="3717032"/>
            <a:ext cx="1656184" cy="144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3" name="מלבן 82"/>
          <p:cNvSpPr/>
          <p:nvPr/>
        </p:nvSpPr>
        <p:spPr>
          <a:xfrm>
            <a:off x="4572000" y="3573016"/>
            <a:ext cx="1440160" cy="144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4" name="מלבן 83"/>
          <p:cNvSpPr/>
          <p:nvPr/>
        </p:nvSpPr>
        <p:spPr>
          <a:xfrm>
            <a:off x="4572000" y="3429000"/>
            <a:ext cx="1224136" cy="144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5" name="מלבן 84"/>
          <p:cNvSpPr/>
          <p:nvPr/>
        </p:nvSpPr>
        <p:spPr>
          <a:xfrm>
            <a:off x="4572000" y="3284984"/>
            <a:ext cx="1080120" cy="144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6" name="מלבן 85"/>
          <p:cNvSpPr/>
          <p:nvPr/>
        </p:nvSpPr>
        <p:spPr>
          <a:xfrm>
            <a:off x="4572000" y="3140968"/>
            <a:ext cx="864096" cy="144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7" name="מלבן 86"/>
          <p:cNvSpPr/>
          <p:nvPr/>
        </p:nvSpPr>
        <p:spPr>
          <a:xfrm>
            <a:off x="4572000" y="2996952"/>
            <a:ext cx="720080" cy="144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8" name="מלבן 87"/>
          <p:cNvSpPr/>
          <p:nvPr/>
        </p:nvSpPr>
        <p:spPr>
          <a:xfrm>
            <a:off x="4572000" y="2852936"/>
            <a:ext cx="576064" cy="144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9" name="מלבן 88"/>
          <p:cNvSpPr/>
          <p:nvPr/>
        </p:nvSpPr>
        <p:spPr>
          <a:xfrm>
            <a:off x="4572000" y="2708920"/>
            <a:ext cx="432048" cy="144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0" name="מלבן 89"/>
          <p:cNvSpPr/>
          <p:nvPr/>
        </p:nvSpPr>
        <p:spPr>
          <a:xfrm>
            <a:off x="4572000" y="2564904"/>
            <a:ext cx="288032" cy="144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1" name="מלבן 90"/>
          <p:cNvSpPr/>
          <p:nvPr/>
        </p:nvSpPr>
        <p:spPr>
          <a:xfrm>
            <a:off x="4572000" y="2420888"/>
            <a:ext cx="144016" cy="144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2" name="מלבן 91"/>
          <p:cNvSpPr/>
          <p:nvPr/>
        </p:nvSpPr>
        <p:spPr>
          <a:xfrm>
            <a:off x="4572000" y="2276872"/>
            <a:ext cx="72008" cy="144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95" name="מחבר ישר 94"/>
          <p:cNvCxnSpPr/>
          <p:nvPr/>
        </p:nvCxnSpPr>
        <p:spPr>
          <a:xfrm>
            <a:off x="4572000" y="4437112"/>
            <a:ext cx="3420380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מלבן 97"/>
          <p:cNvSpPr/>
          <p:nvPr/>
        </p:nvSpPr>
        <p:spPr>
          <a:xfrm>
            <a:off x="2483768" y="4005064"/>
            <a:ext cx="2088232" cy="144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9" name="מלבן 98"/>
          <p:cNvSpPr/>
          <p:nvPr/>
        </p:nvSpPr>
        <p:spPr>
          <a:xfrm>
            <a:off x="2699792" y="3861048"/>
            <a:ext cx="1872208" cy="144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0" name="מלבן 99"/>
          <p:cNvSpPr/>
          <p:nvPr/>
        </p:nvSpPr>
        <p:spPr>
          <a:xfrm>
            <a:off x="2915816" y="3717032"/>
            <a:ext cx="1656184" cy="144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1" name="מלבן 100"/>
          <p:cNvSpPr/>
          <p:nvPr/>
        </p:nvSpPr>
        <p:spPr>
          <a:xfrm>
            <a:off x="3131840" y="3573016"/>
            <a:ext cx="1440160" cy="144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2" name="מלבן 101"/>
          <p:cNvSpPr/>
          <p:nvPr/>
        </p:nvSpPr>
        <p:spPr>
          <a:xfrm>
            <a:off x="3347864" y="3429000"/>
            <a:ext cx="1224136" cy="144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3" name="מלבן 102"/>
          <p:cNvSpPr/>
          <p:nvPr/>
        </p:nvSpPr>
        <p:spPr>
          <a:xfrm>
            <a:off x="3491880" y="3284984"/>
            <a:ext cx="1080120" cy="144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4" name="מלבן 103"/>
          <p:cNvSpPr/>
          <p:nvPr/>
        </p:nvSpPr>
        <p:spPr>
          <a:xfrm>
            <a:off x="3707904" y="3140968"/>
            <a:ext cx="864096" cy="144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5" name="מלבן 104"/>
          <p:cNvSpPr/>
          <p:nvPr/>
        </p:nvSpPr>
        <p:spPr>
          <a:xfrm>
            <a:off x="3851920" y="2996952"/>
            <a:ext cx="720080" cy="144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6" name="מלבן 105"/>
          <p:cNvSpPr/>
          <p:nvPr/>
        </p:nvSpPr>
        <p:spPr>
          <a:xfrm>
            <a:off x="3995936" y="2852936"/>
            <a:ext cx="576064" cy="144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7" name="מלבן 106"/>
          <p:cNvSpPr/>
          <p:nvPr/>
        </p:nvSpPr>
        <p:spPr>
          <a:xfrm>
            <a:off x="4139952" y="2708920"/>
            <a:ext cx="432048" cy="144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8" name="מלבן 107"/>
          <p:cNvSpPr/>
          <p:nvPr/>
        </p:nvSpPr>
        <p:spPr>
          <a:xfrm>
            <a:off x="4283968" y="2564904"/>
            <a:ext cx="288032" cy="144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9" name="מלבן 108"/>
          <p:cNvSpPr/>
          <p:nvPr/>
        </p:nvSpPr>
        <p:spPr>
          <a:xfrm>
            <a:off x="4427984" y="2420888"/>
            <a:ext cx="144016" cy="144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0" name="מלבן 109"/>
          <p:cNvSpPr/>
          <p:nvPr/>
        </p:nvSpPr>
        <p:spPr>
          <a:xfrm>
            <a:off x="4499992" y="2276872"/>
            <a:ext cx="72008" cy="144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11" name="מחבר ישר 110"/>
          <p:cNvCxnSpPr/>
          <p:nvPr/>
        </p:nvCxnSpPr>
        <p:spPr>
          <a:xfrm>
            <a:off x="1187624" y="2852936"/>
            <a:ext cx="3384376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מחבר ישר 111"/>
          <p:cNvCxnSpPr/>
          <p:nvPr/>
        </p:nvCxnSpPr>
        <p:spPr>
          <a:xfrm>
            <a:off x="4572000" y="2852936"/>
            <a:ext cx="3420380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מחבר ישר 112"/>
          <p:cNvCxnSpPr/>
          <p:nvPr/>
        </p:nvCxnSpPr>
        <p:spPr>
          <a:xfrm>
            <a:off x="1187624" y="4437112"/>
            <a:ext cx="3384376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TextBox 116"/>
          <p:cNvSpPr txBox="1"/>
          <p:nvPr/>
        </p:nvSpPr>
        <p:spPr>
          <a:xfrm>
            <a:off x="7884368" y="2708920"/>
            <a:ext cx="360040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000" dirty="0" smtClean="0"/>
              <a:t>65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800" dirty="0" smtClean="0"/>
              <a:t/>
            </a:r>
            <a:br>
              <a:rPr lang="en-US" sz="800" dirty="0" smtClean="0"/>
            </a:br>
            <a:r>
              <a:rPr lang="en-US" sz="800" dirty="0" smtClean="0"/>
              <a:t/>
            </a:r>
            <a:br>
              <a:rPr lang="en-US" sz="8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endParaRPr lang="he-IL" sz="1000" dirty="0" smtClean="0"/>
          </a:p>
          <a:p>
            <a:r>
              <a:rPr lang="he-IL" sz="1000" dirty="0" smtClean="0"/>
              <a:t>15</a:t>
            </a:r>
            <a:endParaRPr lang="he-IL" sz="1000" dirty="0"/>
          </a:p>
        </p:txBody>
      </p:sp>
      <p:sp>
        <p:nvSpPr>
          <p:cNvPr id="118" name="TextBox 117"/>
          <p:cNvSpPr txBox="1"/>
          <p:nvPr/>
        </p:nvSpPr>
        <p:spPr>
          <a:xfrm>
            <a:off x="899592" y="2708920"/>
            <a:ext cx="360040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000" dirty="0" smtClean="0"/>
              <a:t>65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800" dirty="0" smtClean="0"/>
              <a:t/>
            </a:r>
            <a:br>
              <a:rPr lang="en-US" sz="800" dirty="0" smtClean="0"/>
            </a:br>
            <a:r>
              <a:rPr lang="en-US" sz="800" dirty="0" smtClean="0"/>
              <a:t/>
            </a:r>
            <a:br>
              <a:rPr lang="en-US" sz="8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endParaRPr lang="he-IL" sz="1000" dirty="0" smtClean="0"/>
          </a:p>
          <a:p>
            <a:r>
              <a:rPr lang="he-IL" sz="1000" dirty="0" smtClean="0"/>
              <a:t>15</a:t>
            </a:r>
            <a:endParaRPr lang="he-IL" sz="1000" dirty="0"/>
          </a:p>
        </p:txBody>
      </p:sp>
      <p:sp>
        <p:nvSpPr>
          <p:cNvPr id="119" name="מלבן 118"/>
          <p:cNvSpPr/>
          <p:nvPr/>
        </p:nvSpPr>
        <p:spPr>
          <a:xfrm>
            <a:off x="2771800" y="4293096"/>
            <a:ext cx="1800200" cy="1440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0" name="מלבן 119"/>
          <p:cNvSpPr/>
          <p:nvPr/>
        </p:nvSpPr>
        <p:spPr>
          <a:xfrm>
            <a:off x="2555776" y="4149080"/>
            <a:ext cx="2016224" cy="1440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1" name="מלבן 120"/>
          <p:cNvSpPr/>
          <p:nvPr/>
        </p:nvSpPr>
        <p:spPr>
          <a:xfrm>
            <a:off x="2339752" y="4005064"/>
            <a:ext cx="2232248" cy="1440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2" name="מלבן 121"/>
          <p:cNvSpPr/>
          <p:nvPr/>
        </p:nvSpPr>
        <p:spPr>
          <a:xfrm>
            <a:off x="2123728" y="3861048"/>
            <a:ext cx="2448272" cy="1440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4" name="מלבן 123"/>
          <p:cNvSpPr/>
          <p:nvPr/>
        </p:nvSpPr>
        <p:spPr>
          <a:xfrm>
            <a:off x="2051720" y="3717032"/>
            <a:ext cx="2520280" cy="1440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5" name="מלבן 124"/>
          <p:cNvSpPr/>
          <p:nvPr/>
        </p:nvSpPr>
        <p:spPr>
          <a:xfrm>
            <a:off x="1979712" y="3573016"/>
            <a:ext cx="2592288" cy="1440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4" name="מלבן 143"/>
          <p:cNvSpPr/>
          <p:nvPr/>
        </p:nvSpPr>
        <p:spPr>
          <a:xfrm>
            <a:off x="4572000" y="4725144"/>
            <a:ext cx="1008112" cy="1440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5" name="מלבן 144"/>
          <p:cNvSpPr/>
          <p:nvPr/>
        </p:nvSpPr>
        <p:spPr>
          <a:xfrm>
            <a:off x="4572000" y="4581128"/>
            <a:ext cx="1224136" cy="1440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6" name="מלבן 145"/>
          <p:cNvSpPr/>
          <p:nvPr/>
        </p:nvSpPr>
        <p:spPr>
          <a:xfrm>
            <a:off x="4572000" y="4437112"/>
            <a:ext cx="1512168" cy="1440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7" name="מלבן 146"/>
          <p:cNvSpPr/>
          <p:nvPr/>
        </p:nvSpPr>
        <p:spPr>
          <a:xfrm>
            <a:off x="3563888" y="4725144"/>
            <a:ext cx="1008112" cy="1440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8" name="מלבן 147"/>
          <p:cNvSpPr/>
          <p:nvPr/>
        </p:nvSpPr>
        <p:spPr>
          <a:xfrm>
            <a:off x="3347864" y="4581128"/>
            <a:ext cx="1224136" cy="1440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9" name="מלבן 148"/>
          <p:cNvSpPr/>
          <p:nvPr/>
        </p:nvSpPr>
        <p:spPr>
          <a:xfrm>
            <a:off x="3059832" y="4437112"/>
            <a:ext cx="1512168" cy="1440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0" name="מלבן 149"/>
          <p:cNvSpPr/>
          <p:nvPr/>
        </p:nvSpPr>
        <p:spPr>
          <a:xfrm>
            <a:off x="4572000" y="4293096"/>
            <a:ext cx="1800200" cy="1440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1" name="מלבן 150"/>
          <p:cNvSpPr/>
          <p:nvPr/>
        </p:nvSpPr>
        <p:spPr>
          <a:xfrm>
            <a:off x="4572000" y="4149080"/>
            <a:ext cx="2016224" cy="1440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2" name="מלבן 151"/>
          <p:cNvSpPr/>
          <p:nvPr/>
        </p:nvSpPr>
        <p:spPr>
          <a:xfrm>
            <a:off x="4572000" y="4005064"/>
            <a:ext cx="2232248" cy="1440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3" name="מלבן 152"/>
          <p:cNvSpPr/>
          <p:nvPr/>
        </p:nvSpPr>
        <p:spPr>
          <a:xfrm>
            <a:off x="4572000" y="3861048"/>
            <a:ext cx="2448272" cy="1440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4" name="מלבן 153"/>
          <p:cNvSpPr/>
          <p:nvPr/>
        </p:nvSpPr>
        <p:spPr>
          <a:xfrm>
            <a:off x="4572000" y="3717032"/>
            <a:ext cx="2520280" cy="1440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5" name="מלבן 154"/>
          <p:cNvSpPr/>
          <p:nvPr/>
        </p:nvSpPr>
        <p:spPr>
          <a:xfrm>
            <a:off x="4572000" y="3573016"/>
            <a:ext cx="2592288" cy="1440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6" name="מלבן 155"/>
          <p:cNvSpPr/>
          <p:nvPr/>
        </p:nvSpPr>
        <p:spPr>
          <a:xfrm>
            <a:off x="4572000" y="3429000"/>
            <a:ext cx="2664296" cy="1440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7" name="מלבן 156"/>
          <p:cNvSpPr/>
          <p:nvPr/>
        </p:nvSpPr>
        <p:spPr>
          <a:xfrm>
            <a:off x="4572000" y="3284984"/>
            <a:ext cx="2592288" cy="1440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8" name="מלבן 157"/>
          <p:cNvSpPr/>
          <p:nvPr/>
        </p:nvSpPr>
        <p:spPr>
          <a:xfrm>
            <a:off x="4572000" y="3140968"/>
            <a:ext cx="2520280" cy="1440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9" name="מלבן 158"/>
          <p:cNvSpPr/>
          <p:nvPr/>
        </p:nvSpPr>
        <p:spPr>
          <a:xfrm>
            <a:off x="4572000" y="2996952"/>
            <a:ext cx="2448272" cy="1440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0" name="מלבן 159"/>
          <p:cNvSpPr/>
          <p:nvPr/>
        </p:nvSpPr>
        <p:spPr>
          <a:xfrm>
            <a:off x="4572000" y="2852936"/>
            <a:ext cx="2376264" cy="1440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1" name="מלבן 160"/>
          <p:cNvSpPr/>
          <p:nvPr/>
        </p:nvSpPr>
        <p:spPr>
          <a:xfrm>
            <a:off x="4572000" y="2708920"/>
            <a:ext cx="2304256" cy="1440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2" name="מלבן 161"/>
          <p:cNvSpPr/>
          <p:nvPr/>
        </p:nvSpPr>
        <p:spPr>
          <a:xfrm>
            <a:off x="4572000" y="2564904"/>
            <a:ext cx="2160240" cy="1440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3" name="מלבן 162"/>
          <p:cNvSpPr/>
          <p:nvPr/>
        </p:nvSpPr>
        <p:spPr>
          <a:xfrm>
            <a:off x="4572000" y="2420888"/>
            <a:ext cx="2016224" cy="1440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4" name="מלבן 163"/>
          <p:cNvSpPr/>
          <p:nvPr/>
        </p:nvSpPr>
        <p:spPr>
          <a:xfrm>
            <a:off x="4572000" y="2276872"/>
            <a:ext cx="1512168" cy="1440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5" name="מלבן 164"/>
          <p:cNvSpPr/>
          <p:nvPr/>
        </p:nvSpPr>
        <p:spPr>
          <a:xfrm>
            <a:off x="4572000" y="2132856"/>
            <a:ext cx="864096" cy="1440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6" name="מלבן 165"/>
          <p:cNvSpPr/>
          <p:nvPr/>
        </p:nvSpPr>
        <p:spPr>
          <a:xfrm>
            <a:off x="4572000" y="1988840"/>
            <a:ext cx="288032" cy="1440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7" name="מלבן 166"/>
          <p:cNvSpPr/>
          <p:nvPr/>
        </p:nvSpPr>
        <p:spPr>
          <a:xfrm>
            <a:off x="1907704" y="3429000"/>
            <a:ext cx="2664296" cy="1440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8" name="מלבן 167"/>
          <p:cNvSpPr/>
          <p:nvPr/>
        </p:nvSpPr>
        <p:spPr>
          <a:xfrm>
            <a:off x="1979712" y="3284984"/>
            <a:ext cx="2592288" cy="1440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9" name="מלבן 168"/>
          <p:cNvSpPr/>
          <p:nvPr/>
        </p:nvSpPr>
        <p:spPr>
          <a:xfrm>
            <a:off x="2051720" y="3140968"/>
            <a:ext cx="2520280" cy="1440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0" name="מלבן 169"/>
          <p:cNvSpPr/>
          <p:nvPr/>
        </p:nvSpPr>
        <p:spPr>
          <a:xfrm>
            <a:off x="2123728" y="2996952"/>
            <a:ext cx="2448272" cy="1440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1" name="מלבן 170"/>
          <p:cNvSpPr/>
          <p:nvPr/>
        </p:nvSpPr>
        <p:spPr>
          <a:xfrm>
            <a:off x="2195736" y="2852936"/>
            <a:ext cx="2376264" cy="1440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2" name="מלבן 171"/>
          <p:cNvSpPr/>
          <p:nvPr/>
        </p:nvSpPr>
        <p:spPr>
          <a:xfrm>
            <a:off x="2411760" y="2564904"/>
            <a:ext cx="2160240" cy="1440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3" name="מלבן 172"/>
          <p:cNvSpPr/>
          <p:nvPr/>
        </p:nvSpPr>
        <p:spPr>
          <a:xfrm>
            <a:off x="2267744" y="2708920"/>
            <a:ext cx="2304256" cy="1440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4" name="מלבן 173"/>
          <p:cNvSpPr/>
          <p:nvPr/>
        </p:nvSpPr>
        <p:spPr>
          <a:xfrm>
            <a:off x="2555776" y="2420888"/>
            <a:ext cx="2016224" cy="1440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5" name="מלבן 174"/>
          <p:cNvSpPr/>
          <p:nvPr/>
        </p:nvSpPr>
        <p:spPr>
          <a:xfrm>
            <a:off x="3059832" y="2276872"/>
            <a:ext cx="1512168" cy="1440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6" name="מלבן 175"/>
          <p:cNvSpPr/>
          <p:nvPr/>
        </p:nvSpPr>
        <p:spPr>
          <a:xfrm>
            <a:off x="3707904" y="2132856"/>
            <a:ext cx="864096" cy="1440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7" name="מלבן 176"/>
          <p:cNvSpPr/>
          <p:nvPr/>
        </p:nvSpPr>
        <p:spPr>
          <a:xfrm>
            <a:off x="4283968" y="1988840"/>
            <a:ext cx="288032" cy="1440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5" name="מלבן 114"/>
          <p:cNvSpPr/>
          <p:nvPr/>
        </p:nvSpPr>
        <p:spPr>
          <a:xfrm>
            <a:off x="4572000" y="4725144"/>
            <a:ext cx="3024336" cy="144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6" name="מלבן 115"/>
          <p:cNvSpPr/>
          <p:nvPr/>
        </p:nvSpPr>
        <p:spPr>
          <a:xfrm>
            <a:off x="4572000" y="4581128"/>
            <a:ext cx="2880320" cy="144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3" name="מלבן 122"/>
          <p:cNvSpPr/>
          <p:nvPr/>
        </p:nvSpPr>
        <p:spPr>
          <a:xfrm>
            <a:off x="4572000" y="4437112"/>
            <a:ext cx="2736304" cy="144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6" name="מלבן 125"/>
          <p:cNvSpPr/>
          <p:nvPr/>
        </p:nvSpPr>
        <p:spPr>
          <a:xfrm>
            <a:off x="4572000" y="4293096"/>
            <a:ext cx="2520280" cy="144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7" name="מלבן 126"/>
          <p:cNvSpPr/>
          <p:nvPr/>
        </p:nvSpPr>
        <p:spPr>
          <a:xfrm>
            <a:off x="4572000" y="4149080"/>
            <a:ext cx="2304256" cy="144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8" name="מלבן 127"/>
          <p:cNvSpPr/>
          <p:nvPr/>
        </p:nvSpPr>
        <p:spPr>
          <a:xfrm>
            <a:off x="4572000" y="4005064"/>
            <a:ext cx="2088232" cy="144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9" name="מלבן 128"/>
          <p:cNvSpPr/>
          <p:nvPr/>
        </p:nvSpPr>
        <p:spPr>
          <a:xfrm>
            <a:off x="4572000" y="3861048"/>
            <a:ext cx="1872208" cy="144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0" name="מלבן 129"/>
          <p:cNvSpPr/>
          <p:nvPr/>
        </p:nvSpPr>
        <p:spPr>
          <a:xfrm>
            <a:off x="4572000" y="3717032"/>
            <a:ext cx="1656184" cy="144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1" name="מלבן 130"/>
          <p:cNvSpPr/>
          <p:nvPr/>
        </p:nvSpPr>
        <p:spPr>
          <a:xfrm>
            <a:off x="4572000" y="3573016"/>
            <a:ext cx="1440160" cy="144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2" name="מלבן 131"/>
          <p:cNvSpPr/>
          <p:nvPr/>
        </p:nvSpPr>
        <p:spPr>
          <a:xfrm>
            <a:off x="4572000" y="3429000"/>
            <a:ext cx="1224136" cy="144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3" name="מלבן 132"/>
          <p:cNvSpPr/>
          <p:nvPr/>
        </p:nvSpPr>
        <p:spPr>
          <a:xfrm>
            <a:off x="4572000" y="3284984"/>
            <a:ext cx="1080120" cy="144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4" name="מלבן 133"/>
          <p:cNvSpPr/>
          <p:nvPr/>
        </p:nvSpPr>
        <p:spPr>
          <a:xfrm>
            <a:off x="4572000" y="3140968"/>
            <a:ext cx="864096" cy="144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5" name="מלבן 134"/>
          <p:cNvSpPr/>
          <p:nvPr/>
        </p:nvSpPr>
        <p:spPr>
          <a:xfrm>
            <a:off x="4572000" y="2996952"/>
            <a:ext cx="720080" cy="144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6" name="מלבן 135"/>
          <p:cNvSpPr/>
          <p:nvPr/>
        </p:nvSpPr>
        <p:spPr>
          <a:xfrm>
            <a:off x="4572000" y="2852936"/>
            <a:ext cx="576064" cy="144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7" name="מלבן 136"/>
          <p:cNvSpPr/>
          <p:nvPr/>
        </p:nvSpPr>
        <p:spPr>
          <a:xfrm>
            <a:off x="4572000" y="2708920"/>
            <a:ext cx="432048" cy="144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8" name="מלבן 137"/>
          <p:cNvSpPr/>
          <p:nvPr/>
        </p:nvSpPr>
        <p:spPr>
          <a:xfrm>
            <a:off x="4572000" y="2564904"/>
            <a:ext cx="288032" cy="144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9" name="מלבן 138"/>
          <p:cNvSpPr/>
          <p:nvPr/>
        </p:nvSpPr>
        <p:spPr>
          <a:xfrm>
            <a:off x="4572000" y="2420888"/>
            <a:ext cx="144016" cy="144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0" name="מלבן 139"/>
          <p:cNvSpPr/>
          <p:nvPr/>
        </p:nvSpPr>
        <p:spPr>
          <a:xfrm>
            <a:off x="4572000" y="2276872"/>
            <a:ext cx="72008" cy="144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1" name="מלבן 140"/>
          <p:cNvSpPr/>
          <p:nvPr/>
        </p:nvSpPr>
        <p:spPr>
          <a:xfrm>
            <a:off x="1547664" y="4725144"/>
            <a:ext cx="3024336" cy="144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2" name="מלבן 141"/>
          <p:cNvSpPr/>
          <p:nvPr/>
        </p:nvSpPr>
        <p:spPr>
          <a:xfrm>
            <a:off x="1835696" y="4437112"/>
            <a:ext cx="2736304" cy="144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3" name="מלבן 142"/>
          <p:cNvSpPr/>
          <p:nvPr/>
        </p:nvSpPr>
        <p:spPr>
          <a:xfrm>
            <a:off x="2051720" y="4293096"/>
            <a:ext cx="2520280" cy="144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8" name="מלבן 177"/>
          <p:cNvSpPr/>
          <p:nvPr/>
        </p:nvSpPr>
        <p:spPr>
          <a:xfrm>
            <a:off x="2267744" y="4149080"/>
            <a:ext cx="2304256" cy="144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9" name="מלבן 178"/>
          <p:cNvSpPr/>
          <p:nvPr/>
        </p:nvSpPr>
        <p:spPr>
          <a:xfrm>
            <a:off x="2483768" y="4005064"/>
            <a:ext cx="2088232" cy="144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0" name="מלבן 179"/>
          <p:cNvSpPr/>
          <p:nvPr/>
        </p:nvSpPr>
        <p:spPr>
          <a:xfrm>
            <a:off x="2699792" y="3861048"/>
            <a:ext cx="1872208" cy="144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1" name="מלבן 180"/>
          <p:cNvSpPr/>
          <p:nvPr/>
        </p:nvSpPr>
        <p:spPr>
          <a:xfrm>
            <a:off x="2915816" y="3717032"/>
            <a:ext cx="1656184" cy="144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2" name="מלבן 181"/>
          <p:cNvSpPr/>
          <p:nvPr/>
        </p:nvSpPr>
        <p:spPr>
          <a:xfrm>
            <a:off x="3131840" y="3573016"/>
            <a:ext cx="1440160" cy="144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3" name="מלבן 182"/>
          <p:cNvSpPr/>
          <p:nvPr/>
        </p:nvSpPr>
        <p:spPr>
          <a:xfrm>
            <a:off x="3347864" y="3429000"/>
            <a:ext cx="1224136" cy="144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4" name="מלבן 183"/>
          <p:cNvSpPr/>
          <p:nvPr/>
        </p:nvSpPr>
        <p:spPr>
          <a:xfrm>
            <a:off x="3491880" y="3284984"/>
            <a:ext cx="1080120" cy="144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5" name="מלבן 184"/>
          <p:cNvSpPr/>
          <p:nvPr/>
        </p:nvSpPr>
        <p:spPr>
          <a:xfrm>
            <a:off x="3707904" y="3140968"/>
            <a:ext cx="864096" cy="144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6" name="מלבן 185"/>
          <p:cNvSpPr/>
          <p:nvPr/>
        </p:nvSpPr>
        <p:spPr>
          <a:xfrm>
            <a:off x="3851920" y="2996952"/>
            <a:ext cx="720080" cy="144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7" name="מלבן 186"/>
          <p:cNvSpPr/>
          <p:nvPr/>
        </p:nvSpPr>
        <p:spPr>
          <a:xfrm>
            <a:off x="3995936" y="2852936"/>
            <a:ext cx="576064" cy="144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8" name="מלבן 187"/>
          <p:cNvSpPr/>
          <p:nvPr/>
        </p:nvSpPr>
        <p:spPr>
          <a:xfrm>
            <a:off x="4139952" y="2708920"/>
            <a:ext cx="432048" cy="144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9" name="מלבן 188"/>
          <p:cNvSpPr/>
          <p:nvPr/>
        </p:nvSpPr>
        <p:spPr>
          <a:xfrm>
            <a:off x="4283968" y="2564904"/>
            <a:ext cx="288032" cy="144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0" name="מלבן 189"/>
          <p:cNvSpPr/>
          <p:nvPr/>
        </p:nvSpPr>
        <p:spPr>
          <a:xfrm>
            <a:off x="4427984" y="2420888"/>
            <a:ext cx="144016" cy="144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1" name="מלבן 190"/>
          <p:cNvSpPr/>
          <p:nvPr/>
        </p:nvSpPr>
        <p:spPr>
          <a:xfrm>
            <a:off x="4499992" y="2276872"/>
            <a:ext cx="72008" cy="144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2" name="מלבן 191"/>
          <p:cNvSpPr/>
          <p:nvPr/>
        </p:nvSpPr>
        <p:spPr>
          <a:xfrm>
            <a:off x="1691680" y="4581128"/>
            <a:ext cx="2880320" cy="144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94" name="מחבר ישר 193"/>
          <p:cNvCxnSpPr/>
          <p:nvPr/>
        </p:nvCxnSpPr>
        <p:spPr>
          <a:xfrm flipH="1">
            <a:off x="5364088" y="4149080"/>
            <a:ext cx="1512168" cy="720080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מחבר ישר 195"/>
          <p:cNvCxnSpPr/>
          <p:nvPr/>
        </p:nvCxnSpPr>
        <p:spPr>
          <a:xfrm>
            <a:off x="2339752" y="4149080"/>
            <a:ext cx="1368152" cy="720080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8" name="טבלה 197"/>
          <p:cNvGraphicFramePr>
            <a:graphicFrameLocks noGrp="1"/>
          </p:cNvGraphicFramePr>
          <p:nvPr/>
        </p:nvGraphicFramePr>
        <p:xfrm>
          <a:off x="2267744" y="5026334"/>
          <a:ext cx="4786269" cy="168765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5954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54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54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1275">
                <a:tc>
                  <a:txBody>
                    <a:bodyPr/>
                    <a:lstStyle/>
                    <a:p>
                      <a:pPr rtl="1"/>
                      <a:endParaRPr lang="he-IL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1" dirty="0" smtClean="0">
                          <a:solidFill>
                            <a:schemeClr val="tx1"/>
                          </a:solidFill>
                        </a:rPr>
                        <a:t>מדינה מתפתחת</a:t>
                      </a:r>
                      <a:endParaRPr lang="he-IL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1" dirty="0" smtClean="0">
                          <a:solidFill>
                            <a:schemeClr val="tx1"/>
                          </a:solidFill>
                        </a:rPr>
                        <a:t>מדינה מפותחת</a:t>
                      </a:r>
                      <a:endParaRPr lang="he-IL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1275">
                <a:tc>
                  <a:txBody>
                    <a:bodyPr/>
                    <a:lstStyle/>
                    <a:p>
                      <a:pPr rtl="1"/>
                      <a:r>
                        <a:rPr lang="he-IL" sz="1000" b="1" dirty="0" smtClean="0">
                          <a:solidFill>
                            <a:schemeClr val="tx1"/>
                          </a:solidFill>
                        </a:rPr>
                        <a:t>שיעורי ילודה</a:t>
                      </a:r>
                      <a:endParaRPr lang="he-IL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1" dirty="0" smtClean="0">
                          <a:solidFill>
                            <a:schemeClr val="tx1"/>
                          </a:solidFill>
                        </a:rPr>
                        <a:t>גבוהים ( 35)</a:t>
                      </a:r>
                      <a:endParaRPr lang="he-IL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1" dirty="0" smtClean="0">
                          <a:solidFill>
                            <a:schemeClr val="tx1"/>
                          </a:solidFill>
                        </a:rPr>
                        <a:t>נמוכים ( 12)</a:t>
                      </a:r>
                      <a:endParaRPr lang="he-IL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1275">
                <a:tc>
                  <a:txBody>
                    <a:bodyPr/>
                    <a:lstStyle/>
                    <a:p>
                      <a:pPr rtl="1"/>
                      <a:r>
                        <a:rPr lang="he-IL" sz="1000" b="1" dirty="0" smtClean="0">
                          <a:solidFill>
                            <a:schemeClr val="tx1"/>
                          </a:solidFill>
                        </a:rPr>
                        <a:t>שיעורי תמותה</a:t>
                      </a:r>
                      <a:endParaRPr lang="he-IL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1" dirty="0" smtClean="0">
                          <a:solidFill>
                            <a:schemeClr val="tx1"/>
                          </a:solidFill>
                        </a:rPr>
                        <a:t>גבוהים ( 12)</a:t>
                      </a:r>
                      <a:endParaRPr lang="he-IL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1" dirty="0" smtClean="0">
                          <a:solidFill>
                            <a:schemeClr val="tx1"/>
                          </a:solidFill>
                        </a:rPr>
                        <a:t>נמוכים ( 8)</a:t>
                      </a:r>
                      <a:endParaRPr lang="he-IL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1275">
                <a:tc>
                  <a:txBody>
                    <a:bodyPr/>
                    <a:lstStyle/>
                    <a:p>
                      <a:pPr rtl="1"/>
                      <a:r>
                        <a:rPr lang="he-IL" sz="1000" b="1" dirty="0" smtClean="0">
                          <a:solidFill>
                            <a:schemeClr val="tx1"/>
                          </a:solidFill>
                        </a:rPr>
                        <a:t>תוחלת חיים</a:t>
                      </a:r>
                      <a:endParaRPr lang="he-IL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1" dirty="0" smtClean="0">
                          <a:solidFill>
                            <a:schemeClr val="tx1"/>
                          </a:solidFill>
                        </a:rPr>
                        <a:t>נמוכה ( 40)</a:t>
                      </a:r>
                      <a:endParaRPr lang="he-IL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1" dirty="0" smtClean="0">
                          <a:solidFill>
                            <a:schemeClr val="tx1"/>
                          </a:solidFill>
                        </a:rPr>
                        <a:t>גבוהה ( 75)</a:t>
                      </a:r>
                      <a:endParaRPr lang="he-IL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1275">
                <a:tc>
                  <a:txBody>
                    <a:bodyPr/>
                    <a:lstStyle/>
                    <a:p>
                      <a:pPr rtl="1"/>
                      <a:r>
                        <a:rPr lang="he-IL" sz="1000" b="1" dirty="0" smtClean="0">
                          <a:solidFill>
                            <a:schemeClr val="tx1"/>
                          </a:solidFill>
                        </a:rPr>
                        <a:t>שיעור הריבוי הטבעי</a:t>
                      </a:r>
                      <a:endParaRPr lang="he-IL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1" dirty="0" smtClean="0">
                          <a:solidFill>
                            <a:schemeClr val="tx1"/>
                          </a:solidFill>
                        </a:rPr>
                        <a:t>נתון לתנודות </a:t>
                      </a:r>
                      <a:r>
                        <a:rPr lang="he-IL" sz="1000" b="1" baseline="0" dirty="0" smtClean="0">
                          <a:solidFill>
                            <a:schemeClr val="tx1"/>
                          </a:solidFill>
                        </a:rPr>
                        <a:t>(2.3%)</a:t>
                      </a:r>
                      <a:endParaRPr lang="he-IL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1" dirty="0" smtClean="0">
                          <a:solidFill>
                            <a:schemeClr val="tx1"/>
                          </a:solidFill>
                        </a:rPr>
                        <a:t>נמוך (0.4%)</a:t>
                      </a:r>
                      <a:endParaRPr lang="he-IL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1275">
                <a:tc>
                  <a:txBody>
                    <a:bodyPr/>
                    <a:lstStyle/>
                    <a:p>
                      <a:pPr rtl="1"/>
                      <a:r>
                        <a:rPr lang="he-IL" sz="1000" b="1" dirty="0" smtClean="0">
                          <a:solidFill>
                            <a:schemeClr val="tx1"/>
                          </a:solidFill>
                        </a:rPr>
                        <a:t>הריבוי הטבעי</a:t>
                      </a:r>
                      <a:endParaRPr lang="he-IL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1" dirty="0" smtClean="0">
                          <a:solidFill>
                            <a:schemeClr val="tx1"/>
                          </a:solidFill>
                        </a:rPr>
                        <a:t>יציב</a:t>
                      </a:r>
                      <a:endParaRPr lang="he-IL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1" dirty="0" smtClean="0">
                          <a:solidFill>
                            <a:schemeClr val="tx1"/>
                          </a:solidFill>
                        </a:rPr>
                        <a:t>נמוך ואף</a:t>
                      </a:r>
                      <a:r>
                        <a:rPr lang="he-IL" sz="10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e-IL" sz="1000" b="1" dirty="0" smtClean="0">
                          <a:solidFill>
                            <a:schemeClr val="tx1"/>
                          </a:solidFill>
                        </a:rPr>
                        <a:t>שלילי</a:t>
                      </a:r>
                      <a:endParaRPr lang="he-IL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915816" y="260648"/>
            <a:ext cx="316835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itchFamily="34" charset="-79"/>
                <a:cs typeface="David" pitchFamily="34" charset="-79"/>
              </a:rPr>
              <a:t>תיכון מקיף אזורי ע"ש י.ח. ברנר</a:t>
            </a:r>
            <a:r>
              <a:rPr lang="en-US" b="1" dirty="0" smtClean="0">
                <a:latin typeface="David" pitchFamily="34" charset="-79"/>
                <a:cs typeface="David" pitchFamily="34" charset="-79"/>
              </a:rPr>
              <a:t/>
            </a:r>
            <a:br>
              <a:rPr lang="en-US" b="1" dirty="0" smtClean="0">
                <a:latin typeface="David" pitchFamily="34" charset="-79"/>
                <a:cs typeface="David" pitchFamily="34" charset="-79"/>
              </a:rPr>
            </a:br>
            <a:r>
              <a:rPr lang="he-IL" dirty="0" smtClean="0">
                <a:latin typeface="David" pitchFamily="34" charset="-79"/>
                <a:cs typeface="David" pitchFamily="34" charset="-79"/>
              </a:rPr>
              <a:t>גבעת ברנר</a:t>
            </a:r>
            <a:endParaRPr lang="he-IL" dirty="0">
              <a:latin typeface="David" pitchFamily="34" charset="-79"/>
              <a:cs typeface="David" pitchFamily="34" charset="-79"/>
            </a:endParaRPr>
          </a:p>
        </p:txBody>
      </p:sp>
      <p:cxnSp>
        <p:nvCxnSpPr>
          <p:cNvPr id="193" name="מחבר חץ ישר 192"/>
          <p:cNvCxnSpPr/>
          <p:nvPr/>
        </p:nvCxnSpPr>
        <p:spPr>
          <a:xfrm flipV="1">
            <a:off x="4572000" y="2636912"/>
            <a:ext cx="0" cy="331236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מחבר חץ ישר 194"/>
          <p:cNvCxnSpPr/>
          <p:nvPr/>
        </p:nvCxnSpPr>
        <p:spPr>
          <a:xfrm flipH="1">
            <a:off x="1115616" y="5949280"/>
            <a:ext cx="3528392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TextBox 196"/>
          <p:cNvSpPr txBox="1"/>
          <p:nvPr/>
        </p:nvSpPr>
        <p:spPr>
          <a:xfrm>
            <a:off x="7308304" y="2636912"/>
            <a:ext cx="64807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b="1" dirty="0" smtClean="0"/>
              <a:t>נשים</a:t>
            </a:r>
            <a:endParaRPr lang="he-IL" sz="1400" b="1" dirty="0"/>
          </a:p>
        </p:txBody>
      </p:sp>
      <p:sp>
        <p:nvSpPr>
          <p:cNvPr id="199" name="TextBox 198"/>
          <p:cNvSpPr txBox="1"/>
          <p:nvPr/>
        </p:nvSpPr>
        <p:spPr>
          <a:xfrm>
            <a:off x="1187624" y="2636912"/>
            <a:ext cx="64807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b="1" dirty="0" smtClean="0"/>
              <a:t>גברים</a:t>
            </a:r>
            <a:endParaRPr lang="he-IL" sz="1400" b="1" dirty="0"/>
          </a:p>
        </p:txBody>
      </p:sp>
      <p:cxnSp>
        <p:nvCxnSpPr>
          <p:cNvPr id="200" name="מחבר חץ ישר 199"/>
          <p:cNvCxnSpPr/>
          <p:nvPr/>
        </p:nvCxnSpPr>
        <p:spPr>
          <a:xfrm>
            <a:off x="4860032" y="5949280"/>
            <a:ext cx="3168352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1" name="מלבן 200"/>
          <p:cNvSpPr/>
          <p:nvPr/>
        </p:nvSpPr>
        <p:spPr>
          <a:xfrm>
            <a:off x="4572000" y="5805264"/>
            <a:ext cx="3024336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2" name="מלבן 201"/>
          <p:cNvSpPr/>
          <p:nvPr/>
        </p:nvSpPr>
        <p:spPr>
          <a:xfrm>
            <a:off x="4572000" y="5661248"/>
            <a:ext cx="2880320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3" name="מלבן 202"/>
          <p:cNvSpPr/>
          <p:nvPr/>
        </p:nvSpPr>
        <p:spPr>
          <a:xfrm>
            <a:off x="4572000" y="5517232"/>
            <a:ext cx="2736304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4" name="מלבן 203"/>
          <p:cNvSpPr/>
          <p:nvPr/>
        </p:nvSpPr>
        <p:spPr>
          <a:xfrm>
            <a:off x="4572000" y="5373216"/>
            <a:ext cx="2520280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5" name="מלבן 204"/>
          <p:cNvSpPr/>
          <p:nvPr/>
        </p:nvSpPr>
        <p:spPr>
          <a:xfrm>
            <a:off x="4572000" y="5229200"/>
            <a:ext cx="2304256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6" name="מלבן 205"/>
          <p:cNvSpPr/>
          <p:nvPr/>
        </p:nvSpPr>
        <p:spPr>
          <a:xfrm>
            <a:off x="4572000" y="5085184"/>
            <a:ext cx="2088232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7" name="מלבן 206"/>
          <p:cNvSpPr/>
          <p:nvPr/>
        </p:nvSpPr>
        <p:spPr>
          <a:xfrm>
            <a:off x="4572000" y="4941168"/>
            <a:ext cx="1872208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8" name="מלבן 207"/>
          <p:cNvSpPr/>
          <p:nvPr/>
        </p:nvSpPr>
        <p:spPr>
          <a:xfrm>
            <a:off x="4572000" y="4797152"/>
            <a:ext cx="1656184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9" name="מלבן 208"/>
          <p:cNvSpPr/>
          <p:nvPr/>
        </p:nvSpPr>
        <p:spPr>
          <a:xfrm>
            <a:off x="4572000" y="4653136"/>
            <a:ext cx="1440160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0" name="מלבן 209"/>
          <p:cNvSpPr/>
          <p:nvPr/>
        </p:nvSpPr>
        <p:spPr>
          <a:xfrm>
            <a:off x="4572000" y="4509120"/>
            <a:ext cx="1224136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1" name="מלבן 210"/>
          <p:cNvSpPr/>
          <p:nvPr/>
        </p:nvSpPr>
        <p:spPr>
          <a:xfrm>
            <a:off x="4572000" y="4365104"/>
            <a:ext cx="1080120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2" name="מלבן 211"/>
          <p:cNvSpPr/>
          <p:nvPr/>
        </p:nvSpPr>
        <p:spPr>
          <a:xfrm>
            <a:off x="4572000" y="4221088"/>
            <a:ext cx="864096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3" name="מלבן 212"/>
          <p:cNvSpPr/>
          <p:nvPr/>
        </p:nvSpPr>
        <p:spPr>
          <a:xfrm>
            <a:off x="4572000" y="4077072"/>
            <a:ext cx="720080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4" name="מלבן 213"/>
          <p:cNvSpPr/>
          <p:nvPr/>
        </p:nvSpPr>
        <p:spPr>
          <a:xfrm>
            <a:off x="4572000" y="3933056"/>
            <a:ext cx="576064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5" name="מלבן 214"/>
          <p:cNvSpPr/>
          <p:nvPr/>
        </p:nvSpPr>
        <p:spPr>
          <a:xfrm>
            <a:off x="4572000" y="3789040"/>
            <a:ext cx="432048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6" name="מלבן 215"/>
          <p:cNvSpPr/>
          <p:nvPr/>
        </p:nvSpPr>
        <p:spPr>
          <a:xfrm>
            <a:off x="4572000" y="3645024"/>
            <a:ext cx="288032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7" name="מלבן 216"/>
          <p:cNvSpPr/>
          <p:nvPr/>
        </p:nvSpPr>
        <p:spPr>
          <a:xfrm>
            <a:off x="4572000" y="3501008"/>
            <a:ext cx="144016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8" name="מלבן 217"/>
          <p:cNvSpPr/>
          <p:nvPr/>
        </p:nvSpPr>
        <p:spPr>
          <a:xfrm>
            <a:off x="4572000" y="3356992"/>
            <a:ext cx="72008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9" name="מלבן 218"/>
          <p:cNvSpPr/>
          <p:nvPr/>
        </p:nvSpPr>
        <p:spPr>
          <a:xfrm>
            <a:off x="1547664" y="5805264"/>
            <a:ext cx="3024336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20" name="מלבן 219"/>
          <p:cNvSpPr/>
          <p:nvPr/>
        </p:nvSpPr>
        <p:spPr>
          <a:xfrm>
            <a:off x="1835696" y="5517232"/>
            <a:ext cx="2736304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221" name="מחבר ישר 220"/>
          <p:cNvCxnSpPr/>
          <p:nvPr/>
        </p:nvCxnSpPr>
        <p:spPr>
          <a:xfrm>
            <a:off x="4572000" y="5517232"/>
            <a:ext cx="3420380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2" name="מלבן 221"/>
          <p:cNvSpPr/>
          <p:nvPr/>
        </p:nvSpPr>
        <p:spPr>
          <a:xfrm>
            <a:off x="2051720" y="5373216"/>
            <a:ext cx="2520280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23" name="מלבן 222"/>
          <p:cNvSpPr/>
          <p:nvPr/>
        </p:nvSpPr>
        <p:spPr>
          <a:xfrm>
            <a:off x="2267744" y="5229200"/>
            <a:ext cx="2304256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24" name="מלבן 223"/>
          <p:cNvSpPr/>
          <p:nvPr/>
        </p:nvSpPr>
        <p:spPr>
          <a:xfrm>
            <a:off x="2483768" y="5085184"/>
            <a:ext cx="2088232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25" name="מלבן 224"/>
          <p:cNvSpPr/>
          <p:nvPr/>
        </p:nvSpPr>
        <p:spPr>
          <a:xfrm>
            <a:off x="2699792" y="4941168"/>
            <a:ext cx="1872208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26" name="מלבן 225"/>
          <p:cNvSpPr/>
          <p:nvPr/>
        </p:nvSpPr>
        <p:spPr>
          <a:xfrm>
            <a:off x="2915816" y="4797152"/>
            <a:ext cx="1656184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27" name="מלבן 226"/>
          <p:cNvSpPr/>
          <p:nvPr/>
        </p:nvSpPr>
        <p:spPr>
          <a:xfrm>
            <a:off x="3131840" y="4653136"/>
            <a:ext cx="1440160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28" name="מלבן 227"/>
          <p:cNvSpPr/>
          <p:nvPr/>
        </p:nvSpPr>
        <p:spPr>
          <a:xfrm>
            <a:off x="3347864" y="4509120"/>
            <a:ext cx="1224136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29" name="מלבן 228"/>
          <p:cNvSpPr/>
          <p:nvPr/>
        </p:nvSpPr>
        <p:spPr>
          <a:xfrm>
            <a:off x="3491880" y="4365104"/>
            <a:ext cx="1080120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30" name="מלבן 229"/>
          <p:cNvSpPr/>
          <p:nvPr/>
        </p:nvSpPr>
        <p:spPr>
          <a:xfrm>
            <a:off x="3707904" y="4221088"/>
            <a:ext cx="864096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31" name="מלבן 230"/>
          <p:cNvSpPr/>
          <p:nvPr/>
        </p:nvSpPr>
        <p:spPr>
          <a:xfrm>
            <a:off x="3851920" y="4077072"/>
            <a:ext cx="720080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32" name="מלבן 231"/>
          <p:cNvSpPr/>
          <p:nvPr/>
        </p:nvSpPr>
        <p:spPr>
          <a:xfrm>
            <a:off x="3995936" y="3933056"/>
            <a:ext cx="576064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33" name="מלבן 232"/>
          <p:cNvSpPr/>
          <p:nvPr/>
        </p:nvSpPr>
        <p:spPr>
          <a:xfrm>
            <a:off x="4139952" y="3789040"/>
            <a:ext cx="432048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34" name="מלבן 233"/>
          <p:cNvSpPr/>
          <p:nvPr/>
        </p:nvSpPr>
        <p:spPr>
          <a:xfrm>
            <a:off x="4283968" y="3645024"/>
            <a:ext cx="288032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35" name="מלבן 234"/>
          <p:cNvSpPr/>
          <p:nvPr/>
        </p:nvSpPr>
        <p:spPr>
          <a:xfrm>
            <a:off x="4427984" y="3501008"/>
            <a:ext cx="144016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36" name="מלבן 235"/>
          <p:cNvSpPr/>
          <p:nvPr/>
        </p:nvSpPr>
        <p:spPr>
          <a:xfrm>
            <a:off x="4499992" y="3356992"/>
            <a:ext cx="72008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237" name="מחבר ישר 236"/>
          <p:cNvCxnSpPr/>
          <p:nvPr/>
        </p:nvCxnSpPr>
        <p:spPr>
          <a:xfrm>
            <a:off x="1187624" y="3933056"/>
            <a:ext cx="3384376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מחבר ישר 237"/>
          <p:cNvCxnSpPr/>
          <p:nvPr/>
        </p:nvCxnSpPr>
        <p:spPr>
          <a:xfrm>
            <a:off x="4572000" y="3933056"/>
            <a:ext cx="3420380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מחבר ישר 238"/>
          <p:cNvCxnSpPr/>
          <p:nvPr/>
        </p:nvCxnSpPr>
        <p:spPr>
          <a:xfrm>
            <a:off x="1187624" y="5517232"/>
            <a:ext cx="3384376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0" name="מלבן 239"/>
          <p:cNvSpPr/>
          <p:nvPr/>
        </p:nvSpPr>
        <p:spPr>
          <a:xfrm>
            <a:off x="1691680" y="5661248"/>
            <a:ext cx="2880320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41" name="TextBox 240"/>
          <p:cNvSpPr txBox="1"/>
          <p:nvPr/>
        </p:nvSpPr>
        <p:spPr>
          <a:xfrm>
            <a:off x="7884368" y="3789040"/>
            <a:ext cx="360040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000" dirty="0" smtClean="0"/>
              <a:t>65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800" dirty="0" smtClean="0"/>
              <a:t/>
            </a:r>
            <a:br>
              <a:rPr lang="en-US" sz="800" dirty="0" smtClean="0"/>
            </a:br>
            <a:r>
              <a:rPr lang="en-US" sz="800" dirty="0" smtClean="0"/>
              <a:t/>
            </a:r>
            <a:br>
              <a:rPr lang="en-US" sz="8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endParaRPr lang="he-IL" sz="1000" dirty="0" smtClean="0"/>
          </a:p>
          <a:p>
            <a:r>
              <a:rPr lang="he-IL" sz="1000" dirty="0" smtClean="0"/>
              <a:t>15</a:t>
            </a:r>
            <a:endParaRPr lang="he-IL" sz="1000" dirty="0"/>
          </a:p>
        </p:txBody>
      </p:sp>
      <p:sp>
        <p:nvSpPr>
          <p:cNvPr id="242" name="TextBox 241"/>
          <p:cNvSpPr txBox="1"/>
          <p:nvPr/>
        </p:nvSpPr>
        <p:spPr>
          <a:xfrm>
            <a:off x="899592" y="3789040"/>
            <a:ext cx="360040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000" dirty="0" smtClean="0"/>
              <a:t>65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800" dirty="0" smtClean="0"/>
              <a:t/>
            </a:r>
            <a:br>
              <a:rPr lang="en-US" sz="800" dirty="0" smtClean="0"/>
            </a:br>
            <a:r>
              <a:rPr lang="en-US" sz="800" dirty="0" smtClean="0"/>
              <a:t/>
            </a:r>
            <a:br>
              <a:rPr lang="en-US" sz="8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endParaRPr lang="he-IL" sz="1000" dirty="0" smtClean="0"/>
          </a:p>
          <a:p>
            <a:r>
              <a:rPr lang="he-IL" sz="1000" dirty="0" smtClean="0"/>
              <a:t>15</a:t>
            </a:r>
            <a:endParaRPr lang="he-IL" sz="1000" dirty="0"/>
          </a:p>
        </p:txBody>
      </p:sp>
      <p:sp>
        <p:nvSpPr>
          <p:cNvPr id="243" name="TextBox 242"/>
          <p:cNvSpPr txBox="1"/>
          <p:nvPr/>
        </p:nvSpPr>
        <p:spPr>
          <a:xfrm>
            <a:off x="899592" y="980728"/>
            <a:ext cx="7200800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800" b="1" dirty="0" smtClean="0"/>
              <a:t>נזכור שפירמידת גילים הינה למעשה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he-IL" sz="2800" b="1" dirty="0" smtClean="0"/>
              <a:t>תרשים דינאמי המשתנה </a:t>
            </a:r>
            <a:r>
              <a:rPr lang="he-IL" sz="2800" b="1" dirty="0" smtClean="0">
                <a:solidFill>
                  <a:srgbClr val="FF0000"/>
                </a:solidFill>
              </a:rPr>
              <a:t>לאורך זמן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he-IL" sz="2800" b="1" dirty="0" smtClean="0"/>
              <a:t>ובהתאם </a:t>
            </a:r>
            <a:r>
              <a:rPr lang="he-IL" sz="2800" b="1" dirty="0" smtClean="0">
                <a:solidFill>
                  <a:srgbClr val="FF0000"/>
                </a:solidFill>
              </a:rPr>
              <a:t>לרמת הפיתוח </a:t>
            </a:r>
            <a:r>
              <a:rPr lang="he-IL" sz="2800" b="1" dirty="0" smtClean="0"/>
              <a:t>של המדינה</a:t>
            </a:r>
            <a:endParaRPr lang="he-IL" sz="2800" dirty="0">
              <a:solidFill>
                <a:srgbClr val="00B050"/>
              </a:solidFill>
            </a:endParaRPr>
          </a:p>
        </p:txBody>
      </p:sp>
      <p:cxnSp>
        <p:nvCxnSpPr>
          <p:cNvPr id="245" name="מחבר חץ ישר 244"/>
          <p:cNvCxnSpPr/>
          <p:nvPr/>
        </p:nvCxnSpPr>
        <p:spPr>
          <a:xfrm flipV="1">
            <a:off x="467544" y="1916832"/>
            <a:ext cx="0" cy="3600400"/>
          </a:xfrm>
          <a:prstGeom prst="straightConnector1">
            <a:avLst/>
          </a:prstGeom>
          <a:ln w="7620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6" name="TextBox 245"/>
          <p:cNvSpPr txBox="1"/>
          <p:nvPr/>
        </p:nvSpPr>
        <p:spPr>
          <a:xfrm>
            <a:off x="0" y="973177"/>
            <a:ext cx="971600" cy="507831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/>
              <a:t>ציר רמת הפיתוח</a:t>
            </a:r>
          </a:p>
          <a:p>
            <a:pPr algn="ctr"/>
            <a:r>
              <a:rPr lang="he-IL" sz="1200" b="1" dirty="0" smtClean="0">
                <a:solidFill>
                  <a:srgbClr val="00B050"/>
                </a:solidFill>
              </a:rPr>
              <a:t>מדינה</a:t>
            </a:r>
            <a:r>
              <a:rPr lang="en-US" sz="1200" b="1" dirty="0" smtClean="0">
                <a:solidFill>
                  <a:srgbClr val="00B050"/>
                </a:solidFill>
              </a:rPr>
              <a:t/>
            </a:r>
            <a:br>
              <a:rPr lang="en-US" sz="1200" b="1" dirty="0" smtClean="0">
                <a:solidFill>
                  <a:srgbClr val="00B050"/>
                </a:solidFill>
              </a:rPr>
            </a:br>
            <a:r>
              <a:rPr lang="he-IL" sz="1200" b="1" dirty="0" smtClean="0">
                <a:solidFill>
                  <a:srgbClr val="00B050"/>
                </a:solidFill>
              </a:rPr>
              <a:t>מפותחת</a:t>
            </a:r>
          </a:p>
          <a:p>
            <a:pPr algn="ctr"/>
            <a:endParaRPr lang="he-IL" sz="1200" b="1" dirty="0">
              <a:solidFill>
                <a:srgbClr val="00B050"/>
              </a:solidFill>
            </a:endParaRPr>
          </a:p>
          <a:p>
            <a:pPr algn="ctr"/>
            <a:endParaRPr lang="he-IL" sz="1200" b="1" dirty="0" smtClean="0">
              <a:solidFill>
                <a:srgbClr val="00B050"/>
              </a:solidFill>
            </a:endParaRPr>
          </a:p>
          <a:p>
            <a:pPr algn="ctr"/>
            <a:endParaRPr lang="he-IL" sz="1200" b="1" dirty="0">
              <a:solidFill>
                <a:srgbClr val="00B050"/>
              </a:solidFill>
            </a:endParaRPr>
          </a:p>
          <a:p>
            <a:pPr algn="ctr"/>
            <a:endParaRPr lang="he-IL" sz="1200" b="1" dirty="0" smtClean="0">
              <a:solidFill>
                <a:srgbClr val="00B050"/>
              </a:solidFill>
            </a:endParaRPr>
          </a:p>
          <a:p>
            <a:pPr algn="ctr"/>
            <a:endParaRPr lang="he-IL" sz="1200" b="1" dirty="0">
              <a:solidFill>
                <a:srgbClr val="00B050"/>
              </a:solidFill>
            </a:endParaRPr>
          </a:p>
          <a:p>
            <a:pPr algn="ctr"/>
            <a:endParaRPr lang="he-IL" sz="1200" b="1" dirty="0" smtClean="0">
              <a:solidFill>
                <a:srgbClr val="00B050"/>
              </a:solidFill>
            </a:endParaRPr>
          </a:p>
          <a:p>
            <a:pPr algn="ctr"/>
            <a:endParaRPr lang="he-IL" sz="1200" b="1" dirty="0">
              <a:solidFill>
                <a:srgbClr val="00B050"/>
              </a:solidFill>
            </a:endParaRPr>
          </a:p>
          <a:p>
            <a:pPr algn="ctr"/>
            <a:endParaRPr lang="he-IL" sz="1200" b="1" dirty="0" smtClean="0">
              <a:solidFill>
                <a:srgbClr val="00B050"/>
              </a:solidFill>
            </a:endParaRPr>
          </a:p>
          <a:p>
            <a:pPr algn="ctr"/>
            <a:endParaRPr lang="he-IL" sz="1200" b="1" dirty="0">
              <a:solidFill>
                <a:srgbClr val="00B050"/>
              </a:solidFill>
            </a:endParaRPr>
          </a:p>
          <a:p>
            <a:pPr algn="ctr"/>
            <a:endParaRPr lang="he-IL" sz="1200" b="1" dirty="0" smtClean="0">
              <a:solidFill>
                <a:srgbClr val="00B050"/>
              </a:solidFill>
            </a:endParaRPr>
          </a:p>
          <a:p>
            <a:pPr algn="ctr"/>
            <a:endParaRPr lang="he-IL" sz="1200" b="1" dirty="0">
              <a:solidFill>
                <a:srgbClr val="00B050"/>
              </a:solidFill>
            </a:endParaRPr>
          </a:p>
          <a:p>
            <a:pPr algn="ctr"/>
            <a:endParaRPr lang="he-IL" sz="1200" b="1" dirty="0" smtClean="0">
              <a:solidFill>
                <a:srgbClr val="00B050"/>
              </a:solidFill>
            </a:endParaRPr>
          </a:p>
          <a:p>
            <a:pPr algn="ctr"/>
            <a:endParaRPr lang="he-IL" sz="1200" b="1" dirty="0">
              <a:solidFill>
                <a:srgbClr val="00B050"/>
              </a:solidFill>
            </a:endParaRPr>
          </a:p>
          <a:p>
            <a:pPr algn="ctr"/>
            <a:endParaRPr lang="he-IL" sz="1200" b="1" dirty="0" smtClean="0">
              <a:solidFill>
                <a:srgbClr val="00B050"/>
              </a:solidFill>
            </a:endParaRPr>
          </a:p>
          <a:p>
            <a:pPr algn="ctr"/>
            <a:endParaRPr lang="he-IL" sz="1200" b="1" dirty="0">
              <a:solidFill>
                <a:srgbClr val="00B050"/>
              </a:solidFill>
            </a:endParaRPr>
          </a:p>
          <a:p>
            <a:pPr algn="ctr"/>
            <a:endParaRPr lang="he-IL" sz="1200" b="1" dirty="0" smtClean="0">
              <a:solidFill>
                <a:srgbClr val="00B050"/>
              </a:solidFill>
            </a:endParaRPr>
          </a:p>
          <a:p>
            <a:pPr algn="ctr"/>
            <a:endParaRPr lang="he-IL" sz="1200" b="1" dirty="0">
              <a:solidFill>
                <a:srgbClr val="00B050"/>
              </a:solidFill>
            </a:endParaRPr>
          </a:p>
          <a:p>
            <a:pPr algn="ctr"/>
            <a:endParaRPr lang="he-IL" sz="1200" b="1" dirty="0" smtClean="0">
              <a:solidFill>
                <a:srgbClr val="00B050"/>
              </a:solidFill>
            </a:endParaRPr>
          </a:p>
          <a:p>
            <a:pPr algn="ctr"/>
            <a:endParaRPr lang="he-IL" sz="1200" b="1" dirty="0">
              <a:solidFill>
                <a:srgbClr val="00B050"/>
              </a:solidFill>
            </a:endParaRPr>
          </a:p>
          <a:p>
            <a:pPr algn="ctr"/>
            <a:endParaRPr lang="he-IL" sz="1200" b="1" dirty="0" smtClean="0">
              <a:solidFill>
                <a:srgbClr val="00B050"/>
              </a:solidFill>
            </a:endParaRPr>
          </a:p>
          <a:p>
            <a:pPr algn="ctr"/>
            <a:r>
              <a:rPr lang="he-IL" sz="1200" b="1" dirty="0" smtClean="0">
                <a:solidFill>
                  <a:srgbClr val="FF0000"/>
                </a:solidFill>
              </a:rPr>
              <a:t>מדינה מתפתחת</a:t>
            </a:r>
            <a:endParaRPr lang="he-IL" sz="1200" b="1" dirty="0">
              <a:solidFill>
                <a:srgbClr val="FF0000"/>
              </a:solidFill>
            </a:endParaRPr>
          </a:p>
        </p:txBody>
      </p:sp>
      <p:sp>
        <p:nvSpPr>
          <p:cNvPr id="247" name="מלבן מעוגל 246"/>
          <p:cNvSpPr/>
          <p:nvPr/>
        </p:nvSpPr>
        <p:spPr>
          <a:xfrm>
            <a:off x="179512" y="5229200"/>
            <a:ext cx="576064" cy="144016"/>
          </a:xfrm>
          <a:prstGeom prst="round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48" name="TextBox 247"/>
          <p:cNvSpPr txBox="1"/>
          <p:nvPr/>
        </p:nvSpPr>
        <p:spPr>
          <a:xfrm>
            <a:off x="683568" y="6381328"/>
            <a:ext cx="7632848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b="1" dirty="0" smtClean="0"/>
              <a:t>שיעורי הילודה: </a:t>
            </a:r>
            <a:r>
              <a:rPr lang="he-IL" sz="1600" b="1" dirty="0" smtClean="0">
                <a:solidFill>
                  <a:srgbClr val="FF0000"/>
                </a:solidFill>
              </a:rPr>
              <a:t>גבוהים</a:t>
            </a:r>
            <a:r>
              <a:rPr lang="he-IL" sz="1600" b="1" dirty="0" smtClean="0"/>
              <a:t> / שיעורי התמותה: </a:t>
            </a:r>
            <a:r>
              <a:rPr lang="he-IL" sz="1600" b="1" dirty="0" smtClean="0">
                <a:solidFill>
                  <a:srgbClr val="FF0000"/>
                </a:solidFill>
              </a:rPr>
              <a:t>גבוהים</a:t>
            </a:r>
            <a:r>
              <a:rPr lang="he-IL" sz="1600" b="1" dirty="0" smtClean="0"/>
              <a:t> / תוחלת החיים: </a:t>
            </a:r>
            <a:r>
              <a:rPr lang="he-IL" sz="1600" b="1" dirty="0" smtClean="0">
                <a:solidFill>
                  <a:srgbClr val="FF0000"/>
                </a:solidFill>
              </a:rPr>
              <a:t>נמוכה</a:t>
            </a:r>
            <a:r>
              <a:rPr lang="he-IL" sz="1600" b="1" dirty="0" smtClean="0"/>
              <a:t> / ריבוי טבעי: יציב</a:t>
            </a:r>
            <a:endParaRPr lang="he-IL" sz="16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915816" y="260648"/>
            <a:ext cx="316835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itchFamily="34" charset="-79"/>
                <a:cs typeface="David" pitchFamily="34" charset="-79"/>
              </a:rPr>
              <a:t>תיכון מקיף אזורי ע"ש י.ח. ברנר</a:t>
            </a:r>
            <a:r>
              <a:rPr lang="en-US" b="1" dirty="0" smtClean="0">
                <a:latin typeface="David" pitchFamily="34" charset="-79"/>
                <a:cs typeface="David" pitchFamily="34" charset="-79"/>
              </a:rPr>
              <a:t/>
            </a:r>
            <a:br>
              <a:rPr lang="en-US" b="1" dirty="0" smtClean="0">
                <a:latin typeface="David" pitchFamily="34" charset="-79"/>
                <a:cs typeface="David" pitchFamily="34" charset="-79"/>
              </a:rPr>
            </a:br>
            <a:r>
              <a:rPr lang="he-IL" dirty="0" smtClean="0">
                <a:latin typeface="David" pitchFamily="34" charset="-79"/>
                <a:cs typeface="David" pitchFamily="34" charset="-79"/>
              </a:rPr>
              <a:t>גבעת ברנר</a:t>
            </a:r>
            <a:endParaRPr lang="he-IL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39552" y="2340749"/>
            <a:ext cx="7848872" cy="98488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500" b="1" dirty="0" smtClean="0">
                <a:solidFill>
                  <a:srgbClr val="FF0000"/>
                </a:solidFill>
              </a:rPr>
              <a:t>שיעורי תמותה:</a:t>
            </a:r>
            <a:r>
              <a:rPr lang="en-US" sz="2300" dirty="0" smtClean="0"/>
              <a:t/>
            </a:r>
            <a:br>
              <a:rPr lang="en-US" sz="2300" dirty="0" smtClean="0"/>
            </a:br>
            <a:r>
              <a:rPr lang="he-IL" sz="2300" dirty="0" smtClean="0"/>
              <a:t>מספר הנפטרים במקום </a:t>
            </a:r>
            <a:r>
              <a:rPr lang="he-IL" sz="2300" dirty="0" err="1" smtClean="0"/>
              <a:t>מסויים</a:t>
            </a:r>
            <a:r>
              <a:rPr lang="he-IL" sz="2300" dirty="0" smtClean="0"/>
              <a:t> ובתקופה </a:t>
            </a:r>
            <a:r>
              <a:rPr lang="he-IL" sz="2300" dirty="0" err="1" smtClean="0"/>
              <a:t>מסויימת</a:t>
            </a:r>
            <a:r>
              <a:rPr lang="he-IL" sz="2300" dirty="0" smtClean="0"/>
              <a:t> (בשנה)</a:t>
            </a:r>
            <a:endParaRPr lang="he-IL" sz="2300" dirty="0"/>
          </a:p>
        </p:txBody>
      </p:sp>
      <p:sp>
        <p:nvSpPr>
          <p:cNvPr id="21" name="TextBox 20"/>
          <p:cNvSpPr txBox="1"/>
          <p:nvPr/>
        </p:nvSpPr>
        <p:spPr>
          <a:xfrm>
            <a:off x="395536" y="6381328"/>
            <a:ext cx="856895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dirty="0" smtClean="0"/>
              <a:t>* שיעורי התמותה יכולים לעלות גם לאור מלחמה (כגון מלחמה בין מדינות או מלחמת אזרחים)</a:t>
            </a:r>
            <a:endParaRPr lang="he-IL" sz="1400" dirty="0"/>
          </a:p>
        </p:txBody>
      </p:sp>
      <p:sp>
        <p:nvSpPr>
          <p:cNvPr id="9" name="מלבן 8"/>
          <p:cNvSpPr/>
          <p:nvPr/>
        </p:nvSpPr>
        <p:spPr>
          <a:xfrm>
            <a:off x="1259632" y="3511168"/>
            <a:ext cx="7128792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300" b="1" dirty="0" smtClean="0"/>
              <a:t>במדינה </a:t>
            </a:r>
            <a:r>
              <a:rPr lang="he-IL" sz="2300" b="1" u="sng" dirty="0" smtClean="0">
                <a:solidFill>
                  <a:srgbClr val="FF0000"/>
                </a:solidFill>
              </a:rPr>
              <a:t>מתפתחת</a:t>
            </a:r>
            <a:r>
              <a:rPr lang="he-IL" sz="2300" b="1" dirty="0" smtClean="0"/>
              <a:t>, לרוב, </a:t>
            </a:r>
            <a:r>
              <a:rPr lang="he-IL" sz="2300" b="1" dirty="0" smtClean="0">
                <a:solidFill>
                  <a:srgbClr val="FF0000"/>
                </a:solidFill>
              </a:rPr>
              <a:t>שיעורי התמותה </a:t>
            </a:r>
            <a:r>
              <a:rPr lang="he-IL" sz="2300" b="1" dirty="0" smtClean="0"/>
              <a:t>יהיו </a:t>
            </a:r>
            <a:r>
              <a:rPr lang="he-IL" sz="2300" b="1" u="sng" dirty="0" smtClean="0">
                <a:solidFill>
                  <a:srgbClr val="FF0000"/>
                </a:solidFill>
              </a:rPr>
              <a:t>גבוהים</a:t>
            </a:r>
            <a:r>
              <a:rPr lang="he-IL" sz="2300" dirty="0" smtClean="0"/>
              <a:t>        </a:t>
            </a:r>
            <a:endParaRPr lang="he-IL" sz="2300" dirty="0"/>
          </a:p>
        </p:txBody>
      </p:sp>
      <p:sp>
        <p:nvSpPr>
          <p:cNvPr id="10" name="מלבן 9"/>
          <p:cNvSpPr/>
          <p:nvPr/>
        </p:nvSpPr>
        <p:spPr>
          <a:xfrm>
            <a:off x="1080120" y="4149080"/>
            <a:ext cx="7308304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300" b="1" dirty="0" smtClean="0"/>
              <a:t>סיבות: - </a:t>
            </a:r>
            <a:r>
              <a:rPr lang="he-IL" sz="2300" dirty="0" smtClean="0"/>
              <a:t>אין שירותי רפואה טובים,</a:t>
            </a:r>
            <a:r>
              <a:rPr lang="en-US" sz="2300" dirty="0" smtClean="0"/>
              <a:t/>
            </a:r>
            <a:br>
              <a:rPr lang="en-US" sz="2300" dirty="0" smtClean="0"/>
            </a:br>
            <a:r>
              <a:rPr lang="he-IL" sz="2300" dirty="0" smtClean="0"/>
              <a:t>           - תנאי התברואה </a:t>
            </a:r>
            <a:r>
              <a:rPr lang="he-IL" sz="2300" dirty="0" err="1" smtClean="0"/>
              <a:t>וההגיינה</a:t>
            </a:r>
            <a:r>
              <a:rPr lang="he-IL" sz="2300" dirty="0" smtClean="0"/>
              <a:t> אינם טובים, (ריבוי מחלות)</a:t>
            </a:r>
            <a:endParaRPr lang="he-IL" sz="2300" dirty="0"/>
          </a:p>
        </p:txBody>
      </p:sp>
      <p:sp>
        <p:nvSpPr>
          <p:cNvPr id="11" name="TextBox 10"/>
          <p:cNvSpPr txBox="1"/>
          <p:nvPr/>
        </p:nvSpPr>
        <p:spPr>
          <a:xfrm>
            <a:off x="1979712" y="980728"/>
            <a:ext cx="496855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200" b="1" dirty="0" smtClean="0"/>
              <a:t>מדדים יסוד דמוגרפיים</a:t>
            </a:r>
            <a:endParaRPr lang="he-IL" sz="3200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915816" y="260648"/>
            <a:ext cx="316835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itchFamily="34" charset="-79"/>
                <a:cs typeface="David" pitchFamily="34" charset="-79"/>
              </a:rPr>
              <a:t>תיכון מקיף אזורי ע"ש י.ח. ברנר</a:t>
            </a:r>
            <a:r>
              <a:rPr lang="en-US" b="1" dirty="0" smtClean="0">
                <a:latin typeface="David" pitchFamily="34" charset="-79"/>
                <a:cs typeface="David" pitchFamily="34" charset="-79"/>
              </a:rPr>
              <a:t/>
            </a:r>
            <a:br>
              <a:rPr lang="en-US" b="1" dirty="0" smtClean="0">
                <a:latin typeface="David" pitchFamily="34" charset="-79"/>
                <a:cs typeface="David" pitchFamily="34" charset="-79"/>
              </a:rPr>
            </a:br>
            <a:r>
              <a:rPr lang="he-IL" dirty="0" smtClean="0">
                <a:latin typeface="David" pitchFamily="34" charset="-79"/>
                <a:cs typeface="David" pitchFamily="34" charset="-79"/>
              </a:rPr>
              <a:t>גבעת ברנר</a:t>
            </a:r>
            <a:endParaRPr lang="he-IL" dirty="0">
              <a:latin typeface="David" pitchFamily="34" charset="-79"/>
              <a:cs typeface="David" pitchFamily="34" charset="-79"/>
            </a:endParaRPr>
          </a:p>
        </p:txBody>
      </p:sp>
      <p:cxnSp>
        <p:nvCxnSpPr>
          <p:cNvPr id="193" name="מחבר חץ ישר 192"/>
          <p:cNvCxnSpPr/>
          <p:nvPr/>
        </p:nvCxnSpPr>
        <p:spPr>
          <a:xfrm flipV="1">
            <a:off x="4572000" y="2636912"/>
            <a:ext cx="0" cy="331236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מחבר חץ ישר 194"/>
          <p:cNvCxnSpPr/>
          <p:nvPr/>
        </p:nvCxnSpPr>
        <p:spPr>
          <a:xfrm flipH="1">
            <a:off x="1115616" y="5949280"/>
            <a:ext cx="3528392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TextBox 196"/>
          <p:cNvSpPr txBox="1"/>
          <p:nvPr/>
        </p:nvSpPr>
        <p:spPr>
          <a:xfrm>
            <a:off x="7308304" y="2636912"/>
            <a:ext cx="64807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b="1" dirty="0" smtClean="0"/>
              <a:t>נשים</a:t>
            </a:r>
            <a:endParaRPr lang="he-IL" sz="1400" b="1" dirty="0"/>
          </a:p>
        </p:txBody>
      </p:sp>
      <p:sp>
        <p:nvSpPr>
          <p:cNvPr id="199" name="TextBox 198"/>
          <p:cNvSpPr txBox="1"/>
          <p:nvPr/>
        </p:nvSpPr>
        <p:spPr>
          <a:xfrm>
            <a:off x="1187624" y="2636912"/>
            <a:ext cx="64807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b="1" dirty="0" smtClean="0"/>
              <a:t>גברים</a:t>
            </a:r>
            <a:endParaRPr lang="he-IL" sz="1400" b="1" dirty="0"/>
          </a:p>
        </p:txBody>
      </p:sp>
      <p:cxnSp>
        <p:nvCxnSpPr>
          <p:cNvPr id="200" name="מחבר חץ ישר 199"/>
          <p:cNvCxnSpPr/>
          <p:nvPr/>
        </p:nvCxnSpPr>
        <p:spPr>
          <a:xfrm>
            <a:off x="4860032" y="5949280"/>
            <a:ext cx="3168352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1" name="מלבן 200"/>
          <p:cNvSpPr/>
          <p:nvPr/>
        </p:nvSpPr>
        <p:spPr>
          <a:xfrm>
            <a:off x="4572000" y="5805264"/>
            <a:ext cx="3024336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2" name="מלבן 201"/>
          <p:cNvSpPr/>
          <p:nvPr/>
        </p:nvSpPr>
        <p:spPr>
          <a:xfrm>
            <a:off x="4572000" y="5661248"/>
            <a:ext cx="2952328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3" name="מלבן 202"/>
          <p:cNvSpPr/>
          <p:nvPr/>
        </p:nvSpPr>
        <p:spPr>
          <a:xfrm>
            <a:off x="4572000" y="5517232"/>
            <a:ext cx="2880320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4" name="מלבן 203"/>
          <p:cNvSpPr/>
          <p:nvPr/>
        </p:nvSpPr>
        <p:spPr>
          <a:xfrm>
            <a:off x="4572000" y="5373216"/>
            <a:ext cx="2808312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5" name="מלבן 204"/>
          <p:cNvSpPr/>
          <p:nvPr/>
        </p:nvSpPr>
        <p:spPr>
          <a:xfrm>
            <a:off x="4572000" y="5229200"/>
            <a:ext cx="2736304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6" name="מלבן 205"/>
          <p:cNvSpPr/>
          <p:nvPr/>
        </p:nvSpPr>
        <p:spPr>
          <a:xfrm>
            <a:off x="4572000" y="5085184"/>
            <a:ext cx="2592288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7" name="מלבן 206"/>
          <p:cNvSpPr/>
          <p:nvPr/>
        </p:nvSpPr>
        <p:spPr>
          <a:xfrm>
            <a:off x="4572000" y="4941168"/>
            <a:ext cx="2448272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8" name="מלבן 207"/>
          <p:cNvSpPr/>
          <p:nvPr/>
        </p:nvSpPr>
        <p:spPr>
          <a:xfrm>
            <a:off x="4572000" y="4797152"/>
            <a:ext cx="2304256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9" name="מלבן 208"/>
          <p:cNvSpPr/>
          <p:nvPr/>
        </p:nvSpPr>
        <p:spPr>
          <a:xfrm>
            <a:off x="4572000" y="4653136"/>
            <a:ext cx="2160240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0" name="מלבן 209"/>
          <p:cNvSpPr/>
          <p:nvPr/>
        </p:nvSpPr>
        <p:spPr>
          <a:xfrm>
            <a:off x="4572000" y="4509120"/>
            <a:ext cx="2016224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1" name="מלבן 210"/>
          <p:cNvSpPr/>
          <p:nvPr/>
        </p:nvSpPr>
        <p:spPr>
          <a:xfrm>
            <a:off x="4572000" y="4365104"/>
            <a:ext cx="1800200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2" name="מלבן 211"/>
          <p:cNvSpPr/>
          <p:nvPr/>
        </p:nvSpPr>
        <p:spPr>
          <a:xfrm>
            <a:off x="4572000" y="4221088"/>
            <a:ext cx="1584176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3" name="מלבן 212"/>
          <p:cNvSpPr/>
          <p:nvPr/>
        </p:nvSpPr>
        <p:spPr>
          <a:xfrm>
            <a:off x="4572000" y="4077072"/>
            <a:ext cx="1368152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4" name="מלבן 213"/>
          <p:cNvSpPr/>
          <p:nvPr/>
        </p:nvSpPr>
        <p:spPr>
          <a:xfrm>
            <a:off x="4572000" y="3933056"/>
            <a:ext cx="1080120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5" name="מלבן 214"/>
          <p:cNvSpPr/>
          <p:nvPr/>
        </p:nvSpPr>
        <p:spPr>
          <a:xfrm>
            <a:off x="4572000" y="3789040"/>
            <a:ext cx="792088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6" name="מלבן 215"/>
          <p:cNvSpPr/>
          <p:nvPr/>
        </p:nvSpPr>
        <p:spPr>
          <a:xfrm>
            <a:off x="4572000" y="3645024"/>
            <a:ext cx="576064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7" name="מלבן 216"/>
          <p:cNvSpPr/>
          <p:nvPr/>
        </p:nvSpPr>
        <p:spPr>
          <a:xfrm>
            <a:off x="4572000" y="3501008"/>
            <a:ext cx="360040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8" name="מלבן 217"/>
          <p:cNvSpPr/>
          <p:nvPr/>
        </p:nvSpPr>
        <p:spPr>
          <a:xfrm>
            <a:off x="4572000" y="3356992"/>
            <a:ext cx="144016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221" name="מחבר ישר 220"/>
          <p:cNvCxnSpPr/>
          <p:nvPr/>
        </p:nvCxnSpPr>
        <p:spPr>
          <a:xfrm>
            <a:off x="4572000" y="5517232"/>
            <a:ext cx="3420380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מחבר ישר 237"/>
          <p:cNvCxnSpPr/>
          <p:nvPr/>
        </p:nvCxnSpPr>
        <p:spPr>
          <a:xfrm>
            <a:off x="4572000" y="3933056"/>
            <a:ext cx="3420380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1" name="TextBox 240"/>
          <p:cNvSpPr txBox="1"/>
          <p:nvPr/>
        </p:nvSpPr>
        <p:spPr>
          <a:xfrm>
            <a:off x="7884368" y="3789040"/>
            <a:ext cx="360040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000" dirty="0" smtClean="0"/>
              <a:t>65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800" dirty="0" smtClean="0"/>
              <a:t/>
            </a:r>
            <a:br>
              <a:rPr lang="en-US" sz="800" dirty="0" smtClean="0"/>
            </a:br>
            <a:r>
              <a:rPr lang="en-US" sz="800" dirty="0" smtClean="0"/>
              <a:t/>
            </a:r>
            <a:br>
              <a:rPr lang="en-US" sz="8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endParaRPr lang="he-IL" sz="1000" dirty="0" smtClean="0"/>
          </a:p>
          <a:p>
            <a:r>
              <a:rPr lang="he-IL" sz="1000" dirty="0" smtClean="0"/>
              <a:t>15</a:t>
            </a:r>
            <a:endParaRPr lang="he-IL" sz="1000" dirty="0"/>
          </a:p>
        </p:txBody>
      </p:sp>
      <p:sp>
        <p:nvSpPr>
          <p:cNvPr id="242" name="TextBox 241"/>
          <p:cNvSpPr txBox="1"/>
          <p:nvPr/>
        </p:nvSpPr>
        <p:spPr>
          <a:xfrm>
            <a:off x="899592" y="3789040"/>
            <a:ext cx="360040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000" dirty="0" smtClean="0"/>
              <a:t>65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800" dirty="0" smtClean="0"/>
              <a:t/>
            </a:r>
            <a:br>
              <a:rPr lang="en-US" sz="800" dirty="0" smtClean="0"/>
            </a:br>
            <a:r>
              <a:rPr lang="en-US" sz="800" dirty="0" smtClean="0"/>
              <a:t/>
            </a:r>
            <a:br>
              <a:rPr lang="en-US" sz="8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endParaRPr lang="he-IL" sz="1000" dirty="0" smtClean="0"/>
          </a:p>
          <a:p>
            <a:r>
              <a:rPr lang="he-IL" sz="1000" dirty="0" smtClean="0"/>
              <a:t>15</a:t>
            </a:r>
            <a:endParaRPr lang="he-IL" sz="1000" dirty="0"/>
          </a:p>
        </p:txBody>
      </p:sp>
      <p:sp>
        <p:nvSpPr>
          <p:cNvPr id="69" name="מלבן 68"/>
          <p:cNvSpPr/>
          <p:nvPr/>
        </p:nvSpPr>
        <p:spPr>
          <a:xfrm flipH="1">
            <a:off x="1547664" y="5805264"/>
            <a:ext cx="3024336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0" name="מלבן 69"/>
          <p:cNvSpPr/>
          <p:nvPr/>
        </p:nvSpPr>
        <p:spPr>
          <a:xfrm flipH="1">
            <a:off x="1619672" y="5661248"/>
            <a:ext cx="2952328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1" name="מלבן 70"/>
          <p:cNvSpPr/>
          <p:nvPr/>
        </p:nvSpPr>
        <p:spPr>
          <a:xfrm flipH="1">
            <a:off x="1691680" y="5517232"/>
            <a:ext cx="2880320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2" name="מלבן 71"/>
          <p:cNvSpPr/>
          <p:nvPr/>
        </p:nvSpPr>
        <p:spPr>
          <a:xfrm flipH="1">
            <a:off x="1763688" y="5373216"/>
            <a:ext cx="2808312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3" name="מלבן 72"/>
          <p:cNvSpPr/>
          <p:nvPr/>
        </p:nvSpPr>
        <p:spPr>
          <a:xfrm flipH="1">
            <a:off x="1835696" y="5229200"/>
            <a:ext cx="2736304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4" name="מלבן 73"/>
          <p:cNvSpPr/>
          <p:nvPr/>
        </p:nvSpPr>
        <p:spPr>
          <a:xfrm flipH="1">
            <a:off x="1979712" y="5085184"/>
            <a:ext cx="2592288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5" name="מלבן 74"/>
          <p:cNvSpPr/>
          <p:nvPr/>
        </p:nvSpPr>
        <p:spPr>
          <a:xfrm flipH="1">
            <a:off x="2123728" y="4941168"/>
            <a:ext cx="2448272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6" name="מלבן 75"/>
          <p:cNvSpPr/>
          <p:nvPr/>
        </p:nvSpPr>
        <p:spPr>
          <a:xfrm flipH="1">
            <a:off x="2267744" y="4797152"/>
            <a:ext cx="2304256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7" name="מלבן 76"/>
          <p:cNvSpPr/>
          <p:nvPr/>
        </p:nvSpPr>
        <p:spPr>
          <a:xfrm flipH="1">
            <a:off x="2411760" y="4653136"/>
            <a:ext cx="2160240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8" name="מלבן 77"/>
          <p:cNvSpPr/>
          <p:nvPr/>
        </p:nvSpPr>
        <p:spPr>
          <a:xfrm flipH="1">
            <a:off x="2555776" y="4509120"/>
            <a:ext cx="2016224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9" name="מלבן 78"/>
          <p:cNvSpPr/>
          <p:nvPr/>
        </p:nvSpPr>
        <p:spPr>
          <a:xfrm flipH="1">
            <a:off x="2771800" y="4365104"/>
            <a:ext cx="1800200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0" name="מלבן 79"/>
          <p:cNvSpPr/>
          <p:nvPr/>
        </p:nvSpPr>
        <p:spPr>
          <a:xfrm flipH="1">
            <a:off x="2987824" y="4221088"/>
            <a:ext cx="1584176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1" name="מלבן 80"/>
          <p:cNvSpPr/>
          <p:nvPr/>
        </p:nvSpPr>
        <p:spPr>
          <a:xfrm flipH="1">
            <a:off x="3203848" y="4077072"/>
            <a:ext cx="1368152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2" name="מלבן 81"/>
          <p:cNvSpPr/>
          <p:nvPr/>
        </p:nvSpPr>
        <p:spPr>
          <a:xfrm flipH="1">
            <a:off x="3491880" y="3933056"/>
            <a:ext cx="1080120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3" name="מלבן 82"/>
          <p:cNvSpPr/>
          <p:nvPr/>
        </p:nvSpPr>
        <p:spPr>
          <a:xfrm flipH="1">
            <a:off x="3779912" y="3789040"/>
            <a:ext cx="792088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4" name="מלבן 83"/>
          <p:cNvSpPr/>
          <p:nvPr/>
        </p:nvSpPr>
        <p:spPr>
          <a:xfrm flipH="1">
            <a:off x="3995936" y="3645024"/>
            <a:ext cx="576064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5" name="מלבן 84"/>
          <p:cNvSpPr/>
          <p:nvPr/>
        </p:nvSpPr>
        <p:spPr>
          <a:xfrm flipH="1">
            <a:off x="4211960" y="3501008"/>
            <a:ext cx="360040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6" name="מלבן 85"/>
          <p:cNvSpPr/>
          <p:nvPr/>
        </p:nvSpPr>
        <p:spPr>
          <a:xfrm flipH="1">
            <a:off x="4427984" y="3356992"/>
            <a:ext cx="144016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237" name="מחבר ישר 236"/>
          <p:cNvCxnSpPr/>
          <p:nvPr/>
        </p:nvCxnSpPr>
        <p:spPr>
          <a:xfrm>
            <a:off x="1187624" y="3933056"/>
            <a:ext cx="3384376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מחבר ישר 238"/>
          <p:cNvCxnSpPr/>
          <p:nvPr/>
        </p:nvCxnSpPr>
        <p:spPr>
          <a:xfrm>
            <a:off x="1187624" y="5517232"/>
            <a:ext cx="3384376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899592" y="980728"/>
            <a:ext cx="7200800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800" b="1" dirty="0" smtClean="0"/>
              <a:t>נזכור שפירמידת גילים הינה למעשה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he-IL" sz="2800" b="1" dirty="0" smtClean="0"/>
              <a:t>תרשים דינאמי המשתנה </a:t>
            </a:r>
            <a:r>
              <a:rPr lang="he-IL" sz="2800" b="1" dirty="0" smtClean="0">
                <a:solidFill>
                  <a:srgbClr val="FF0000"/>
                </a:solidFill>
              </a:rPr>
              <a:t>לאורך זמן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he-IL" sz="2800" b="1" dirty="0" smtClean="0"/>
              <a:t>ובהתאם </a:t>
            </a:r>
            <a:r>
              <a:rPr lang="he-IL" sz="2800" b="1" dirty="0" smtClean="0">
                <a:solidFill>
                  <a:srgbClr val="FF0000"/>
                </a:solidFill>
              </a:rPr>
              <a:t>לרמת הפיתוח </a:t>
            </a:r>
            <a:r>
              <a:rPr lang="he-IL" sz="2800" b="1" dirty="0" smtClean="0"/>
              <a:t>של המדינה</a:t>
            </a:r>
            <a:endParaRPr lang="he-IL" sz="2800" dirty="0">
              <a:solidFill>
                <a:srgbClr val="00B050"/>
              </a:solidFill>
            </a:endParaRPr>
          </a:p>
        </p:txBody>
      </p:sp>
      <p:cxnSp>
        <p:nvCxnSpPr>
          <p:cNvPr id="88" name="מחבר חץ ישר 87"/>
          <p:cNvCxnSpPr/>
          <p:nvPr/>
        </p:nvCxnSpPr>
        <p:spPr>
          <a:xfrm flipV="1">
            <a:off x="467544" y="1916832"/>
            <a:ext cx="0" cy="3600400"/>
          </a:xfrm>
          <a:prstGeom prst="straightConnector1">
            <a:avLst/>
          </a:prstGeom>
          <a:ln w="7620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0" y="973177"/>
            <a:ext cx="971600" cy="507831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/>
              <a:t>ציר רמת הפיתוח</a:t>
            </a:r>
          </a:p>
          <a:p>
            <a:pPr algn="ctr"/>
            <a:r>
              <a:rPr lang="he-IL" sz="1200" b="1" dirty="0" smtClean="0">
                <a:solidFill>
                  <a:srgbClr val="00B050"/>
                </a:solidFill>
              </a:rPr>
              <a:t>מדינה</a:t>
            </a:r>
            <a:r>
              <a:rPr lang="en-US" sz="1200" b="1" dirty="0" smtClean="0">
                <a:solidFill>
                  <a:srgbClr val="00B050"/>
                </a:solidFill>
              </a:rPr>
              <a:t/>
            </a:r>
            <a:br>
              <a:rPr lang="en-US" sz="1200" b="1" dirty="0" smtClean="0">
                <a:solidFill>
                  <a:srgbClr val="00B050"/>
                </a:solidFill>
              </a:rPr>
            </a:br>
            <a:r>
              <a:rPr lang="he-IL" sz="1200" b="1" dirty="0" smtClean="0">
                <a:solidFill>
                  <a:srgbClr val="00B050"/>
                </a:solidFill>
              </a:rPr>
              <a:t>מפותחת</a:t>
            </a:r>
          </a:p>
          <a:p>
            <a:pPr algn="ctr"/>
            <a:endParaRPr lang="he-IL" sz="1200" b="1" dirty="0">
              <a:solidFill>
                <a:srgbClr val="00B050"/>
              </a:solidFill>
            </a:endParaRPr>
          </a:p>
          <a:p>
            <a:pPr algn="ctr"/>
            <a:endParaRPr lang="he-IL" sz="1200" b="1" dirty="0" smtClean="0">
              <a:solidFill>
                <a:srgbClr val="00B050"/>
              </a:solidFill>
            </a:endParaRPr>
          </a:p>
          <a:p>
            <a:pPr algn="ctr"/>
            <a:endParaRPr lang="he-IL" sz="1200" b="1" dirty="0">
              <a:solidFill>
                <a:srgbClr val="00B050"/>
              </a:solidFill>
            </a:endParaRPr>
          </a:p>
          <a:p>
            <a:pPr algn="ctr"/>
            <a:endParaRPr lang="he-IL" sz="1200" b="1" dirty="0" smtClean="0">
              <a:solidFill>
                <a:srgbClr val="00B050"/>
              </a:solidFill>
            </a:endParaRPr>
          </a:p>
          <a:p>
            <a:pPr algn="ctr"/>
            <a:endParaRPr lang="he-IL" sz="1200" b="1" dirty="0">
              <a:solidFill>
                <a:srgbClr val="00B050"/>
              </a:solidFill>
            </a:endParaRPr>
          </a:p>
          <a:p>
            <a:pPr algn="ctr"/>
            <a:endParaRPr lang="he-IL" sz="1200" b="1" dirty="0" smtClean="0">
              <a:solidFill>
                <a:srgbClr val="00B050"/>
              </a:solidFill>
            </a:endParaRPr>
          </a:p>
          <a:p>
            <a:pPr algn="ctr"/>
            <a:endParaRPr lang="he-IL" sz="1200" b="1" dirty="0">
              <a:solidFill>
                <a:srgbClr val="00B050"/>
              </a:solidFill>
            </a:endParaRPr>
          </a:p>
          <a:p>
            <a:pPr algn="ctr"/>
            <a:endParaRPr lang="he-IL" sz="1200" b="1" dirty="0" smtClean="0">
              <a:solidFill>
                <a:srgbClr val="00B050"/>
              </a:solidFill>
            </a:endParaRPr>
          </a:p>
          <a:p>
            <a:pPr algn="ctr"/>
            <a:endParaRPr lang="he-IL" sz="1200" b="1" dirty="0">
              <a:solidFill>
                <a:srgbClr val="00B050"/>
              </a:solidFill>
            </a:endParaRPr>
          </a:p>
          <a:p>
            <a:pPr algn="ctr"/>
            <a:endParaRPr lang="he-IL" sz="1200" b="1" dirty="0" smtClean="0">
              <a:solidFill>
                <a:srgbClr val="00B050"/>
              </a:solidFill>
            </a:endParaRPr>
          </a:p>
          <a:p>
            <a:pPr algn="ctr"/>
            <a:endParaRPr lang="he-IL" sz="1200" b="1" dirty="0">
              <a:solidFill>
                <a:srgbClr val="00B050"/>
              </a:solidFill>
            </a:endParaRPr>
          </a:p>
          <a:p>
            <a:pPr algn="ctr"/>
            <a:endParaRPr lang="he-IL" sz="1200" b="1" dirty="0" smtClean="0">
              <a:solidFill>
                <a:srgbClr val="00B050"/>
              </a:solidFill>
            </a:endParaRPr>
          </a:p>
          <a:p>
            <a:pPr algn="ctr"/>
            <a:endParaRPr lang="he-IL" sz="1200" b="1" dirty="0">
              <a:solidFill>
                <a:srgbClr val="00B050"/>
              </a:solidFill>
            </a:endParaRPr>
          </a:p>
          <a:p>
            <a:pPr algn="ctr"/>
            <a:endParaRPr lang="he-IL" sz="1200" b="1" dirty="0" smtClean="0">
              <a:solidFill>
                <a:srgbClr val="00B050"/>
              </a:solidFill>
            </a:endParaRPr>
          </a:p>
          <a:p>
            <a:pPr algn="ctr"/>
            <a:endParaRPr lang="he-IL" sz="1200" b="1" dirty="0">
              <a:solidFill>
                <a:srgbClr val="00B050"/>
              </a:solidFill>
            </a:endParaRPr>
          </a:p>
          <a:p>
            <a:pPr algn="ctr"/>
            <a:endParaRPr lang="he-IL" sz="1200" b="1" dirty="0" smtClean="0">
              <a:solidFill>
                <a:srgbClr val="00B050"/>
              </a:solidFill>
            </a:endParaRPr>
          </a:p>
          <a:p>
            <a:pPr algn="ctr"/>
            <a:endParaRPr lang="he-IL" sz="1200" b="1" dirty="0">
              <a:solidFill>
                <a:srgbClr val="00B050"/>
              </a:solidFill>
            </a:endParaRPr>
          </a:p>
          <a:p>
            <a:pPr algn="ctr"/>
            <a:endParaRPr lang="he-IL" sz="1200" b="1" dirty="0" smtClean="0">
              <a:solidFill>
                <a:srgbClr val="00B050"/>
              </a:solidFill>
            </a:endParaRPr>
          </a:p>
          <a:p>
            <a:pPr algn="ctr"/>
            <a:endParaRPr lang="he-IL" sz="1200" b="1" dirty="0">
              <a:solidFill>
                <a:srgbClr val="00B050"/>
              </a:solidFill>
            </a:endParaRPr>
          </a:p>
          <a:p>
            <a:pPr algn="ctr"/>
            <a:endParaRPr lang="he-IL" sz="1200" b="1" dirty="0" smtClean="0">
              <a:solidFill>
                <a:srgbClr val="00B050"/>
              </a:solidFill>
            </a:endParaRPr>
          </a:p>
          <a:p>
            <a:pPr algn="ctr"/>
            <a:r>
              <a:rPr lang="he-IL" sz="1200" b="1" dirty="0" smtClean="0">
                <a:solidFill>
                  <a:srgbClr val="FF0000"/>
                </a:solidFill>
              </a:rPr>
              <a:t>מדינה מתפתחת</a:t>
            </a:r>
            <a:endParaRPr lang="he-IL" sz="1200" b="1" dirty="0">
              <a:solidFill>
                <a:srgbClr val="FF0000"/>
              </a:solidFill>
            </a:endParaRPr>
          </a:p>
        </p:txBody>
      </p:sp>
      <p:sp>
        <p:nvSpPr>
          <p:cNvPr id="90" name="מלבן מעוגל 89"/>
          <p:cNvSpPr/>
          <p:nvPr/>
        </p:nvSpPr>
        <p:spPr>
          <a:xfrm>
            <a:off x="179512" y="4941168"/>
            <a:ext cx="576064" cy="144016"/>
          </a:xfrm>
          <a:prstGeom prst="round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1" name="TextBox 90"/>
          <p:cNvSpPr txBox="1"/>
          <p:nvPr/>
        </p:nvSpPr>
        <p:spPr>
          <a:xfrm>
            <a:off x="467544" y="6381328"/>
            <a:ext cx="7992888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b="1" dirty="0" smtClean="0"/>
              <a:t>שיעורי הילודה: </a:t>
            </a:r>
            <a:r>
              <a:rPr lang="he-IL" sz="1600" b="1" dirty="0" smtClean="0">
                <a:solidFill>
                  <a:srgbClr val="FF0000"/>
                </a:solidFill>
              </a:rPr>
              <a:t>גבוהים</a:t>
            </a:r>
            <a:r>
              <a:rPr lang="he-IL" sz="1600" b="1" dirty="0" smtClean="0"/>
              <a:t> / שיעורי התמותה: </a:t>
            </a:r>
            <a:r>
              <a:rPr lang="he-IL" sz="1600" b="1" dirty="0" smtClean="0">
                <a:solidFill>
                  <a:srgbClr val="FF0000"/>
                </a:solidFill>
              </a:rPr>
              <a:t>בירידה </a:t>
            </a:r>
            <a:r>
              <a:rPr lang="he-IL" sz="1600" b="1" dirty="0" smtClean="0"/>
              <a:t>/ תוחלת החיים: </a:t>
            </a:r>
            <a:r>
              <a:rPr lang="he-IL" sz="1600" b="1" dirty="0" smtClean="0">
                <a:solidFill>
                  <a:srgbClr val="FF0000"/>
                </a:solidFill>
              </a:rPr>
              <a:t>נמוכה</a:t>
            </a:r>
            <a:r>
              <a:rPr lang="he-IL" sz="1600" b="1" dirty="0" smtClean="0"/>
              <a:t> / ריבוי טבעי: בעלייה</a:t>
            </a:r>
            <a:endParaRPr lang="he-IL" sz="1600" b="1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915816" y="260648"/>
            <a:ext cx="316835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itchFamily="34" charset="-79"/>
                <a:cs typeface="David" pitchFamily="34" charset="-79"/>
              </a:rPr>
              <a:t>תיכון מקיף אזורי ע"ש י.ח. ברנר</a:t>
            </a:r>
            <a:r>
              <a:rPr lang="en-US" b="1" dirty="0" smtClean="0">
                <a:latin typeface="David" pitchFamily="34" charset="-79"/>
                <a:cs typeface="David" pitchFamily="34" charset="-79"/>
              </a:rPr>
              <a:t/>
            </a:r>
            <a:br>
              <a:rPr lang="en-US" b="1" dirty="0" smtClean="0">
                <a:latin typeface="David" pitchFamily="34" charset="-79"/>
                <a:cs typeface="David" pitchFamily="34" charset="-79"/>
              </a:rPr>
            </a:br>
            <a:r>
              <a:rPr lang="he-IL" dirty="0" smtClean="0">
                <a:latin typeface="David" pitchFamily="34" charset="-79"/>
                <a:cs typeface="David" pitchFamily="34" charset="-79"/>
              </a:rPr>
              <a:t>גבעת ברנר</a:t>
            </a:r>
            <a:endParaRPr lang="he-IL" dirty="0">
              <a:latin typeface="David" pitchFamily="34" charset="-79"/>
              <a:cs typeface="David" pitchFamily="34" charset="-79"/>
            </a:endParaRPr>
          </a:p>
        </p:txBody>
      </p:sp>
      <p:cxnSp>
        <p:nvCxnSpPr>
          <p:cNvPr id="193" name="מחבר חץ ישר 192"/>
          <p:cNvCxnSpPr/>
          <p:nvPr/>
        </p:nvCxnSpPr>
        <p:spPr>
          <a:xfrm flipV="1">
            <a:off x="4572000" y="2636912"/>
            <a:ext cx="0" cy="331236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מחבר חץ ישר 194"/>
          <p:cNvCxnSpPr/>
          <p:nvPr/>
        </p:nvCxnSpPr>
        <p:spPr>
          <a:xfrm flipH="1">
            <a:off x="1115616" y="5949280"/>
            <a:ext cx="3528392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TextBox 196"/>
          <p:cNvSpPr txBox="1"/>
          <p:nvPr/>
        </p:nvSpPr>
        <p:spPr>
          <a:xfrm>
            <a:off x="7308304" y="2636912"/>
            <a:ext cx="64807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b="1" dirty="0" smtClean="0"/>
              <a:t>נשים</a:t>
            </a:r>
            <a:endParaRPr lang="he-IL" sz="1400" b="1" dirty="0"/>
          </a:p>
        </p:txBody>
      </p:sp>
      <p:sp>
        <p:nvSpPr>
          <p:cNvPr id="199" name="TextBox 198"/>
          <p:cNvSpPr txBox="1"/>
          <p:nvPr/>
        </p:nvSpPr>
        <p:spPr>
          <a:xfrm>
            <a:off x="1187624" y="2636912"/>
            <a:ext cx="64807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b="1" dirty="0" smtClean="0"/>
              <a:t>גברים</a:t>
            </a:r>
            <a:endParaRPr lang="he-IL" sz="1400" b="1" dirty="0"/>
          </a:p>
        </p:txBody>
      </p:sp>
      <p:cxnSp>
        <p:nvCxnSpPr>
          <p:cNvPr id="200" name="מחבר חץ ישר 199"/>
          <p:cNvCxnSpPr/>
          <p:nvPr/>
        </p:nvCxnSpPr>
        <p:spPr>
          <a:xfrm>
            <a:off x="4860032" y="5949280"/>
            <a:ext cx="3168352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1" name="TextBox 240"/>
          <p:cNvSpPr txBox="1"/>
          <p:nvPr/>
        </p:nvSpPr>
        <p:spPr>
          <a:xfrm>
            <a:off x="7884368" y="3789040"/>
            <a:ext cx="360040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000" dirty="0" smtClean="0"/>
              <a:t>65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800" dirty="0" smtClean="0"/>
              <a:t/>
            </a:r>
            <a:br>
              <a:rPr lang="en-US" sz="800" dirty="0" smtClean="0"/>
            </a:br>
            <a:r>
              <a:rPr lang="en-US" sz="800" dirty="0" smtClean="0"/>
              <a:t/>
            </a:r>
            <a:br>
              <a:rPr lang="en-US" sz="8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endParaRPr lang="he-IL" sz="1000" dirty="0" smtClean="0"/>
          </a:p>
          <a:p>
            <a:r>
              <a:rPr lang="he-IL" sz="1000" dirty="0" smtClean="0"/>
              <a:t>15</a:t>
            </a:r>
            <a:endParaRPr lang="he-IL" sz="1000" dirty="0"/>
          </a:p>
        </p:txBody>
      </p:sp>
      <p:sp>
        <p:nvSpPr>
          <p:cNvPr id="242" name="TextBox 241"/>
          <p:cNvSpPr txBox="1"/>
          <p:nvPr/>
        </p:nvSpPr>
        <p:spPr>
          <a:xfrm>
            <a:off x="899592" y="3789040"/>
            <a:ext cx="360040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000" dirty="0" smtClean="0"/>
              <a:t>65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800" dirty="0" smtClean="0"/>
              <a:t/>
            </a:r>
            <a:br>
              <a:rPr lang="en-US" sz="800" dirty="0" smtClean="0"/>
            </a:br>
            <a:r>
              <a:rPr lang="en-US" sz="800" dirty="0" smtClean="0"/>
              <a:t/>
            </a:r>
            <a:br>
              <a:rPr lang="en-US" sz="8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endParaRPr lang="he-IL" sz="1000" dirty="0" smtClean="0"/>
          </a:p>
          <a:p>
            <a:r>
              <a:rPr lang="he-IL" sz="1000" dirty="0" smtClean="0"/>
              <a:t>15</a:t>
            </a:r>
            <a:endParaRPr lang="he-IL" sz="1000" dirty="0"/>
          </a:p>
        </p:txBody>
      </p:sp>
      <p:sp>
        <p:nvSpPr>
          <p:cNvPr id="51" name="מלבן 50"/>
          <p:cNvSpPr/>
          <p:nvPr/>
        </p:nvSpPr>
        <p:spPr>
          <a:xfrm>
            <a:off x="4572000" y="5805264"/>
            <a:ext cx="3024336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2" name="מלבן 51"/>
          <p:cNvSpPr/>
          <p:nvPr/>
        </p:nvSpPr>
        <p:spPr>
          <a:xfrm>
            <a:off x="4572000" y="5661248"/>
            <a:ext cx="3024336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3" name="מלבן 52"/>
          <p:cNvSpPr/>
          <p:nvPr/>
        </p:nvSpPr>
        <p:spPr>
          <a:xfrm>
            <a:off x="4572000" y="5517232"/>
            <a:ext cx="3024336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4" name="מלבן 53"/>
          <p:cNvSpPr/>
          <p:nvPr/>
        </p:nvSpPr>
        <p:spPr>
          <a:xfrm>
            <a:off x="4572000" y="5373216"/>
            <a:ext cx="3024336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5" name="מלבן 54"/>
          <p:cNvSpPr/>
          <p:nvPr/>
        </p:nvSpPr>
        <p:spPr>
          <a:xfrm>
            <a:off x="4572000" y="5229200"/>
            <a:ext cx="3024336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6" name="מלבן 55"/>
          <p:cNvSpPr/>
          <p:nvPr/>
        </p:nvSpPr>
        <p:spPr>
          <a:xfrm>
            <a:off x="4572000" y="5085184"/>
            <a:ext cx="3024336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7" name="מלבן 56"/>
          <p:cNvSpPr/>
          <p:nvPr/>
        </p:nvSpPr>
        <p:spPr>
          <a:xfrm>
            <a:off x="4572000" y="4941168"/>
            <a:ext cx="2952328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8" name="מלבן 57"/>
          <p:cNvSpPr/>
          <p:nvPr/>
        </p:nvSpPr>
        <p:spPr>
          <a:xfrm>
            <a:off x="4572000" y="4797152"/>
            <a:ext cx="2952328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9" name="מלבן 58"/>
          <p:cNvSpPr/>
          <p:nvPr/>
        </p:nvSpPr>
        <p:spPr>
          <a:xfrm>
            <a:off x="4572000" y="4653136"/>
            <a:ext cx="2952328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0" name="מלבן 59"/>
          <p:cNvSpPr/>
          <p:nvPr/>
        </p:nvSpPr>
        <p:spPr>
          <a:xfrm>
            <a:off x="4572000" y="4509120"/>
            <a:ext cx="2880320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1" name="מלבן 60"/>
          <p:cNvSpPr/>
          <p:nvPr/>
        </p:nvSpPr>
        <p:spPr>
          <a:xfrm>
            <a:off x="4572000" y="4365104"/>
            <a:ext cx="2880320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2" name="מלבן 61"/>
          <p:cNvSpPr/>
          <p:nvPr/>
        </p:nvSpPr>
        <p:spPr>
          <a:xfrm>
            <a:off x="4572000" y="4221088"/>
            <a:ext cx="2736304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3" name="מלבן 62"/>
          <p:cNvSpPr/>
          <p:nvPr/>
        </p:nvSpPr>
        <p:spPr>
          <a:xfrm>
            <a:off x="4572000" y="4077072"/>
            <a:ext cx="2592288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4" name="מלבן 63"/>
          <p:cNvSpPr/>
          <p:nvPr/>
        </p:nvSpPr>
        <p:spPr>
          <a:xfrm>
            <a:off x="4572000" y="3933056"/>
            <a:ext cx="2448272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5" name="מלבן 64"/>
          <p:cNvSpPr/>
          <p:nvPr/>
        </p:nvSpPr>
        <p:spPr>
          <a:xfrm>
            <a:off x="4572000" y="3789040"/>
            <a:ext cx="2160240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6" name="מלבן 65"/>
          <p:cNvSpPr/>
          <p:nvPr/>
        </p:nvSpPr>
        <p:spPr>
          <a:xfrm>
            <a:off x="4572000" y="3645024"/>
            <a:ext cx="1800200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7" name="מלבן 66"/>
          <p:cNvSpPr/>
          <p:nvPr/>
        </p:nvSpPr>
        <p:spPr>
          <a:xfrm>
            <a:off x="4572000" y="3501008"/>
            <a:ext cx="1296144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8" name="מלבן 67"/>
          <p:cNvSpPr/>
          <p:nvPr/>
        </p:nvSpPr>
        <p:spPr>
          <a:xfrm>
            <a:off x="4572000" y="3356992"/>
            <a:ext cx="1008112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7" name="מלבן 86"/>
          <p:cNvSpPr/>
          <p:nvPr/>
        </p:nvSpPr>
        <p:spPr>
          <a:xfrm>
            <a:off x="4572000" y="3212976"/>
            <a:ext cx="576064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8" name="מלבן 87"/>
          <p:cNvSpPr/>
          <p:nvPr/>
        </p:nvSpPr>
        <p:spPr>
          <a:xfrm flipH="1">
            <a:off x="1547664" y="5805264"/>
            <a:ext cx="3024336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9" name="מלבן 88"/>
          <p:cNvSpPr/>
          <p:nvPr/>
        </p:nvSpPr>
        <p:spPr>
          <a:xfrm flipH="1">
            <a:off x="1547664" y="5661248"/>
            <a:ext cx="3024336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0" name="מלבן 89"/>
          <p:cNvSpPr/>
          <p:nvPr/>
        </p:nvSpPr>
        <p:spPr>
          <a:xfrm flipH="1">
            <a:off x="1547664" y="5517232"/>
            <a:ext cx="3024336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1" name="מלבן 90"/>
          <p:cNvSpPr/>
          <p:nvPr/>
        </p:nvSpPr>
        <p:spPr>
          <a:xfrm flipH="1">
            <a:off x="1547664" y="5373216"/>
            <a:ext cx="3024336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2" name="מלבן 91"/>
          <p:cNvSpPr/>
          <p:nvPr/>
        </p:nvSpPr>
        <p:spPr>
          <a:xfrm flipH="1">
            <a:off x="1547664" y="5229200"/>
            <a:ext cx="3024336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3" name="מלבן 92"/>
          <p:cNvSpPr/>
          <p:nvPr/>
        </p:nvSpPr>
        <p:spPr>
          <a:xfrm flipH="1">
            <a:off x="1547664" y="5085184"/>
            <a:ext cx="3024336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4" name="מלבן 93"/>
          <p:cNvSpPr/>
          <p:nvPr/>
        </p:nvSpPr>
        <p:spPr>
          <a:xfrm flipH="1">
            <a:off x="1619672" y="4941168"/>
            <a:ext cx="2952328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5" name="מלבן 94"/>
          <p:cNvSpPr/>
          <p:nvPr/>
        </p:nvSpPr>
        <p:spPr>
          <a:xfrm flipH="1">
            <a:off x="1619672" y="4797152"/>
            <a:ext cx="2952328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6" name="מלבן 95"/>
          <p:cNvSpPr/>
          <p:nvPr/>
        </p:nvSpPr>
        <p:spPr>
          <a:xfrm flipH="1">
            <a:off x="1619672" y="4653136"/>
            <a:ext cx="2952328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7" name="מלבן 96"/>
          <p:cNvSpPr/>
          <p:nvPr/>
        </p:nvSpPr>
        <p:spPr>
          <a:xfrm flipH="1">
            <a:off x="1691680" y="4509120"/>
            <a:ext cx="2880320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8" name="מלבן 97"/>
          <p:cNvSpPr/>
          <p:nvPr/>
        </p:nvSpPr>
        <p:spPr>
          <a:xfrm flipH="1">
            <a:off x="1691680" y="4365104"/>
            <a:ext cx="2880320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9" name="מלבן 98"/>
          <p:cNvSpPr/>
          <p:nvPr/>
        </p:nvSpPr>
        <p:spPr>
          <a:xfrm flipH="1">
            <a:off x="1835696" y="4221088"/>
            <a:ext cx="2736304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0" name="מלבן 99"/>
          <p:cNvSpPr/>
          <p:nvPr/>
        </p:nvSpPr>
        <p:spPr>
          <a:xfrm flipH="1">
            <a:off x="1979712" y="4077072"/>
            <a:ext cx="2592288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1" name="מלבן 100"/>
          <p:cNvSpPr/>
          <p:nvPr/>
        </p:nvSpPr>
        <p:spPr>
          <a:xfrm flipH="1">
            <a:off x="2123728" y="3933056"/>
            <a:ext cx="2448272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2" name="מלבן 101"/>
          <p:cNvSpPr/>
          <p:nvPr/>
        </p:nvSpPr>
        <p:spPr>
          <a:xfrm flipH="1">
            <a:off x="2411760" y="3789040"/>
            <a:ext cx="2160240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3" name="מלבן 102"/>
          <p:cNvSpPr/>
          <p:nvPr/>
        </p:nvSpPr>
        <p:spPr>
          <a:xfrm flipH="1">
            <a:off x="2771800" y="3645024"/>
            <a:ext cx="1800200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4" name="מלבן 103"/>
          <p:cNvSpPr/>
          <p:nvPr/>
        </p:nvSpPr>
        <p:spPr>
          <a:xfrm flipH="1">
            <a:off x="3275856" y="3501008"/>
            <a:ext cx="1296144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5" name="מלבן 104"/>
          <p:cNvSpPr/>
          <p:nvPr/>
        </p:nvSpPr>
        <p:spPr>
          <a:xfrm flipH="1">
            <a:off x="3563888" y="3356992"/>
            <a:ext cx="1008112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6" name="מלבן 105"/>
          <p:cNvSpPr/>
          <p:nvPr/>
        </p:nvSpPr>
        <p:spPr>
          <a:xfrm flipH="1">
            <a:off x="3995936" y="3212976"/>
            <a:ext cx="576064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221" name="מחבר ישר 220"/>
          <p:cNvCxnSpPr/>
          <p:nvPr/>
        </p:nvCxnSpPr>
        <p:spPr>
          <a:xfrm>
            <a:off x="4572000" y="5517232"/>
            <a:ext cx="3420380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מחבר ישר 236"/>
          <p:cNvCxnSpPr/>
          <p:nvPr/>
        </p:nvCxnSpPr>
        <p:spPr>
          <a:xfrm>
            <a:off x="1187624" y="3933056"/>
            <a:ext cx="3384376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מחבר ישר 237"/>
          <p:cNvCxnSpPr/>
          <p:nvPr/>
        </p:nvCxnSpPr>
        <p:spPr>
          <a:xfrm>
            <a:off x="4572000" y="3933056"/>
            <a:ext cx="3420380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מחבר ישר 238"/>
          <p:cNvCxnSpPr/>
          <p:nvPr/>
        </p:nvCxnSpPr>
        <p:spPr>
          <a:xfrm>
            <a:off x="1187624" y="5517232"/>
            <a:ext cx="3384376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/>
          <p:cNvSpPr txBox="1"/>
          <p:nvPr/>
        </p:nvSpPr>
        <p:spPr>
          <a:xfrm>
            <a:off x="899592" y="980728"/>
            <a:ext cx="7200800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800" b="1" dirty="0" smtClean="0"/>
              <a:t>נזכור שפירמידת גילים הינה למעשה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he-IL" sz="2800" b="1" dirty="0" smtClean="0"/>
              <a:t>תרשים דינאמי המשתנה </a:t>
            </a:r>
            <a:r>
              <a:rPr lang="he-IL" sz="2800" b="1" dirty="0" smtClean="0">
                <a:solidFill>
                  <a:srgbClr val="FF0000"/>
                </a:solidFill>
              </a:rPr>
              <a:t>לאורך זמן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he-IL" sz="2800" b="1" dirty="0" smtClean="0"/>
              <a:t>ובהתאם </a:t>
            </a:r>
            <a:r>
              <a:rPr lang="he-IL" sz="2800" b="1" dirty="0" smtClean="0">
                <a:solidFill>
                  <a:srgbClr val="FF0000"/>
                </a:solidFill>
              </a:rPr>
              <a:t>לרמת הפיתוח </a:t>
            </a:r>
            <a:r>
              <a:rPr lang="he-IL" sz="2800" b="1" dirty="0" smtClean="0"/>
              <a:t>של המדינה</a:t>
            </a:r>
            <a:endParaRPr lang="he-IL" sz="2800" dirty="0">
              <a:solidFill>
                <a:srgbClr val="00B050"/>
              </a:solidFill>
            </a:endParaRPr>
          </a:p>
        </p:txBody>
      </p:sp>
      <p:cxnSp>
        <p:nvCxnSpPr>
          <p:cNvPr id="108" name="מחבר חץ ישר 107"/>
          <p:cNvCxnSpPr/>
          <p:nvPr/>
        </p:nvCxnSpPr>
        <p:spPr>
          <a:xfrm flipV="1">
            <a:off x="467544" y="1916832"/>
            <a:ext cx="0" cy="3600400"/>
          </a:xfrm>
          <a:prstGeom prst="straightConnector1">
            <a:avLst/>
          </a:prstGeom>
          <a:ln w="7620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xtBox 108"/>
          <p:cNvSpPr txBox="1"/>
          <p:nvPr/>
        </p:nvSpPr>
        <p:spPr>
          <a:xfrm>
            <a:off x="0" y="973177"/>
            <a:ext cx="971600" cy="507831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/>
              <a:t>ציר רמת הפיתוח</a:t>
            </a:r>
          </a:p>
          <a:p>
            <a:pPr algn="ctr"/>
            <a:r>
              <a:rPr lang="he-IL" sz="1200" b="1" dirty="0" smtClean="0">
                <a:solidFill>
                  <a:srgbClr val="00B050"/>
                </a:solidFill>
              </a:rPr>
              <a:t>מדינה</a:t>
            </a:r>
            <a:r>
              <a:rPr lang="en-US" sz="1200" b="1" dirty="0" smtClean="0">
                <a:solidFill>
                  <a:srgbClr val="00B050"/>
                </a:solidFill>
              </a:rPr>
              <a:t/>
            </a:r>
            <a:br>
              <a:rPr lang="en-US" sz="1200" b="1" dirty="0" smtClean="0">
                <a:solidFill>
                  <a:srgbClr val="00B050"/>
                </a:solidFill>
              </a:rPr>
            </a:br>
            <a:r>
              <a:rPr lang="he-IL" sz="1200" b="1" dirty="0" smtClean="0">
                <a:solidFill>
                  <a:srgbClr val="00B050"/>
                </a:solidFill>
              </a:rPr>
              <a:t>מפותחת</a:t>
            </a:r>
          </a:p>
          <a:p>
            <a:pPr algn="ctr"/>
            <a:endParaRPr lang="he-IL" sz="1200" b="1" dirty="0">
              <a:solidFill>
                <a:srgbClr val="00B050"/>
              </a:solidFill>
            </a:endParaRPr>
          </a:p>
          <a:p>
            <a:pPr algn="ctr"/>
            <a:endParaRPr lang="he-IL" sz="1200" b="1" dirty="0" smtClean="0">
              <a:solidFill>
                <a:srgbClr val="00B050"/>
              </a:solidFill>
            </a:endParaRPr>
          </a:p>
          <a:p>
            <a:pPr algn="ctr"/>
            <a:endParaRPr lang="he-IL" sz="1200" b="1" dirty="0">
              <a:solidFill>
                <a:srgbClr val="00B050"/>
              </a:solidFill>
            </a:endParaRPr>
          </a:p>
          <a:p>
            <a:pPr algn="ctr"/>
            <a:endParaRPr lang="he-IL" sz="1200" b="1" dirty="0" smtClean="0">
              <a:solidFill>
                <a:srgbClr val="00B050"/>
              </a:solidFill>
            </a:endParaRPr>
          </a:p>
          <a:p>
            <a:pPr algn="ctr"/>
            <a:endParaRPr lang="he-IL" sz="1200" b="1" dirty="0">
              <a:solidFill>
                <a:srgbClr val="00B050"/>
              </a:solidFill>
            </a:endParaRPr>
          </a:p>
          <a:p>
            <a:pPr algn="ctr"/>
            <a:endParaRPr lang="he-IL" sz="1200" b="1" dirty="0" smtClean="0">
              <a:solidFill>
                <a:srgbClr val="00B050"/>
              </a:solidFill>
            </a:endParaRPr>
          </a:p>
          <a:p>
            <a:pPr algn="ctr"/>
            <a:endParaRPr lang="he-IL" sz="1200" b="1" dirty="0">
              <a:solidFill>
                <a:srgbClr val="00B050"/>
              </a:solidFill>
            </a:endParaRPr>
          </a:p>
          <a:p>
            <a:pPr algn="ctr"/>
            <a:endParaRPr lang="he-IL" sz="1200" b="1" dirty="0" smtClean="0">
              <a:solidFill>
                <a:srgbClr val="00B050"/>
              </a:solidFill>
            </a:endParaRPr>
          </a:p>
          <a:p>
            <a:pPr algn="ctr"/>
            <a:endParaRPr lang="he-IL" sz="1200" b="1" dirty="0">
              <a:solidFill>
                <a:srgbClr val="00B050"/>
              </a:solidFill>
            </a:endParaRPr>
          </a:p>
          <a:p>
            <a:pPr algn="ctr"/>
            <a:endParaRPr lang="he-IL" sz="1200" b="1" dirty="0" smtClean="0">
              <a:solidFill>
                <a:srgbClr val="00B050"/>
              </a:solidFill>
            </a:endParaRPr>
          </a:p>
          <a:p>
            <a:pPr algn="ctr"/>
            <a:endParaRPr lang="he-IL" sz="1200" b="1" dirty="0">
              <a:solidFill>
                <a:srgbClr val="00B050"/>
              </a:solidFill>
            </a:endParaRPr>
          </a:p>
          <a:p>
            <a:pPr algn="ctr"/>
            <a:endParaRPr lang="he-IL" sz="1200" b="1" dirty="0" smtClean="0">
              <a:solidFill>
                <a:srgbClr val="00B050"/>
              </a:solidFill>
            </a:endParaRPr>
          </a:p>
          <a:p>
            <a:pPr algn="ctr"/>
            <a:endParaRPr lang="he-IL" sz="1200" b="1" dirty="0">
              <a:solidFill>
                <a:srgbClr val="00B050"/>
              </a:solidFill>
            </a:endParaRPr>
          </a:p>
          <a:p>
            <a:pPr algn="ctr"/>
            <a:endParaRPr lang="he-IL" sz="1200" b="1" dirty="0" smtClean="0">
              <a:solidFill>
                <a:srgbClr val="00B050"/>
              </a:solidFill>
            </a:endParaRPr>
          </a:p>
          <a:p>
            <a:pPr algn="ctr"/>
            <a:endParaRPr lang="he-IL" sz="1200" b="1" dirty="0">
              <a:solidFill>
                <a:srgbClr val="00B050"/>
              </a:solidFill>
            </a:endParaRPr>
          </a:p>
          <a:p>
            <a:pPr algn="ctr"/>
            <a:endParaRPr lang="he-IL" sz="1200" b="1" dirty="0" smtClean="0">
              <a:solidFill>
                <a:srgbClr val="00B050"/>
              </a:solidFill>
            </a:endParaRPr>
          </a:p>
          <a:p>
            <a:pPr algn="ctr"/>
            <a:endParaRPr lang="he-IL" sz="1200" b="1" dirty="0">
              <a:solidFill>
                <a:srgbClr val="00B050"/>
              </a:solidFill>
            </a:endParaRPr>
          </a:p>
          <a:p>
            <a:pPr algn="ctr"/>
            <a:endParaRPr lang="he-IL" sz="1200" b="1" dirty="0" smtClean="0">
              <a:solidFill>
                <a:srgbClr val="00B050"/>
              </a:solidFill>
            </a:endParaRPr>
          </a:p>
          <a:p>
            <a:pPr algn="ctr"/>
            <a:endParaRPr lang="he-IL" sz="1200" b="1" dirty="0">
              <a:solidFill>
                <a:srgbClr val="00B050"/>
              </a:solidFill>
            </a:endParaRPr>
          </a:p>
          <a:p>
            <a:pPr algn="ctr"/>
            <a:endParaRPr lang="he-IL" sz="1200" b="1" dirty="0" smtClean="0">
              <a:solidFill>
                <a:srgbClr val="00B050"/>
              </a:solidFill>
            </a:endParaRPr>
          </a:p>
          <a:p>
            <a:pPr algn="ctr"/>
            <a:r>
              <a:rPr lang="he-IL" sz="1200" b="1" dirty="0" smtClean="0">
                <a:solidFill>
                  <a:srgbClr val="FF0000"/>
                </a:solidFill>
              </a:rPr>
              <a:t>מדינה מתפתחת</a:t>
            </a:r>
            <a:endParaRPr lang="he-IL" sz="1200" b="1" dirty="0">
              <a:solidFill>
                <a:srgbClr val="FF0000"/>
              </a:solidFill>
            </a:endParaRPr>
          </a:p>
        </p:txBody>
      </p:sp>
      <p:sp>
        <p:nvSpPr>
          <p:cNvPr id="110" name="מלבן מעוגל 109"/>
          <p:cNvSpPr/>
          <p:nvPr/>
        </p:nvSpPr>
        <p:spPr>
          <a:xfrm>
            <a:off x="179512" y="4149080"/>
            <a:ext cx="576064" cy="144016"/>
          </a:xfrm>
          <a:prstGeom prst="round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1" name="TextBox 110"/>
          <p:cNvSpPr txBox="1"/>
          <p:nvPr/>
        </p:nvSpPr>
        <p:spPr>
          <a:xfrm>
            <a:off x="683568" y="6381328"/>
            <a:ext cx="7920880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b="1" dirty="0" smtClean="0"/>
              <a:t>שיעורי הילודה: </a:t>
            </a:r>
            <a:r>
              <a:rPr lang="he-IL" sz="1600" b="1" dirty="0" smtClean="0">
                <a:solidFill>
                  <a:srgbClr val="FF0000"/>
                </a:solidFill>
              </a:rPr>
              <a:t>גבוהים</a:t>
            </a:r>
            <a:r>
              <a:rPr lang="he-IL" sz="1600" b="1" dirty="0" smtClean="0"/>
              <a:t> / שיעורי התמותה: </a:t>
            </a:r>
            <a:r>
              <a:rPr lang="he-IL" sz="1600" b="1" dirty="0" smtClean="0">
                <a:solidFill>
                  <a:srgbClr val="FF0000"/>
                </a:solidFill>
              </a:rPr>
              <a:t>נמוכים </a:t>
            </a:r>
            <a:r>
              <a:rPr lang="he-IL" sz="1600" b="1" dirty="0" smtClean="0"/>
              <a:t>/ תוחלת החיים: </a:t>
            </a:r>
            <a:r>
              <a:rPr lang="he-IL" sz="1600" b="1" dirty="0" smtClean="0">
                <a:solidFill>
                  <a:srgbClr val="FF0000"/>
                </a:solidFill>
              </a:rPr>
              <a:t>בעלייה </a:t>
            </a:r>
            <a:r>
              <a:rPr lang="he-IL" sz="1600" b="1" dirty="0" smtClean="0"/>
              <a:t>/ ריבוי טבעי: בעלייה</a:t>
            </a:r>
            <a:endParaRPr lang="he-IL" sz="1600" b="1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915816" y="260648"/>
            <a:ext cx="316835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itchFamily="34" charset="-79"/>
                <a:cs typeface="David" pitchFamily="34" charset="-79"/>
              </a:rPr>
              <a:t>תיכון מקיף אזורי ע"ש י.ח. ברנר</a:t>
            </a:r>
            <a:r>
              <a:rPr lang="en-US" b="1" dirty="0" smtClean="0">
                <a:latin typeface="David" pitchFamily="34" charset="-79"/>
                <a:cs typeface="David" pitchFamily="34" charset="-79"/>
              </a:rPr>
              <a:t/>
            </a:r>
            <a:br>
              <a:rPr lang="en-US" b="1" dirty="0" smtClean="0">
                <a:latin typeface="David" pitchFamily="34" charset="-79"/>
                <a:cs typeface="David" pitchFamily="34" charset="-79"/>
              </a:rPr>
            </a:br>
            <a:r>
              <a:rPr lang="he-IL" dirty="0" smtClean="0">
                <a:latin typeface="David" pitchFamily="34" charset="-79"/>
                <a:cs typeface="David" pitchFamily="34" charset="-79"/>
              </a:rPr>
              <a:t>גבעת ברנר</a:t>
            </a:r>
            <a:endParaRPr lang="he-IL" dirty="0">
              <a:latin typeface="David" pitchFamily="34" charset="-79"/>
              <a:cs typeface="David" pitchFamily="34" charset="-79"/>
            </a:endParaRPr>
          </a:p>
        </p:txBody>
      </p:sp>
      <p:cxnSp>
        <p:nvCxnSpPr>
          <p:cNvPr id="193" name="מחבר חץ ישר 192"/>
          <p:cNvCxnSpPr/>
          <p:nvPr/>
        </p:nvCxnSpPr>
        <p:spPr>
          <a:xfrm flipV="1">
            <a:off x="4572000" y="2636912"/>
            <a:ext cx="0" cy="331236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מחבר חץ ישר 194"/>
          <p:cNvCxnSpPr/>
          <p:nvPr/>
        </p:nvCxnSpPr>
        <p:spPr>
          <a:xfrm flipH="1">
            <a:off x="1115616" y="5949280"/>
            <a:ext cx="3528392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TextBox 196"/>
          <p:cNvSpPr txBox="1"/>
          <p:nvPr/>
        </p:nvSpPr>
        <p:spPr>
          <a:xfrm>
            <a:off x="7308304" y="2636912"/>
            <a:ext cx="64807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b="1" dirty="0" smtClean="0"/>
              <a:t>נשים</a:t>
            </a:r>
            <a:endParaRPr lang="he-IL" sz="1400" b="1" dirty="0"/>
          </a:p>
        </p:txBody>
      </p:sp>
      <p:sp>
        <p:nvSpPr>
          <p:cNvPr id="199" name="TextBox 198"/>
          <p:cNvSpPr txBox="1"/>
          <p:nvPr/>
        </p:nvSpPr>
        <p:spPr>
          <a:xfrm>
            <a:off x="1187624" y="2636912"/>
            <a:ext cx="64807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b="1" dirty="0" smtClean="0"/>
              <a:t>גברים</a:t>
            </a:r>
            <a:endParaRPr lang="he-IL" sz="1400" b="1" dirty="0"/>
          </a:p>
        </p:txBody>
      </p:sp>
      <p:cxnSp>
        <p:nvCxnSpPr>
          <p:cNvPr id="200" name="מחבר חץ ישר 199"/>
          <p:cNvCxnSpPr/>
          <p:nvPr/>
        </p:nvCxnSpPr>
        <p:spPr>
          <a:xfrm>
            <a:off x="4427984" y="5949280"/>
            <a:ext cx="36004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1" name="TextBox 240"/>
          <p:cNvSpPr txBox="1"/>
          <p:nvPr/>
        </p:nvSpPr>
        <p:spPr>
          <a:xfrm>
            <a:off x="7884368" y="3789040"/>
            <a:ext cx="360040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000" dirty="0" smtClean="0"/>
              <a:t>65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800" dirty="0" smtClean="0"/>
              <a:t/>
            </a:r>
            <a:br>
              <a:rPr lang="en-US" sz="800" dirty="0" smtClean="0"/>
            </a:br>
            <a:r>
              <a:rPr lang="en-US" sz="800" dirty="0" smtClean="0"/>
              <a:t/>
            </a:r>
            <a:br>
              <a:rPr lang="en-US" sz="8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endParaRPr lang="he-IL" sz="1000" dirty="0" smtClean="0"/>
          </a:p>
          <a:p>
            <a:r>
              <a:rPr lang="he-IL" sz="1000" dirty="0" smtClean="0"/>
              <a:t>15</a:t>
            </a:r>
            <a:endParaRPr lang="he-IL" sz="1000" dirty="0"/>
          </a:p>
        </p:txBody>
      </p:sp>
      <p:sp>
        <p:nvSpPr>
          <p:cNvPr id="242" name="TextBox 241"/>
          <p:cNvSpPr txBox="1"/>
          <p:nvPr/>
        </p:nvSpPr>
        <p:spPr>
          <a:xfrm>
            <a:off x="899592" y="3789040"/>
            <a:ext cx="360040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000" dirty="0" smtClean="0"/>
              <a:t>65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800" dirty="0" smtClean="0"/>
              <a:t/>
            </a:r>
            <a:br>
              <a:rPr lang="en-US" sz="800" dirty="0" smtClean="0"/>
            </a:br>
            <a:r>
              <a:rPr lang="en-US" sz="800" dirty="0" smtClean="0"/>
              <a:t/>
            </a:r>
            <a:br>
              <a:rPr lang="en-US" sz="8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endParaRPr lang="he-IL" sz="1000" dirty="0" smtClean="0"/>
          </a:p>
          <a:p>
            <a:r>
              <a:rPr lang="he-IL" sz="1000" dirty="0" smtClean="0"/>
              <a:t>15</a:t>
            </a:r>
            <a:endParaRPr lang="he-IL" sz="1000" dirty="0"/>
          </a:p>
        </p:txBody>
      </p:sp>
      <p:sp>
        <p:nvSpPr>
          <p:cNvPr id="52" name="מלבן 51"/>
          <p:cNvSpPr/>
          <p:nvPr/>
        </p:nvSpPr>
        <p:spPr>
          <a:xfrm>
            <a:off x="4572000" y="5805264"/>
            <a:ext cx="2448272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3" name="מלבן 52"/>
          <p:cNvSpPr/>
          <p:nvPr/>
        </p:nvSpPr>
        <p:spPr>
          <a:xfrm>
            <a:off x="4572000" y="5661248"/>
            <a:ext cx="2592288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4" name="מלבן 53"/>
          <p:cNvSpPr/>
          <p:nvPr/>
        </p:nvSpPr>
        <p:spPr>
          <a:xfrm>
            <a:off x="4572000" y="5517232"/>
            <a:ext cx="2808312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5" name="מלבן 54"/>
          <p:cNvSpPr/>
          <p:nvPr/>
        </p:nvSpPr>
        <p:spPr>
          <a:xfrm>
            <a:off x="4572000" y="5373216"/>
            <a:ext cx="3024336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6" name="מלבן 55"/>
          <p:cNvSpPr/>
          <p:nvPr/>
        </p:nvSpPr>
        <p:spPr>
          <a:xfrm>
            <a:off x="4572000" y="5229200"/>
            <a:ext cx="3024336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7" name="מלבן 56"/>
          <p:cNvSpPr/>
          <p:nvPr/>
        </p:nvSpPr>
        <p:spPr>
          <a:xfrm>
            <a:off x="4572000" y="5085184"/>
            <a:ext cx="3024336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8" name="מלבן 57"/>
          <p:cNvSpPr/>
          <p:nvPr/>
        </p:nvSpPr>
        <p:spPr>
          <a:xfrm>
            <a:off x="4572000" y="4941168"/>
            <a:ext cx="2952328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9" name="מלבן 58"/>
          <p:cNvSpPr/>
          <p:nvPr/>
        </p:nvSpPr>
        <p:spPr>
          <a:xfrm>
            <a:off x="4572000" y="4797152"/>
            <a:ext cx="2952328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0" name="מלבן 59"/>
          <p:cNvSpPr/>
          <p:nvPr/>
        </p:nvSpPr>
        <p:spPr>
          <a:xfrm>
            <a:off x="4572000" y="4653136"/>
            <a:ext cx="2952328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1" name="מלבן 60"/>
          <p:cNvSpPr/>
          <p:nvPr/>
        </p:nvSpPr>
        <p:spPr>
          <a:xfrm>
            <a:off x="4572000" y="4509120"/>
            <a:ext cx="2880320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2" name="מלבן 61"/>
          <p:cNvSpPr/>
          <p:nvPr/>
        </p:nvSpPr>
        <p:spPr>
          <a:xfrm>
            <a:off x="4572000" y="4365104"/>
            <a:ext cx="2880320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3" name="מלבן 62"/>
          <p:cNvSpPr/>
          <p:nvPr/>
        </p:nvSpPr>
        <p:spPr>
          <a:xfrm>
            <a:off x="4572000" y="4221088"/>
            <a:ext cx="2736304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4" name="מלבן 63"/>
          <p:cNvSpPr/>
          <p:nvPr/>
        </p:nvSpPr>
        <p:spPr>
          <a:xfrm>
            <a:off x="4572000" y="4077072"/>
            <a:ext cx="2592288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5" name="מלבן 64"/>
          <p:cNvSpPr/>
          <p:nvPr/>
        </p:nvSpPr>
        <p:spPr>
          <a:xfrm>
            <a:off x="4572000" y="3933056"/>
            <a:ext cx="2448272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6" name="מלבן 65"/>
          <p:cNvSpPr/>
          <p:nvPr/>
        </p:nvSpPr>
        <p:spPr>
          <a:xfrm>
            <a:off x="4572000" y="3789040"/>
            <a:ext cx="2160240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7" name="מלבן 66"/>
          <p:cNvSpPr/>
          <p:nvPr/>
        </p:nvSpPr>
        <p:spPr>
          <a:xfrm>
            <a:off x="4572000" y="3645024"/>
            <a:ext cx="1944216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8" name="מלבן 67"/>
          <p:cNvSpPr/>
          <p:nvPr/>
        </p:nvSpPr>
        <p:spPr>
          <a:xfrm>
            <a:off x="4572000" y="3501008"/>
            <a:ext cx="1656184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9" name="מלבן 68"/>
          <p:cNvSpPr/>
          <p:nvPr/>
        </p:nvSpPr>
        <p:spPr>
          <a:xfrm>
            <a:off x="4572000" y="3356992"/>
            <a:ext cx="1440160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0" name="מלבן 69"/>
          <p:cNvSpPr/>
          <p:nvPr/>
        </p:nvSpPr>
        <p:spPr>
          <a:xfrm>
            <a:off x="4572000" y="3212976"/>
            <a:ext cx="936104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1" name="מלבן 70"/>
          <p:cNvSpPr/>
          <p:nvPr/>
        </p:nvSpPr>
        <p:spPr>
          <a:xfrm>
            <a:off x="4572000" y="3068960"/>
            <a:ext cx="504056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2" name="מלבן 71"/>
          <p:cNvSpPr/>
          <p:nvPr/>
        </p:nvSpPr>
        <p:spPr>
          <a:xfrm flipH="1">
            <a:off x="2123728" y="5805264"/>
            <a:ext cx="2448272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3" name="מלבן 72"/>
          <p:cNvSpPr/>
          <p:nvPr/>
        </p:nvSpPr>
        <p:spPr>
          <a:xfrm flipH="1">
            <a:off x="1979712" y="5661248"/>
            <a:ext cx="2592288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4" name="מלבן 73"/>
          <p:cNvSpPr/>
          <p:nvPr/>
        </p:nvSpPr>
        <p:spPr>
          <a:xfrm flipH="1">
            <a:off x="1763688" y="5517232"/>
            <a:ext cx="2808312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5" name="מלבן 74"/>
          <p:cNvSpPr/>
          <p:nvPr/>
        </p:nvSpPr>
        <p:spPr>
          <a:xfrm flipH="1">
            <a:off x="1547664" y="5373216"/>
            <a:ext cx="3024336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6" name="מלבן 75"/>
          <p:cNvSpPr/>
          <p:nvPr/>
        </p:nvSpPr>
        <p:spPr>
          <a:xfrm flipH="1">
            <a:off x="1547664" y="5229200"/>
            <a:ext cx="3024336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7" name="מלבן 76"/>
          <p:cNvSpPr/>
          <p:nvPr/>
        </p:nvSpPr>
        <p:spPr>
          <a:xfrm flipH="1">
            <a:off x="1547664" y="5085184"/>
            <a:ext cx="3024336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8" name="מלבן 77"/>
          <p:cNvSpPr/>
          <p:nvPr/>
        </p:nvSpPr>
        <p:spPr>
          <a:xfrm flipH="1">
            <a:off x="1619672" y="4941168"/>
            <a:ext cx="2952328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9" name="מלבן 78"/>
          <p:cNvSpPr/>
          <p:nvPr/>
        </p:nvSpPr>
        <p:spPr>
          <a:xfrm flipH="1">
            <a:off x="1619672" y="4797152"/>
            <a:ext cx="2952328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0" name="מלבן 79"/>
          <p:cNvSpPr/>
          <p:nvPr/>
        </p:nvSpPr>
        <p:spPr>
          <a:xfrm flipH="1">
            <a:off x="1619672" y="4653136"/>
            <a:ext cx="2952328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1" name="מלבן 80"/>
          <p:cNvSpPr/>
          <p:nvPr/>
        </p:nvSpPr>
        <p:spPr>
          <a:xfrm flipH="1">
            <a:off x="1691680" y="4509120"/>
            <a:ext cx="2880320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2" name="מלבן 81"/>
          <p:cNvSpPr/>
          <p:nvPr/>
        </p:nvSpPr>
        <p:spPr>
          <a:xfrm flipH="1">
            <a:off x="1691680" y="4365104"/>
            <a:ext cx="2880320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3" name="מלבן 82"/>
          <p:cNvSpPr/>
          <p:nvPr/>
        </p:nvSpPr>
        <p:spPr>
          <a:xfrm flipH="1">
            <a:off x="1835696" y="4221088"/>
            <a:ext cx="2736304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4" name="מלבן 83"/>
          <p:cNvSpPr/>
          <p:nvPr/>
        </p:nvSpPr>
        <p:spPr>
          <a:xfrm flipH="1">
            <a:off x="1979712" y="4077072"/>
            <a:ext cx="2592288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5" name="מלבן 84"/>
          <p:cNvSpPr/>
          <p:nvPr/>
        </p:nvSpPr>
        <p:spPr>
          <a:xfrm flipH="1">
            <a:off x="2123728" y="3933056"/>
            <a:ext cx="2448272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6" name="מלבן 85"/>
          <p:cNvSpPr/>
          <p:nvPr/>
        </p:nvSpPr>
        <p:spPr>
          <a:xfrm flipH="1">
            <a:off x="2411760" y="3789040"/>
            <a:ext cx="2160240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7" name="מלבן 86"/>
          <p:cNvSpPr/>
          <p:nvPr/>
        </p:nvSpPr>
        <p:spPr>
          <a:xfrm flipH="1">
            <a:off x="2627784" y="3645024"/>
            <a:ext cx="1944216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8" name="מלבן 87"/>
          <p:cNvSpPr/>
          <p:nvPr/>
        </p:nvSpPr>
        <p:spPr>
          <a:xfrm flipH="1">
            <a:off x="2915816" y="3501008"/>
            <a:ext cx="1656184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9" name="מלבן 88"/>
          <p:cNvSpPr/>
          <p:nvPr/>
        </p:nvSpPr>
        <p:spPr>
          <a:xfrm flipH="1">
            <a:off x="3131840" y="3356992"/>
            <a:ext cx="1440160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0" name="מלבן 89"/>
          <p:cNvSpPr/>
          <p:nvPr/>
        </p:nvSpPr>
        <p:spPr>
          <a:xfrm flipH="1">
            <a:off x="3635896" y="3212976"/>
            <a:ext cx="936104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1" name="מלבן 90"/>
          <p:cNvSpPr/>
          <p:nvPr/>
        </p:nvSpPr>
        <p:spPr>
          <a:xfrm flipH="1">
            <a:off x="4067944" y="3068960"/>
            <a:ext cx="504056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221" name="מחבר ישר 220"/>
          <p:cNvCxnSpPr/>
          <p:nvPr/>
        </p:nvCxnSpPr>
        <p:spPr>
          <a:xfrm>
            <a:off x="4572000" y="5517232"/>
            <a:ext cx="3420380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מחבר ישר 236"/>
          <p:cNvCxnSpPr/>
          <p:nvPr/>
        </p:nvCxnSpPr>
        <p:spPr>
          <a:xfrm>
            <a:off x="1187624" y="3933056"/>
            <a:ext cx="3384376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מחבר ישר 237"/>
          <p:cNvCxnSpPr/>
          <p:nvPr/>
        </p:nvCxnSpPr>
        <p:spPr>
          <a:xfrm>
            <a:off x="4572000" y="3933056"/>
            <a:ext cx="3420380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מחבר ישר 238"/>
          <p:cNvCxnSpPr/>
          <p:nvPr/>
        </p:nvCxnSpPr>
        <p:spPr>
          <a:xfrm>
            <a:off x="1187624" y="5517232"/>
            <a:ext cx="3384376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899592" y="980728"/>
            <a:ext cx="7200800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800" b="1" dirty="0" smtClean="0"/>
              <a:t>נזכור שפירמידת גילים הינה למעשה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he-IL" sz="2800" b="1" dirty="0" smtClean="0"/>
              <a:t>תרשים דינאמי המשתנה </a:t>
            </a:r>
            <a:r>
              <a:rPr lang="he-IL" sz="2800" b="1" dirty="0" smtClean="0">
                <a:solidFill>
                  <a:srgbClr val="FF0000"/>
                </a:solidFill>
              </a:rPr>
              <a:t>לאורך זמן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he-IL" sz="2800" b="1" dirty="0" smtClean="0"/>
              <a:t>ובהתאם </a:t>
            </a:r>
            <a:r>
              <a:rPr lang="he-IL" sz="2800" b="1" dirty="0" smtClean="0">
                <a:solidFill>
                  <a:srgbClr val="FF0000"/>
                </a:solidFill>
              </a:rPr>
              <a:t>לרמת הפיתוח </a:t>
            </a:r>
            <a:r>
              <a:rPr lang="he-IL" sz="2800" b="1" dirty="0" smtClean="0"/>
              <a:t>של המדינה</a:t>
            </a:r>
            <a:endParaRPr lang="he-IL" sz="2800" dirty="0">
              <a:solidFill>
                <a:srgbClr val="00B050"/>
              </a:solidFill>
            </a:endParaRPr>
          </a:p>
        </p:txBody>
      </p:sp>
      <p:cxnSp>
        <p:nvCxnSpPr>
          <p:cNvPr id="93" name="מחבר חץ ישר 92"/>
          <p:cNvCxnSpPr/>
          <p:nvPr/>
        </p:nvCxnSpPr>
        <p:spPr>
          <a:xfrm flipV="1">
            <a:off x="467544" y="1916832"/>
            <a:ext cx="0" cy="3600400"/>
          </a:xfrm>
          <a:prstGeom prst="straightConnector1">
            <a:avLst/>
          </a:prstGeom>
          <a:ln w="7620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0" y="973177"/>
            <a:ext cx="971600" cy="507831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/>
              <a:t>ציר רמת הפיתוח</a:t>
            </a:r>
          </a:p>
          <a:p>
            <a:pPr algn="ctr"/>
            <a:r>
              <a:rPr lang="he-IL" sz="1200" b="1" dirty="0" smtClean="0">
                <a:solidFill>
                  <a:srgbClr val="00B050"/>
                </a:solidFill>
              </a:rPr>
              <a:t>מדינה</a:t>
            </a:r>
            <a:r>
              <a:rPr lang="en-US" sz="1200" b="1" dirty="0" smtClean="0">
                <a:solidFill>
                  <a:srgbClr val="00B050"/>
                </a:solidFill>
              </a:rPr>
              <a:t/>
            </a:r>
            <a:br>
              <a:rPr lang="en-US" sz="1200" b="1" dirty="0" smtClean="0">
                <a:solidFill>
                  <a:srgbClr val="00B050"/>
                </a:solidFill>
              </a:rPr>
            </a:br>
            <a:r>
              <a:rPr lang="he-IL" sz="1200" b="1" dirty="0" smtClean="0">
                <a:solidFill>
                  <a:srgbClr val="00B050"/>
                </a:solidFill>
              </a:rPr>
              <a:t>מפותחת</a:t>
            </a:r>
          </a:p>
          <a:p>
            <a:pPr algn="ctr"/>
            <a:endParaRPr lang="he-IL" sz="1200" b="1" dirty="0">
              <a:solidFill>
                <a:srgbClr val="00B050"/>
              </a:solidFill>
            </a:endParaRPr>
          </a:p>
          <a:p>
            <a:pPr algn="ctr"/>
            <a:endParaRPr lang="he-IL" sz="1200" b="1" dirty="0" smtClean="0">
              <a:solidFill>
                <a:srgbClr val="00B050"/>
              </a:solidFill>
            </a:endParaRPr>
          </a:p>
          <a:p>
            <a:pPr algn="ctr"/>
            <a:endParaRPr lang="he-IL" sz="1200" b="1" dirty="0">
              <a:solidFill>
                <a:srgbClr val="00B050"/>
              </a:solidFill>
            </a:endParaRPr>
          </a:p>
          <a:p>
            <a:pPr algn="ctr"/>
            <a:endParaRPr lang="he-IL" sz="1200" b="1" dirty="0" smtClean="0">
              <a:solidFill>
                <a:srgbClr val="00B050"/>
              </a:solidFill>
            </a:endParaRPr>
          </a:p>
          <a:p>
            <a:pPr algn="ctr"/>
            <a:endParaRPr lang="he-IL" sz="1200" b="1" dirty="0">
              <a:solidFill>
                <a:srgbClr val="00B050"/>
              </a:solidFill>
            </a:endParaRPr>
          </a:p>
          <a:p>
            <a:pPr algn="ctr"/>
            <a:endParaRPr lang="he-IL" sz="1200" b="1" dirty="0" smtClean="0">
              <a:solidFill>
                <a:srgbClr val="00B050"/>
              </a:solidFill>
            </a:endParaRPr>
          </a:p>
          <a:p>
            <a:pPr algn="ctr"/>
            <a:endParaRPr lang="he-IL" sz="1200" b="1" dirty="0">
              <a:solidFill>
                <a:srgbClr val="00B050"/>
              </a:solidFill>
            </a:endParaRPr>
          </a:p>
          <a:p>
            <a:pPr algn="ctr"/>
            <a:endParaRPr lang="he-IL" sz="1200" b="1" dirty="0" smtClean="0">
              <a:solidFill>
                <a:srgbClr val="00B050"/>
              </a:solidFill>
            </a:endParaRPr>
          </a:p>
          <a:p>
            <a:pPr algn="ctr"/>
            <a:endParaRPr lang="he-IL" sz="1200" b="1" dirty="0">
              <a:solidFill>
                <a:srgbClr val="00B050"/>
              </a:solidFill>
            </a:endParaRPr>
          </a:p>
          <a:p>
            <a:pPr algn="ctr"/>
            <a:endParaRPr lang="he-IL" sz="1200" b="1" dirty="0" smtClean="0">
              <a:solidFill>
                <a:srgbClr val="00B050"/>
              </a:solidFill>
            </a:endParaRPr>
          </a:p>
          <a:p>
            <a:pPr algn="ctr"/>
            <a:endParaRPr lang="he-IL" sz="1200" b="1" dirty="0">
              <a:solidFill>
                <a:srgbClr val="00B050"/>
              </a:solidFill>
            </a:endParaRPr>
          </a:p>
          <a:p>
            <a:pPr algn="ctr"/>
            <a:endParaRPr lang="he-IL" sz="1200" b="1" dirty="0" smtClean="0">
              <a:solidFill>
                <a:srgbClr val="00B050"/>
              </a:solidFill>
            </a:endParaRPr>
          </a:p>
          <a:p>
            <a:pPr algn="ctr"/>
            <a:endParaRPr lang="he-IL" sz="1200" b="1" dirty="0">
              <a:solidFill>
                <a:srgbClr val="00B050"/>
              </a:solidFill>
            </a:endParaRPr>
          </a:p>
          <a:p>
            <a:pPr algn="ctr"/>
            <a:endParaRPr lang="he-IL" sz="1200" b="1" dirty="0" smtClean="0">
              <a:solidFill>
                <a:srgbClr val="00B050"/>
              </a:solidFill>
            </a:endParaRPr>
          </a:p>
          <a:p>
            <a:pPr algn="ctr"/>
            <a:endParaRPr lang="he-IL" sz="1200" b="1" dirty="0">
              <a:solidFill>
                <a:srgbClr val="00B050"/>
              </a:solidFill>
            </a:endParaRPr>
          </a:p>
          <a:p>
            <a:pPr algn="ctr"/>
            <a:endParaRPr lang="he-IL" sz="1200" b="1" dirty="0" smtClean="0">
              <a:solidFill>
                <a:srgbClr val="00B050"/>
              </a:solidFill>
            </a:endParaRPr>
          </a:p>
          <a:p>
            <a:pPr algn="ctr"/>
            <a:endParaRPr lang="he-IL" sz="1200" b="1" dirty="0">
              <a:solidFill>
                <a:srgbClr val="00B050"/>
              </a:solidFill>
            </a:endParaRPr>
          </a:p>
          <a:p>
            <a:pPr algn="ctr"/>
            <a:endParaRPr lang="he-IL" sz="1200" b="1" dirty="0" smtClean="0">
              <a:solidFill>
                <a:srgbClr val="00B050"/>
              </a:solidFill>
            </a:endParaRPr>
          </a:p>
          <a:p>
            <a:pPr algn="ctr"/>
            <a:endParaRPr lang="he-IL" sz="1200" b="1" dirty="0">
              <a:solidFill>
                <a:srgbClr val="00B050"/>
              </a:solidFill>
            </a:endParaRPr>
          </a:p>
          <a:p>
            <a:pPr algn="ctr"/>
            <a:endParaRPr lang="he-IL" sz="1200" b="1" dirty="0" smtClean="0">
              <a:solidFill>
                <a:srgbClr val="00B050"/>
              </a:solidFill>
            </a:endParaRPr>
          </a:p>
          <a:p>
            <a:pPr algn="ctr"/>
            <a:r>
              <a:rPr lang="he-IL" sz="1200" b="1" dirty="0" smtClean="0">
                <a:solidFill>
                  <a:srgbClr val="FF0000"/>
                </a:solidFill>
              </a:rPr>
              <a:t>מדינה מתפתחת</a:t>
            </a:r>
            <a:endParaRPr lang="he-IL" sz="1200" b="1" dirty="0">
              <a:solidFill>
                <a:srgbClr val="FF0000"/>
              </a:solidFill>
            </a:endParaRPr>
          </a:p>
        </p:txBody>
      </p:sp>
      <p:sp>
        <p:nvSpPr>
          <p:cNvPr id="95" name="מלבן מעוגל 94"/>
          <p:cNvSpPr/>
          <p:nvPr/>
        </p:nvSpPr>
        <p:spPr>
          <a:xfrm>
            <a:off x="179512" y="3212976"/>
            <a:ext cx="576064" cy="144016"/>
          </a:xfrm>
          <a:prstGeom prst="round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6" name="TextBox 95"/>
          <p:cNvSpPr txBox="1"/>
          <p:nvPr/>
        </p:nvSpPr>
        <p:spPr>
          <a:xfrm>
            <a:off x="683568" y="6381328"/>
            <a:ext cx="7920880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b="1" dirty="0" smtClean="0"/>
              <a:t>שיעורי הילודה: </a:t>
            </a:r>
            <a:r>
              <a:rPr lang="he-IL" sz="1600" b="1" dirty="0" smtClean="0">
                <a:solidFill>
                  <a:srgbClr val="FF0000"/>
                </a:solidFill>
              </a:rPr>
              <a:t>בירידה </a:t>
            </a:r>
            <a:r>
              <a:rPr lang="he-IL" sz="1600" b="1" dirty="0" smtClean="0"/>
              <a:t>/ שיעורי התמותה: </a:t>
            </a:r>
            <a:r>
              <a:rPr lang="he-IL" sz="1600" b="1" dirty="0" smtClean="0">
                <a:solidFill>
                  <a:srgbClr val="FF0000"/>
                </a:solidFill>
              </a:rPr>
              <a:t>בירידה </a:t>
            </a:r>
            <a:r>
              <a:rPr lang="he-IL" sz="1600" b="1" dirty="0" smtClean="0"/>
              <a:t>/ תוחלת החיים: </a:t>
            </a:r>
            <a:r>
              <a:rPr lang="he-IL" sz="1600" b="1" dirty="0" smtClean="0">
                <a:solidFill>
                  <a:srgbClr val="00B050"/>
                </a:solidFill>
              </a:rPr>
              <a:t>בינונית</a:t>
            </a:r>
            <a:r>
              <a:rPr lang="he-IL" sz="1600" b="1" dirty="0" smtClean="0">
                <a:solidFill>
                  <a:srgbClr val="FF0000"/>
                </a:solidFill>
              </a:rPr>
              <a:t> </a:t>
            </a:r>
            <a:r>
              <a:rPr lang="he-IL" sz="1600" b="1" dirty="0" smtClean="0"/>
              <a:t>/ ריבוי טבעי: בירידה</a:t>
            </a:r>
            <a:endParaRPr lang="he-IL" sz="1600" b="1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915816" y="260648"/>
            <a:ext cx="316835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itchFamily="34" charset="-79"/>
                <a:cs typeface="David" pitchFamily="34" charset="-79"/>
              </a:rPr>
              <a:t>תיכון מקיף אזורי ע"ש י.ח. ברנר</a:t>
            </a:r>
            <a:r>
              <a:rPr lang="en-US" b="1" dirty="0" smtClean="0">
                <a:latin typeface="David" pitchFamily="34" charset="-79"/>
                <a:cs typeface="David" pitchFamily="34" charset="-79"/>
              </a:rPr>
              <a:t/>
            </a:r>
            <a:br>
              <a:rPr lang="en-US" b="1" dirty="0" smtClean="0">
                <a:latin typeface="David" pitchFamily="34" charset="-79"/>
                <a:cs typeface="David" pitchFamily="34" charset="-79"/>
              </a:rPr>
            </a:br>
            <a:r>
              <a:rPr lang="he-IL" dirty="0" smtClean="0">
                <a:latin typeface="David" pitchFamily="34" charset="-79"/>
                <a:cs typeface="David" pitchFamily="34" charset="-79"/>
              </a:rPr>
              <a:t>גבעת ברנר</a:t>
            </a:r>
            <a:endParaRPr lang="he-IL" dirty="0">
              <a:latin typeface="David" pitchFamily="34" charset="-79"/>
              <a:cs typeface="David" pitchFamily="34" charset="-79"/>
            </a:endParaRPr>
          </a:p>
        </p:txBody>
      </p:sp>
      <p:cxnSp>
        <p:nvCxnSpPr>
          <p:cNvPr id="193" name="מחבר חץ ישר 192"/>
          <p:cNvCxnSpPr/>
          <p:nvPr/>
        </p:nvCxnSpPr>
        <p:spPr>
          <a:xfrm flipV="1">
            <a:off x="4572000" y="2636912"/>
            <a:ext cx="0" cy="331236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מחבר חץ ישר 194"/>
          <p:cNvCxnSpPr/>
          <p:nvPr/>
        </p:nvCxnSpPr>
        <p:spPr>
          <a:xfrm flipH="1">
            <a:off x="1115616" y="5949280"/>
            <a:ext cx="3528392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TextBox 196"/>
          <p:cNvSpPr txBox="1"/>
          <p:nvPr/>
        </p:nvSpPr>
        <p:spPr>
          <a:xfrm>
            <a:off x="7308304" y="2636912"/>
            <a:ext cx="64807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b="1" dirty="0" smtClean="0"/>
              <a:t>נשים</a:t>
            </a:r>
            <a:endParaRPr lang="he-IL" sz="1400" b="1" dirty="0"/>
          </a:p>
        </p:txBody>
      </p:sp>
      <p:sp>
        <p:nvSpPr>
          <p:cNvPr id="199" name="TextBox 198"/>
          <p:cNvSpPr txBox="1"/>
          <p:nvPr/>
        </p:nvSpPr>
        <p:spPr>
          <a:xfrm>
            <a:off x="1187624" y="2636912"/>
            <a:ext cx="64807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b="1" dirty="0" smtClean="0"/>
              <a:t>גברים</a:t>
            </a:r>
            <a:endParaRPr lang="he-IL" sz="1400" b="1" dirty="0"/>
          </a:p>
        </p:txBody>
      </p:sp>
      <p:cxnSp>
        <p:nvCxnSpPr>
          <p:cNvPr id="200" name="מחבר חץ ישר 199"/>
          <p:cNvCxnSpPr/>
          <p:nvPr/>
        </p:nvCxnSpPr>
        <p:spPr>
          <a:xfrm>
            <a:off x="4427984" y="5949280"/>
            <a:ext cx="36004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1" name="TextBox 240"/>
          <p:cNvSpPr txBox="1"/>
          <p:nvPr/>
        </p:nvSpPr>
        <p:spPr>
          <a:xfrm>
            <a:off x="7884368" y="3789040"/>
            <a:ext cx="360040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000" dirty="0" smtClean="0"/>
              <a:t>65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800" dirty="0" smtClean="0"/>
              <a:t/>
            </a:r>
            <a:br>
              <a:rPr lang="en-US" sz="800" dirty="0" smtClean="0"/>
            </a:br>
            <a:r>
              <a:rPr lang="en-US" sz="800" dirty="0" smtClean="0"/>
              <a:t/>
            </a:r>
            <a:br>
              <a:rPr lang="en-US" sz="8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endParaRPr lang="he-IL" sz="1000" dirty="0" smtClean="0"/>
          </a:p>
          <a:p>
            <a:r>
              <a:rPr lang="he-IL" sz="1000" dirty="0" smtClean="0"/>
              <a:t>15</a:t>
            </a:r>
            <a:endParaRPr lang="he-IL" sz="1000" dirty="0"/>
          </a:p>
        </p:txBody>
      </p:sp>
      <p:sp>
        <p:nvSpPr>
          <p:cNvPr id="242" name="TextBox 241"/>
          <p:cNvSpPr txBox="1"/>
          <p:nvPr/>
        </p:nvSpPr>
        <p:spPr>
          <a:xfrm>
            <a:off x="899592" y="3789040"/>
            <a:ext cx="360040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000" dirty="0" smtClean="0"/>
              <a:t>65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800" dirty="0" smtClean="0"/>
              <a:t/>
            </a:r>
            <a:br>
              <a:rPr lang="en-US" sz="800" dirty="0" smtClean="0"/>
            </a:br>
            <a:r>
              <a:rPr lang="en-US" sz="800" dirty="0" smtClean="0"/>
              <a:t/>
            </a:r>
            <a:br>
              <a:rPr lang="en-US" sz="8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endParaRPr lang="he-IL" sz="1000" dirty="0" smtClean="0"/>
          </a:p>
          <a:p>
            <a:r>
              <a:rPr lang="he-IL" sz="1000" dirty="0" smtClean="0"/>
              <a:t>15</a:t>
            </a:r>
            <a:endParaRPr lang="he-IL" sz="1000" dirty="0"/>
          </a:p>
        </p:txBody>
      </p:sp>
      <p:sp>
        <p:nvSpPr>
          <p:cNvPr id="15" name="מלבן 14"/>
          <p:cNvSpPr/>
          <p:nvPr/>
        </p:nvSpPr>
        <p:spPr>
          <a:xfrm>
            <a:off x="4572000" y="5805264"/>
            <a:ext cx="1368152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מלבן 15"/>
          <p:cNvSpPr/>
          <p:nvPr/>
        </p:nvSpPr>
        <p:spPr>
          <a:xfrm>
            <a:off x="4572000" y="5661248"/>
            <a:ext cx="1800200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מלבן 16"/>
          <p:cNvSpPr/>
          <p:nvPr/>
        </p:nvSpPr>
        <p:spPr>
          <a:xfrm>
            <a:off x="4572000" y="5517232"/>
            <a:ext cx="2160240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מלבן 17"/>
          <p:cNvSpPr/>
          <p:nvPr/>
        </p:nvSpPr>
        <p:spPr>
          <a:xfrm>
            <a:off x="4572000" y="5373216"/>
            <a:ext cx="2520280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מלבן 18"/>
          <p:cNvSpPr/>
          <p:nvPr/>
        </p:nvSpPr>
        <p:spPr>
          <a:xfrm>
            <a:off x="4572000" y="5229200"/>
            <a:ext cx="2736304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מלבן 19"/>
          <p:cNvSpPr/>
          <p:nvPr/>
        </p:nvSpPr>
        <p:spPr>
          <a:xfrm>
            <a:off x="4572000" y="5085184"/>
            <a:ext cx="2880320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" name="מלבן 20"/>
          <p:cNvSpPr/>
          <p:nvPr/>
        </p:nvSpPr>
        <p:spPr>
          <a:xfrm>
            <a:off x="4572000" y="4941168"/>
            <a:ext cx="3024336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2" name="מלבן 21"/>
          <p:cNvSpPr/>
          <p:nvPr/>
        </p:nvSpPr>
        <p:spPr>
          <a:xfrm>
            <a:off x="4572000" y="4797152"/>
            <a:ext cx="3024336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3" name="מלבן 22"/>
          <p:cNvSpPr/>
          <p:nvPr/>
        </p:nvSpPr>
        <p:spPr>
          <a:xfrm>
            <a:off x="4572000" y="4653136"/>
            <a:ext cx="2952328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4" name="מלבן 23"/>
          <p:cNvSpPr/>
          <p:nvPr/>
        </p:nvSpPr>
        <p:spPr>
          <a:xfrm>
            <a:off x="4572000" y="4509120"/>
            <a:ext cx="2880320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5" name="מלבן 24"/>
          <p:cNvSpPr/>
          <p:nvPr/>
        </p:nvSpPr>
        <p:spPr>
          <a:xfrm>
            <a:off x="4572000" y="4365104"/>
            <a:ext cx="2880320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6" name="מלבן 25"/>
          <p:cNvSpPr/>
          <p:nvPr/>
        </p:nvSpPr>
        <p:spPr>
          <a:xfrm>
            <a:off x="4572000" y="4221088"/>
            <a:ext cx="2736304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7" name="מלבן 26"/>
          <p:cNvSpPr/>
          <p:nvPr/>
        </p:nvSpPr>
        <p:spPr>
          <a:xfrm>
            <a:off x="4572000" y="4077072"/>
            <a:ext cx="2592288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8" name="מלבן 27"/>
          <p:cNvSpPr/>
          <p:nvPr/>
        </p:nvSpPr>
        <p:spPr>
          <a:xfrm>
            <a:off x="4572000" y="3933056"/>
            <a:ext cx="2448272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9" name="מלבן 28"/>
          <p:cNvSpPr/>
          <p:nvPr/>
        </p:nvSpPr>
        <p:spPr>
          <a:xfrm>
            <a:off x="4572000" y="3789040"/>
            <a:ext cx="2160240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0" name="מלבן 29"/>
          <p:cNvSpPr/>
          <p:nvPr/>
        </p:nvSpPr>
        <p:spPr>
          <a:xfrm>
            <a:off x="4572000" y="3645024"/>
            <a:ext cx="1944216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1" name="מלבן 30"/>
          <p:cNvSpPr/>
          <p:nvPr/>
        </p:nvSpPr>
        <p:spPr>
          <a:xfrm>
            <a:off x="4572000" y="3501008"/>
            <a:ext cx="1656184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2" name="מלבן 31"/>
          <p:cNvSpPr/>
          <p:nvPr/>
        </p:nvSpPr>
        <p:spPr>
          <a:xfrm>
            <a:off x="4572000" y="3356992"/>
            <a:ext cx="1440160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3" name="מלבן 32"/>
          <p:cNvSpPr/>
          <p:nvPr/>
        </p:nvSpPr>
        <p:spPr>
          <a:xfrm>
            <a:off x="4572000" y="3212976"/>
            <a:ext cx="936104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4" name="מלבן 33"/>
          <p:cNvSpPr/>
          <p:nvPr/>
        </p:nvSpPr>
        <p:spPr>
          <a:xfrm>
            <a:off x="4572000" y="3068960"/>
            <a:ext cx="504056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5" name="מלבן 34"/>
          <p:cNvSpPr/>
          <p:nvPr/>
        </p:nvSpPr>
        <p:spPr>
          <a:xfrm flipH="1">
            <a:off x="3203848" y="5805264"/>
            <a:ext cx="1368152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6" name="מלבן 35"/>
          <p:cNvSpPr/>
          <p:nvPr/>
        </p:nvSpPr>
        <p:spPr>
          <a:xfrm flipH="1">
            <a:off x="2771800" y="5661248"/>
            <a:ext cx="1800200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7" name="מלבן 36"/>
          <p:cNvSpPr/>
          <p:nvPr/>
        </p:nvSpPr>
        <p:spPr>
          <a:xfrm flipH="1">
            <a:off x="2411760" y="5517232"/>
            <a:ext cx="2160240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8" name="מלבן 37"/>
          <p:cNvSpPr/>
          <p:nvPr/>
        </p:nvSpPr>
        <p:spPr>
          <a:xfrm flipH="1">
            <a:off x="2051720" y="5373216"/>
            <a:ext cx="2520280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9" name="מלבן 38"/>
          <p:cNvSpPr/>
          <p:nvPr/>
        </p:nvSpPr>
        <p:spPr>
          <a:xfrm flipH="1">
            <a:off x="1835696" y="5229200"/>
            <a:ext cx="2736304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0" name="מלבן 39"/>
          <p:cNvSpPr/>
          <p:nvPr/>
        </p:nvSpPr>
        <p:spPr>
          <a:xfrm flipH="1">
            <a:off x="1691680" y="5085184"/>
            <a:ext cx="2880320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1" name="מלבן 40"/>
          <p:cNvSpPr/>
          <p:nvPr/>
        </p:nvSpPr>
        <p:spPr>
          <a:xfrm flipH="1">
            <a:off x="1547664" y="4941168"/>
            <a:ext cx="3024336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2" name="מלבן 41"/>
          <p:cNvSpPr/>
          <p:nvPr/>
        </p:nvSpPr>
        <p:spPr>
          <a:xfrm flipH="1">
            <a:off x="1547664" y="4797152"/>
            <a:ext cx="3024336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3" name="מלבן 42"/>
          <p:cNvSpPr/>
          <p:nvPr/>
        </p:nvSpPr>
        <p:spPr>
          <a:xfrm flipH="1">
            <a:off x="1619672" y="4653136"/>
            <a:ext cx="2952328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4" name="מלבן 43"/>
          <p:cNvSpPr/>
          <p:nvPr/>
        </p:nvSpPr>
        <p:spPr>
          <a:xfrm flipH="1">
            <a:off x="1691680" y="4509120"/>
            <a:ext cx="2880320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5" name="מלבן 44"/>
          <p:cNvSpPr/>
          <p:nvPr/>
        </p:nvSpPr>
        <p:spPr>
          <a:xfrm flipH="1">
            <a:off x="1691680" y="4365104"/>
            <a:ext cx="2880320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6" name="מלבן 45"/>
          <p:cNvSpPr/>
          <p:nvPr/>
        </p:nvSpPr>
        <p:spPr>
          <a:xfrm flipH="1">
            <a:off x="1835696" y="4221088"/>
            <a:ext cx="2736304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7" name="מלבן 46"/>
          <p:cNvSpPr/>
          <p:nvPr/>
        </p:nvSpPr>
        <p:spPr>
          <a:xfrm flipH="1">
            <a:off x="1979712" y="4077072"/>
            <a:ext cx="2592288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8" name="מלבן 47"/>
          <p:cNvSpPr/>
          <p:nvPr/>
        </p:nvSpPr>
        <p:spPr>
          <a:xfrm flipH="1">
            <a:off x="2123728" y="3933056"/>
            <a:ext cx="2448272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9" name="מלבן 48"/>
          <p:cNvSpPr/>
          <p:nvPr/>
        </p:nvSpPr>
        <p:spPr>
          <a:xfrm flipH="1">
            <a:off x="2411760" y="3789040"/>
            <a:ext cx="2160240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0" name="מלבן 49"/>
          <p:cNvSpPr/>
          <p:nvPr/>
        </p:nvSpPr>
        <p:spPr>
          <a:xfrm flipH="1">
            <a:off x="2627784" y="3645024"/>
            <a:ext cx="1944216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1" name="מלבן 50"/>
          <p:cNvSpPr/>
          <p:nvPr/>
        </p:nvSpPr>
        <p:spPr>
          <a:xfrm flipH="1">
            <a:off x="2915816" y="3501008"/>
            <a:ext cx="1656184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2" name="מלבן 51"/>
          <p:cNvSpPr/>
          <p:nvPr/>
        </p:nvSpPr>
        <p:spPr>
          <a:xfrm flipH="1">
            <a:off x="3131840" y="3356992"/>
            <a:ext cx="1440160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3" name="מלבן 52"/>
          <p:cNvSpPr/>
          <p:nvPr/>
        </p:nvSpPr>
        <p:spPr>
          <a:xfrm flipH="1">
            <a:off x="3635896" y="3212976"/>
            <a:ext cx="936104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4" name="מלבן 53"/>
          <p:cNvSpPr/>
          <p:nvPr/>
        </p:nvSpPr>
        <p:spPr>
          <a:xfrm flipH="1">
            <a:off x="4067944" y="3068960"/>
            <a:ext cx="504056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221" name="מחבר ישר 220"/>
          <p:cNvCxnSpPr/>
          <p:nvPr/>
        </p:nvCxnSpPr>
        <p:spPr>
          <a:xfrm>
            <a:off x="4572000" y="5517232"/>
            <a:ext cx="3420380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מחבר ישר 236"/>
          <p:cNvCxnSpPr/>
          <p:nvPr/>
        </p:nvCxnSpPr>
        <p:spPr>
          <a:xfrm>
            <a:off x="1187624" y="3933056"/>
            <a:ext cx="3384376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מחבר ישר 237"/>
          <p:cNvCxnSpPr/>
          <p:nvPr/>
        </p:nvCxnSpPr>
        <p:spPr>
          <a:xfrm>
            <a:off x="4572000" y="3933056"/>
            <a:ext cx="3420380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מחבר ישר 238"/>
          <p:cNvCxnSpPr/>
          <p:nvPr/>
        </p:nvCxnSpPr>
        <p:spPr>
          <a:xfrm>
            <a:off x="1187624" y="5517232"/>
            <a:ext cx="3384376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899592" y="980728"/>
            <a:ext cx="7200800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800" b="1" dirty="0" smtClean="0"/>
              <a:t>נזכור שפירמידת גילים הינה למעשה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he-IL" sz="2800" b="1" dirty="0" smtClean="0"/>
              <a:t>תרשים דינאמי המשתנה </a:t>
            </a:r>
            <a:r>
              <a:rPr lang="he-IL" sz="2800" b="1" dirty="0" smtClean="0">
                <a:solidFill>
                  <a:srgbClr val="FF0000"/>
                </a:solidFill>
              </a:rPr>
              <a:t>לאורך זמן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he-IL" sz="2800" b="1" dirty="0" smtClean="0"/>
              <a:t>ובהתאם </a:t>
            </a:r>
            <a:r>
              <a:rPr lang="he-IL" sz="2800" b="1" dirty="0" smtClean="0">
                <a:solidFill>
                  <a:srgbClr val="FF0000"/>
                </a:solidFill>
              </a:rPr>
              <a:t>לרמת הפיתוח </a:t>
            </a:r>
            <a:r>
              <a:rPr lang="he-IL" sz="2800" b="1" dirty="0" smtClean="0"/>
              <a:t>של המדינה</a:t>
            </a:r>
            <a:endParaRPr lang="he-IL" sz="2800" dirty="0">
              <a:solidFill>
                <a:srgbClr val="00B050"/>
              </a:solidFill>
            </a:endParaRPr>
          </a:p>
        </p:txBody>
      </p:sp>
      <p:cxnSp>
        <p:nvCxnSpPr>
          <p:cNvPr id="56" name="מחבר חץ ישר 55"/>
          <p:cNvCxnSpPr/>
          <p:nvPr/>
        </p:nvCxnSpPr>
        <p:spPr>
          <a:xfrm flipV="1">
            <a:off x="467544" y="1916832"/>
            <a:ext cx="0" cy="3600400"/>
          </a:xfrm>
          <a:prstGeom prst="straightConnector1">
            <a:avLst/>
          </a:prstGeom>
          <a:ln w="7620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0" y="973177"/>
            <a:ext cx="971600" cy="507831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/>
              <a:t>ציר רמת הפיתוח</a:t>
            </a:r>
          </a:p>
          <a:p>
            <a:pPr algn="ctr"/>
            <a:r>
              <a:rPr lang="he-IL" sz="1200" b="1" dirty="0" smtClean="0">
                <a:solidFill>
                  <a:srgbClr val="00B050"/>
                </a:solidFill>
              </a:rPr>
              <a:t>מדינה</a:t>
            </a:r>
            <a:r>
              <a:rPr lang="en-US" sz="1200" b="1" dirty="0" smtClean="0">
                <a:solidFill>
                  <a:srgbClr val="00B050"/>
                </a:solidFill>
              </a:rPr>
              <a:t/>
            </a:r>
            <a:br>
              <a:rPr lang="en-US" sz="1200" b="1" dirty="0" smtClean="0">
                <a:solidFill>
                  <a:srgbClr val="00B050"/>
                </a:solidFill>
              </a:rPr>
            </a:br>
            <a:r>
              <a:rPr lang="he-IL" sz="1200" b="1" dirty="0" smtClean="0">
                <a:solidFill>
                  <a:srgbClr val="00B050"/>
                </a:solidFill>
              </a:rPr>
              <a:t>מפותחת</a:t>
            </a:r>
          </a:p>
          <a:p>
            <a:pPr algn="ctr"/>
            <a:endParaRPr lang="he-IL" sz="1200" b="1" dirty="0">
              <a:solidFill>
                <a:srgbClr val="00B050"/>
              </a:solidFill>
            </a:endParaRPr>
          </a:p>
          <a:p>
            <a:pPr algn="ctr"/>
            <a:endParaRPr lang="he-IL" sz="1200" b="1" dirty="0" smtClean="0">
              <a:solidFill>
                <a:srgbClr val="00B050"/>
              </a:solidFill>
            </a:endParaRPr>
          </a:p>
          <a:p>
            <a:pPr algn="ctr"/>
            <a:endParaRPr lang="he-IL" sz="1200" b="1" dirty="0">
              <a:solidFill>
                <a:srgbClr val="00B050"/>
              </a:solidFill>
            </a:endParaRPr>
          </a:p>
          <a:p>
            <a:pPr algn="ctr"/>
            <a:endParaRPr lang="he-IL" sz="1200" b="1" dirty="0" smtClean="0">
              <a:solidFill>
                <a:srgbClr val="00B050"/>
              </a:solidFill>
            </a:endParaRPr>
          </a:p>
          <a:p>
            <a:pPr algn="ctr"/>
            <a:endParaRPr lang="he-IL" sz="1200" b="1" dirty="0">
              <a:solidFill>
                <a:srgbClr val="00B050"/>
              </a:solidFill>
            </a:endParaRPr>
          </a:p>
          <a:p>
            <a:pPr algn="ctr"/>
            <a:endParaRPr lang="he-IL" sz="1200" b="1" dirty="0" smtClean="0">
              <a:solidFill>
                <a:srgbClr val="00B050"/>
              </a:solidFill>
            </a:endParaRPr>
          </a:p>
          <a:p>
            <a:pPr algn="ctr"/>
            <a:endParaRPr lang="he-IL" sz="1200" b="1" dirty="0">
              <a:solidFill>
                <a:srgbClr val="00B050"/>
              </a:solidFill>
            </a:endParaRPr>
          </a:p>
          <a:p>
            <a:pPr algn="ctr"/>
            <a:endParaRPr lang="he-IL" sz="1200" b="1" dirty="0" smtClean="0">
              <a:solidFill>
                <a:srgbClr val="00B050"/>
              </a:solidFill>
            </a:endParaRPr>
          </a:p>
          <a:p>
            <a:pPr algn="ctr"/>
            <a:endParaRPr lang="he-IL" sz="1200" b="1" dirty="0">
              <a:solidFill>
                <a:srgbClr val="00B050"/>
              </a:solidFill>
            </a:endParaRPr>
          </a:p>
          <a:p>
            <a:pPr algn="ctr"/>
            <a:endParaRPr lang="he-IL" sz="1200" b="1" dirty="0" smtClean="0">
              <a:solidFill>
                <a:srgbClr val="00B050"/>
              </a:solidFill>
            </a:endParaRPr>
          </a:p>
          <a:p>
            <a:pPr algn="ctr"/>
            <a:endParaRPr lang="he-IL" sz="1200" b="1" dirty="0">
              <a:solidFill>
                <a:srgbClr val="00B050"/>
              </a:solidFill>
            </a:endParaRPr>
          </a:p>
          <a:p>
            <a:pPr algn="ctr"/>
            <a:endParaRPr lang="he-IL" sz="1200" b="1" dirty="0" smtClean="0">
              <a:solidFill>
                <a:srgbClr val="00B050"/>
              </a:solidFill>
            </a:endParaRPr>
          </a:p>
          <a:p>
            <a:pPr algn="ctr"/>
            <a:endParaRPr lang="he-IL" sz="1200" b="1" dirty="0">
              <a:solidFill>
                <a:srgbClr val="00B050"/>
              </a:solidFill>
            </a:endParaRPr>
          </a:p>
          <a:p>
            <a:pPr algn="ctr"/>
            <a:endParaRPr lang="he-IL" sz="1200" b="1" dirty="0" smtClean="0">
              <a:solidFill>
                <a:srgbClr val="00B050"/>
              </a:solidFill>
            </a:endParaRPr>
          </a:p>
          <a:p>
            <a:pPr algn="ctr"/>
            <a:endParaRPr lang="he-IL" sz="1200" b="1" dirty="0">
              <a:solidFill>
                <a:srgbClr val="00B050"/>
              </a:solidFill>
            </a:endParaRPr>
          </a:p>
          <a:p>
            <a:pPr algn="ctr"/>
            <a:endParaRPr lang="he-IL" sz="1200" b="1" dirty="0" smtClean="0">
              <a:solidFill>
                <a:srgbClr val="00B050"/>
              </a:solidFill>
            </a:endParaRPr>
          </a:p>
          <a:p>
            <a:pPr algn="ctr"/>
            <a:endParaRPr lang="he-IL" sz="1200" b="1" dirty="0">
              <a:solidFill>
                <a:srgbClr val="00B050"/>
              </a:solidFill>
            </a:endParaRPr>
          </a:p>
          <a:p>
            <a:pPr algn="ctr"/>
            <a:endParaRPr lang="he-IL" sz="1200" b="1" dirty="0" smtClean="0">
              <a:solidFill>
                <a:srgbClr val="00B050"/>
              </a:solidFill>
            </a:endParaRPr>
          </a:p>
          <a:p>
            <a:pPr algn="ctr"/>
            <a:endParaRPr lang="he-IL" sz="1200" b="1" dirty="0">
              <a:solidFill>
                <a:srgbClr val="00B050"/>
              </a:solidFill>
            </a:endParaRPr>
          </a:p>
          <a:p>
            <a:pPr algn="ctr"/>
            <a:endParaRPr lang="he-IL" sz="1200" b="1" dirty="0" smtClean="0">
              <a:solidFill>
                <a:srgbClr val="00B050"/>
              </a:solidFill>
            </a:endParaRPr>
          </a:p>
          <a:p>
            <a:pPr algn="ctr"/>
            <a:r>
              <a:rPr lang="he-IL" sz="1200" b="1" dirty="0" smtClean="0">
                <a:solidFill>
                  <a:srgbClr val="FF0000"/>
                </a:solidFill>
              </a:rPr>
              <a:t>מדינה מתפתחת</a:t>
            </a:r>
            <a:endParaRPr lang="he-IL" sz="1200" b="1" dirty="0">
              <a:solidFill>
                <a:srgbClr val="FF0000"/>
              </a:solidFill>
            </a:endParaRPr>
          </a:p>
        </p:txBody>
      </p:sp>
      <p:sp>
        <p:nvSpPr>
          <p:cNvPr id="58" name="מלבן מעוגל 57"/>
          <p:cNvSpPr/>
          <p:nvPr/>
        </p:nvSpPr>
        <p:spPr>
          <a:xfrm>
            <a:off x="179512" y="2780928"/>
            <a:ext cx="576064" cy="144016"/>
          </a:xfrm>
          <a:prstGeom prst="round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9" name="TextBox 58"/>
          <p:cNvSpPr txBox="1"/>
          <p:nvPr/>
        </p:nvSpPr>
        <p:spPr>
          <a:xfrm>
            <a:off x="539552" y="6381328"/>
            <a:ext cx="7992888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b="1" dirty="0" smtClean="0"/>
              <a:t>שיעורי הילודה: </a:t>
            </a:r>
            <a:r>
              <a:rPr lang="he-IL" sz="1600" b="1" dirty="0" smtClean="0">
                <a:solidFill>
                  <a:srgbClr val="00B050"/>
                </a:solidFill>
              </a:rPr>
              <a:t>נמוכים</a:t>
            </a:r>
            <a:r>
              <a:rPr lang="he-IL" sz="1600" b="1" dirty="0" smtClean="0">
                <a:solidFill>
                  <a:srgbClr val="FF0000"/>
                </a:solidFill>
              </a:rPr>
              <a:t> </a:t>
            </a:r>
            <a:r>
              <a:rPr lang="he-IL" sz="1600" b="1" dirty="0" smtClean="0"/>
              <a:t>/ שיעורי התמותה: </a:t>
            </a:r>
            <a:r>
              <a:rPr lang="he-IL" sz="1600" b="1" dirty="0" smtClean="0">
                <a:solidFill>
                  <a:srgbClr val="FF0000"/>
                </a:solidFill>
              </a:rPr>
              <a:t>בירידה </a:t>
            </a:r>
            <a:r>
              <a:rPr lang="he-IL" sz="1600" b="1" dirty="0" smtClean="0"/>
              <a:t>/ תוחלת החיים: </a:t>
            </a:r>
            <a:r>
              <a:rPr lang="he-IL" sz="1600" b="1" dirty="0" smtClean="0">
                <a:solidFill>
                  <a:srgbClr val="00B050"/>
                </a:solidFill>
              </a:rPr>
              <a:t>בינונית</a:t>
            </a:r>
            <a:r>
              <a:rPr lang="he-IL" sz="1600" b="1" dirty="0" smtClean="0">
                <a:solidFill>
                  <a:srgbClr val="FF0000"/>
                </a:solidFill>
              </a:rPr>
              <a:t> </a:t>
            </a:r>
            <a:r>
              <a:rPr lang="he-IL" sz="1600" b="1" dirty="0" smtClean="0"/>
              <a:t>/ ריבוי טבעי: בירידה</a:t>
            </a:r>
            <a:endParaRPr lang="he-IL" sz="1600" b="1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915816" y="260648"/>
            <a:ext cx="316835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itchFamily="34" charset="-79"/>
                <a:cs typeface="David" pitchFamily="34" charset="-79"/>
              </a:rPr>
              <a:t>תיכון מקיף אזורי ע"ש י.ח. ברנר</a:t>
            </a:r>
            <a:r>
              <a:rPr lang="en-US" b="1" dirty="0" smtClean="0">
                <a:latin typeface="David" pitchFamily="34" charset="-79"/>
                <a:cs typeface="David" pitchFamily="34" charset="-79"/>
              </a:rPr>
              <a:t/>
            </a:r>
            <a:br>
              <a:rPr lang="en-US" b="1" dirty="0" smtClean="0">
                <a:latin typeface="David" pitchFamily="34" charset="-79"/>
                <a:cs typeface="David" pitchFamily="34" charset="-79"/>
              </a:rPr>
            </a:br>
            <a:r>
              <a:rPr lang="he-IL" dirty="0" smtClean="0">
                <a:latin typeface="David" pitchFamily="34" charset="-79"/>
                <a:cs typeface="David" pitchFamily="34" charset="-79"/>
              </a:rPr>
              <a:t>גבעת ברנר</a:t>
            </a:r>
            <a:endParaRPr lang="he-IL" dirty="0">
              <a:latin typeface="David" pitchFamily="34" charset="-79"/>
              <a:cs typeface="David" pitchFamily="34" charset="-79"/>
            </a:endParaRPr>
          </a:p>
        </p:txBody>
      </p:sp>
      <p:cxnSp>
        <p:nvCxnSpPr>
          <p:cNvPr id="193" name="מחבר חץ ישר 192"/>
          <p:cNvCxnSpPr/>
          <p:nvPr/>
        </p:nvCxnSpPr>
        <p:spPr>
          <a:xfrm flipV="1">
            <a:off x="4572000" y="2636912"/>
            <a:ext cx="0" cy="331236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מחבר חץ ישר 194"/>
          <p:cNvCxnSpPr/>
          <p:nvPr/>
        </p:nvCxnSpPr>
        <p:spPr>
          <a:xfrm flipH="1">
            <a:off x="1115616" y="5949280"/>
            <a:ext cx="3528392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TextBox 196"/>
          <p:cNvSpPr txBox="1"/>
          <p:nvPr/>
        </p:nvSpPr>
        <p:spPr>
          <a:xfrm>
            <a:off x="7308304" y="2636912"/>
            <a:ext cx="64807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b="1" dirty="0" smtClean="0"/>
              <a:t>נשים</a:t>
            </a:r>
            <a:endParaRPr lang="he-IL" sz="1400" b="1" dirty="0"/>
          </a:p>
        </p:txBody>
      </p:sp>
      <p:sp>
        <p:nvSpPr>
          <p:cNvPr id="199" name="TextBox 198"/>
          <p:cNvSpPr txBox="1"/>
          <p:nvPr/>
        </p:nvSpPr>
        <p:spPr>
          <a:xfrm>
            <a:off x="1187624" y="2636912"/>
            <a:ext cx="64807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b="1" dirty="0" smtClean="0"/>
              <a:t>גברים</a:t>
            </a:r>
            <a:endParaRPr lang="he-IL" sz="1400" b="1" dirty="0"/>
          </a:p>
        </p:txBody>
      </p:sp>
      <p:cxnSp>
        <p:nvCxnSpPr>
          <p:cNvPr id="200" name="מחבר חץ ישר 199"/>
          <p:cNvCxnSpPr/>
          <p:nvPr/>
        </p:nvCxnSpPr>
        <p:spPr>
          <a:xfrm>
            <a:off x="4427984" y="5949280"/>
            <a:ext cx="36004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1" name="TextBox 240"/>
          <p:cNvSpPr txBox="1"/>
          <p:nvPr/>
        </p:nvSpPr>
        <p:spPr>
          <a:xfrm>
            <a:off x="7884368" y="3789040"/>
            <a:ext cx="360040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000" dirty="0" smtClean="0"/>
              <a:t>65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800" dirty="0" smtClean="0"/>
              <a:t/>
            </a:r>
            <a:br>
              <a:rPr lang="en-US" sz="800" dirty="0" smtClean="0"/>
            </a:br>
            <a:r>
              <a:rPr lang="en-US" sz="800" dirty="0" smtClean="0"/>
              <a:t/>
            </a:r>
            <a:br>
              <a:rPr lang="en-US" sz="8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endParaRPr lang="he-IL" sz="1000" dirty="0" smtClean="0"/>
          </a:p>
          <a:p>
            <a:r>
              <a:rPr lang="he-IL" sz="1000" dirty="0" smtClean="0"/>
              <a:t>15</a:t>
            </a:r>
            <a:endParaRPr lang="he-IL" sz="1000" dirty="0"/>
          </a:p>
        </p:txBody>
      </p:sp>
      <p:sp>
        <p:nvSpPr>
          <p:cNvPr id="242" name="TextBox 241"/>
          <p:cNvSpPr txBox="1"/>
          <p:nvPr/>
        </p:nvSpPr>
        <p:spPr>
          <a:xfrm>
            <a:off x="899592" y="3789040"/>
            <a:ext cx="360040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000" dirty="0" smtClean="0"/>
              <a:t>65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800" dirty="0" smtClean="0"/>
              <a:t/>
            </a:r>
            <a:br>
              <a:rPr lang="en-US" sz="800" dirty="0" smtClean="0"/>
            </a:br>
            <a:r>
              <a:rPr lang="en-US" sz="800" dirty="0" smtClean="0"/>
              <a:t/>
            </a:r>
            <a:br>
              <a:rPr lang="en-US" sz="8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endParaRPr lang="he-IL" sz="1000" dirty="0" smtClean="0"/>
          </a:p>
          <a:p>
            <a:r>
              <a:rPr lang="he-IL" sz="1000" dirty="0" smtClean="0"/>
              <a:t>15</a:t>
            </a:r>
            <a:endParaRPr lang="he-IL" sz="1000" dirty="0"/>
          </a:p>
        </p:txBody>
      </p:sp>
      <p:sp>
        <p:nvSpPr>
          <p:cNvPr id="15" name="מלבן 14"/>
          <p:cNvSpPr/>
          <p:nvPr/>
        </p:nvSpPr>
        <p:spPr>
          <a:xfrm>
            <a:off x="2771800" y="5373216"/>
            <a:ext cx="1800200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מלבן 15"/>
          <p:cNvSpPr/>
          <p:nvPr/>
        </p:nvSpPr>
        <p:spPr>
          <a:xfrm>
            <a:off x="2555776" y="5229200"/>
            <a:ext cx="2016224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מלבן 16"/>
          <p:cNvSpPr/>
          <p:nvPr/>
        </p:nvSpPr>
        <p:spPr>
          <a:xfrm>
            <a:off x="2339752" y="5085184"/>
            <a:ext cx="2232248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מלבן 17"/>
          <p:cNvSpPr/>
          <p:nvPr/>
        </p:nvSpPr>
        <p:spPr>
          <a:xfrm>
            <a:off x="2123728" y="4941168"/>
            <a:ext cx="2448272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מלבן 18"/>
          <p:cNvSpPr/>
          <p:nvPr/>
        </p:nvSpPr>
        <p:spPr>
          <a:xfrm>
            <a:off x="2051720" y="4797152"/>
            <a:ext cx="2520280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מלבן 19"/>
          <p:cNvSpPr/>
          <p:nvPr/>
        </p:nvSpPr>
        <p:spPr>
          <a:xfrm>
            <a:off x="1979712" y="4653136"/>
            <a:ext cx="2592288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" name="מלבן 20"/>
          <p:cNvSpPr/>
          <p:nvPr/>
        </p:nvSpPr>
        <p:spPr>
          <a:xfrm>
            <a:off x="4572000" y="5805264"/>
            <a:ext cx="1008112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2" name="מלבן 21"/>
          <p:cNvSpPr/>
          <p:nvPr/>
        </p:nvSpPr>
        <p:spPr>
          <a:xfrm>
            <a:off x="4572000" y="5661248"/>
            <a:ext cx="1224136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3" name="מלבן 22"/>
          <p:cNvSpPr/>
          <p:nvPr/>
        </p:nvSpPr>
        <p:spPr>
          <a:xfrm>
            <a:off x="4572000" y="5517232"/>
            <a:ext cx="1512168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4" name="מלבן 23"/>
          <p:cNvSpPr/>
          <p:nvPr/>
        </p:nvSpPr>
        <p:spPr>
          <a:xfrm>
            <a:off x="3563888" y="5805264"/>
            <a:ext cx="1008112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5" name="מלבן 24"/>
          <p:cNvSpPr/>
          <p:nvPr/>
        </p:nvSpPr>
        <p:spPr>
          <a:xfrm>
            <a:off x="3347864" y="5661248"/>
            <a:ext cx="1224136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6" name="מלבן 25"/>
          <p:cNvSpPr/>
          <p:nvPr/>
        </p:nvSpPr>
        <p:spPr>
          <a:xfrm>
            <a:off x="3059832" y="5517232"/>
            <a:ext cx="1512168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7" name="מלבן 26"/>
          <p:cNvSpPr/>
          <p:nvPr/>
        </p:nvSpPr>
        <p:spPr>
          <a:xfrm>
            <a:off x="4572000" y="5373216"/>
            <a:ext cx="1800200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8" name="מלבן 27"/>
          <p:cNvSpPr/>
          <p:nvPr/>
        </p:nvSpPr>
        <p:spPr>
          <a:xfrm>
            <a:off x="4572000" y="5229200"/>
            <a:ext cx="2016224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9" name="מלבן 28"/>
          <p:cNvSpPr/>
          <p:nvPr/>
        </p:nvSpPr>
        <p:spPr>
          <a:xfrm>
            <a:off x="4572000" y="5085184"/>
            <a:ext cx="2232248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0" name="מלבן 29"/>
          <p:cNvSpPr/>
          <p:nvPr/>
        </p:nvSpPr>
        <p:spPr>
          <a:xfrm>
            <a:off x="4572000" y="4941168"/>
            <a:ext cx="2448272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1" name="מלבן 30"/>
          <p:cNvSpPr/>
          <p:nvPr/>
        </p:nvSpPr>
        <p:spPr>
          <a:xfrm>
            <a:off x="4572000" y="4797152"/>
            <a:ext cx="2520280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2" name="מלבן 31"/>
          <p:cNvSpPr/>
          <p:nvPr/>
        </p:nvSpPr>
        <p:spPr>
          <a:xfrm>
            <a:off x="4572000" y="4653136"/>
            <a:ext cx="2592288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3" name="מלבן 32"/>
          <p:cNvSpPr/>
          <p:nvPr/>
        </p:nvSpPr>
        <p:spPr>
          <a:xfrm>
            <a:off x="4572000" y="4509120"/>
            <a:ext cx="2664296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4" name="מלבן 33"/>
          <p:cNvSpPr/>
          <p:nvPr/>
        </p:nvSpPr>
        <p:spPr>
          <a:xfrm>
            <a:off x="4572000" y="4365104"/>
            <a:ext cx="2592288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5" name="מלבן 34"/>
          <p:cNvSpPr/>
          <p:nvPr/>
        </p:nvSpPr>
        <p:spPr>
          <a:xfrm>
            <a:off x="4572000" y="4221088"/>
            <a:ext cx="2520280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6" name="מלבן 35"/>
          <p:cNvSpPr/>
          <p:nvPr/>
        </p:nvSpPr>
        <p:spPr>
          <a:xfrm>
            <a:off x="4572000" y="4077072"/>
            <a:ext cx="2448272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7" name="מלבן 36"/>
          <p:cNvSpPr/>
          <p:nvPr/>
        </p:nvSpPr>
        <p:spPr>
          <a:xfrm>
            <a:off x="4572000" y="3933056"/>
            <a:ext cx="2376264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8" name="מלבן 37"/>
          <p:cNvSpPr/>
          <p:nvPr/>
        </p:nvSpPr>
        <p:spPr>
          <a:xfrm>
            <a:off x="4572000" y="3789040"/>
            <a:ext cx="2304256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9" name="מלבן 38"/>
          <p:cNvSpPr/>
          <p:nvPr/>
        </p:nvSpPr>
        <p:spPr>
          <a:xfrm>
            <a:off x="4572000" y="3645024"/>
            <a:ext cx="2160240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0" name="מלבן 39"/>
          <p:cNvSpPr/>
          <p:nvPr/>
        </p:nvSpPr>
        <p:spPr>
          <a:xfrm>
            <a:off x="4572000" y="3501008"/>
            <a:ext cx="2016224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1" name="מלבן 40"/>
          <p:cNvSpPr/>
          <p:nvPr/>
        </p:nvSpPr>
        <p:spPr>
          <a:xfrm>
            <a:off x="4572000" y="3356992"/>
            <a:ext cx="1512168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2" name="מלבן 41"/>
          <p:cNvSpPr/>
          <p:nvPr/>
        </p:nvSpPr>
        <p:spPr>
          <a:xfrm>
            <a:off x="4572000" y="3212976"/>
            <a:ext cx="864096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3" name="מלבן 42"/>
          <p:cNvSpPr/>
          <p:nvPr/>
        </p:nvSpPr>
        <p:spPr>
          <a:xfrm>
            <a:off x="4572000" y="3068960"/>
            <a:ext cx="504056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4" name="מלבן 43"/>
          <p:cNvSpPr/>
          <p:nvPr/>
        </p:nvSpPr>
        <p:spPr>
          <a:xfrm>
            <a:off x="1907704" y="4509120"/>
            <a:ext cx="2664296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5" name="מלבן 44"/>
          <p:cNvSpPr/>
          <p:nvPr/>
        </p:nvSpPr>
        <p:spPr>
          <a:xfrm>
            <a:off x="1979712" y="4365104"/>
            <a:ext cx="2592288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6" name="מלבן 45"/>
          <p:cNvSpPr/>
          <p:nvPr/>
        </p:nvSpPr>
        <p:spPr>
          <a:xfrm>
            <a:off x="2051720" y="4221088"/>
            <a:ext cx="2520280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7" name="מלבן 46"/>
          <p:cNvSpPr/>
          <p:nvPr/>
        </p:nvSpPr>
        <p:spPr>
          <a:xfrm>
            <a:off x="2123728" y="4077072"/>
            <a:ext cx="2448272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8" name="מלבן 47"/>
          <p:cNvSpPr/>
          <p:nvPr/>
        </p:nvSpPr>
        <p:spPr>
          <a:xfrm>
            <a:off x="2195736" y="3933056"/>
            <a:ext cx="2376264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9" name="מלבן 48"/>
          <p:cNvSpPr/>
          <p:nvPr/>
        </p:nvSpPr>
        <p:spPr>
          <a:xfrm>
            <a:off x="2411760" y="3645024"/>
            <a:ext cx="2160240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0" name="מלבן 49"/>
          <p:cNvSpPr/>
          <p:nvPr/>
        </p:nvSpPr>
        <p:spPr>
          <a:xfrm>
            <a:off x="2267744" y="3789040"/>
            <a:ext cx="2304256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1" name="מלבן 50"/>
          <p:cNvSpPr/>
          <p:nvPr/>
        </p:nvSpPr>
        <p:spPr>
          <a:xfrm>
            <a:off x="2555776" y="3501008"/>
            <a:ext cx="2016224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2" name="מלבן 51"/>
          <p:cNvSpPr/>
          <p:nvPr/>
        </p:nvSpPr>
        <p:spPr>
          <a:xfrm>
            <a:off x="3059832" y="3356992"/>
            <a:ext cx="1512168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3" name="מלבן 52"/>
          <p:cNvSpPr/>
          <p:nvPr/>
        </p:nvSpPr>
        <p:spPr>
          <a:xfrm>
            <a:off x="3707904" y="3212976"/>
            <a:ext cx="864096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4" name="מלבן 53"/>
          <p:cNvSpPr/>
          <p:nvPr/>
        </p:nvSpPr>
        <p:spPr>
          <a:xfrm>
            <a:off x="3995936" y="3068960"/>
            <a:ext cx="576064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221" name="מחבר ישר 220"/>
          <p:cNvCxnSpPr/>
          <p:nvPr/>
        </p:nvCxnSpPr>
        <p:spPr>
          <a:xfrm>
            <a:off x="4572000" y="5517232"/>
            <a:ext cx="3420380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מחבר ישר 236"/>
          <p:cNvCxnSpPr/>
          <p:nvPr/>
        </p:nvCxnSpPr>
        <p:spPr>
          <a:xfrm>
            <a:off x="1187624" y="3933056"/>
            <a:ext cx="3384376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מחבר ישר 237"/>
          <p:cNvCxnSpPr/>
          <p:nvPr/>
        </p:nvCxnSpPr>
        <p:spPr>
          <a:xfrm>
            <a:off x="4572000" y="3933056"/>
            <a:ext cx="3420380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מחבר ישר 238"/>
          <p:cNvCxnSpPr/>
          <p:nvPr/>
        </p:nvCxnSpPr>
        <p:spPr>
          <a:xfrm>
            <a:off x="1187624" y="5517232"/>
            <a:ext cx="3384376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899592" y="980728"/>
            <a:ext cx="7200800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800" b="1" dirty="0" smtClean="0"/>
              <a:t>נזכור שפירמידת גילים הינה למעשה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he-IL" sz="2800" b="1" dirty="0" smtClean="0"/>
              <a:t>תרשים דינאמי המשתנה </a:t>
            </a:r>
            <a:r>
              <a:rPr lang="he-IL" sz="2800" b="1" dirty="0" smtClean="0">
                <a:solidFill>
                  <a:srgbClr val="FF0000"/>
                </a:solidFill>
              </a:rPr>
              <a:t>לאורך זמן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he-IL" sz="2800" b="1" dirty="0" smtClean="0"/>
              <a:t>ובהתאם </a:t>
            </a:r>
            <a:r>
              <a:rPr lang="he-IL" sz="2800" b="1" dirty="0" smtClean="0">
                <a:solidFill>
                  <a:srgbClr val="FF0000"/>
                </a:solidFill>
              </a:rPr>
              <a:t>לרמת הפיתוח </a:t>
            </a:r>
            <a:r>
              <a:rPr lang="he-IL" sz="2800" b="1" dirty="0" smtClean="0"/>
              <a:t>של המדינה</a:t>
            </a:r>
            <a:endParaRPr lang="he-IL" sz="2800" dirty="0">
              <a:solidFill>
                <a:srgbClr val="00B050"/>
              </a:solidFill>
            </a:endParaRPr>
          </a:p>
        </p:txBody>
      </p:sp>
      <p:cxnSp>
        <p:nvCxnSpPr>
          <p:cNvPr id="56" name="מחבר חץ ישר 55"/>
          <p:cNvCxnSpPr/>
          <p:nvPr/>
        </p:nvCxnSpPr>
        <p:spPr>
          <a:xfrm flipV="1">
            <a:off x="467544" y="1916832"/>
            <a:ext cx="0" cy="3600400"/>
          </a:xfrm>
          <a:prstGeom prst="straightConnector1">
            <a:avLst/>
          </a:prstGeom>
          <a:ln w="7620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0" y="973177"/>
            <a:ext cx="971600" cy="507831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/>
              <a:t>ציר רמת הפיתוח</a:t>
            </a:r>
          </a:p>
          <a:p>
            <a:pPr algn="ctr"/>
            <a:r>
              <a:rPr lang="he-IL" sz="1200" b="1" dirty="0" smtClean="0">
                <a:solidFill>
                  <a:srgbClr val="00B050"/>
                </a:solidFill>
              </a:rPr>
              <a:t>מדינה</a:t>
            </a:r>
            <a:r>
              <a:rPr lang="en-US" sz="1200" b="1" dirty="0" smtClean="0">
                <a:solidFill>
                  <a:srgbClr val="00B050"/>
                </a:solidFill>
              </a:rPr>
              <a:t/>
            </a:r>
            <a:br>
              <a:rPr lang="en-US" sz="1200" b="1" dirty="0" smtClean="0">
                <a:solidFill>
                  <a:srgbClr val="00B050"/>
                </a:solidFill>
              </a:rPr>
            </a:br>
            <a:r>
              <a:rPr lang="he-IL" sz="1200" b="1" dirty="0" smtClean="0">
                <a:solidFill>
                  <a:srgbClr val="00B050"/>
                </a:solidFill>
              </a:rPr>
              <a:t>מפותחת</a:t>
            </a:r>
          </a:p>
          <a:p>
            <a:pPr algn="ctr"/>
            <a:endParaRPr lang="he-IL" sz="1200" b="1" dirty="0">
              <a:solidFill>
                <a:srgbClr val="00B050"/>
              </a:solidFill>
            </a:endParaRPr>
          </a:p>
          <a:p>
            <a:pPr algn="ctr"/>
            <a:endParaRPr lang="he-IL" sz="1200" b="1" dirty="0" smtClean="0">
              <a:solidFill>
                <a:srgbClr val="00B050"/>
              </a:solidFill>
            </a:endParaRPr>
          </a:p>
          <a:p>
            <a:pPr algn="ctr"/>
            <a:endParaRPr lang="he-IL" sz="1200" b="1" dirty="0">
              <a:solidFill>
                <a:srgbClr val="00B050"/>
              </a:solidFill>
            </a:endParaRPr>
          </a:p>
          <a:p>
            <a:pPr algn="ctr"/>
            <a:endParaRPr lang="he-IL" sz="1200" b="1" dirty="0" smtClean="0">
              <a:solidFill>
                <a:srgbClr val="00B050"/>
              </a:solidFill>
            </a:endParaRPr>
          </a:p>
          <a:p>
            <a:pPr algn="ctr"/>
            <a:endParaRPr lang="he-IL" sz="1200" b="1" dirty="0">
              <a:solidFill>
                <a:srgbClr val="00B050"/>
              </a:solidFill>
            </a:endParaRPr>
          </a:p>
          <a:p>
            <a:pPr algn="ctr"/>
            <a:endParaRPr lang="he-IL" sz="1200" b="1" dirty="0" smtClean="0">
              <a:solidFill>
                <a:srgbClr val="00B050"/>
              </a:solidFill>
            </a:endParaRPr>
          </a:p>
          <a:p>
            <a:pPr algn="ctr"/>
            <a:endParaRPr lang="he-IL" sz="1200" b="1" dirty="0">
              <a:solidFill>
                <a:srgbClr val="00B050"/>
              </a:solidFill>
            </a:endParaRPr>
          </a:p>
          <a:p>
            <a:pPr algn="ctr"/>
            <a:endParaRPr lang="he-IL" sz="1200" b="1" dirty="0" smtClean="0">
              <a:solidFill>
                <a:srgbClr val="00B050"/>
              </a:solidFill>
            </a:endParaRPr>
          </a:p>
          <a:p>
            <a:pPr algn="ctr"/>
            <a:endParaRPr lang="he-IL" sz="1200" b="1" dirty="0">
              <a:solidFill>
                <a:srgbClr val="00B050"/>
              </a:solidFill>
            </a:endParaRPr>
          </a:p>
          <a:p>
            <a:pPr algn="ctr"/>
            <a:endParaRPr lang="he-IL" sz="1200" b="1" dirty="0" smtClean="0">
              <a:solidFill>
                <a:srgbClr val="00B050"/>
              </a:solidFill>
            </a:endParaRPr>
          </a:p>
          <a:p>
            <a:pPr algn="ctr"/>
            <a:endParaRPr lang="he-IL" sz="1200" b="1" dirty="0">
              <a:solidFill>
                <a:srgbClr val="00B050"/>
              </a:solidFill>
            </a:endParaRPr>
          </a:p>
          <a:p>
            <a:pPr algn="ctr"/>
            <a:endParaRPr lang="he-IL" sz="1200" b="1" dirty="0" smtClean="0">
              <a:solidFill>
                <a:srgbClr val="00B050"/>
              </a:solidFill>
            </a:endParaRPr>
          </a:p>
          <a:p>
            <a:pPr algn="ctr"/>
            <a:endParaRPr lang="he-IL" sz="1200" b="1" dirty="0">
              <a:solidFill>
                <a:srgbClr val="00B050"/>
              </a:solidFill>
            </a:endParaRPr>
          </a:p>
          <a:p>
            <a:pPr algn="ctr"/>
            <a:endParaRPr lang="he-IL" sz="1200" b="1" dirty="0" smtClean="0">
              <a:solidFill>
                <a:srgbClr val="00B050"/>
              </a:solidFill>
            </a:endParaRPr>
          </a:p>
          <a:p>
            <a:pPr algn="ctr"/>
            <a:endParaRPr lang="he-IL" sz="1200" b="1" dirty="0">
              <a:solidFill>
                <a:srgbClr val="00B050"/>
              </a:solidFill>
            </a:endParaRPr>
          </a:p>
          <a:p>
            <a:pPr algn="ctr"/>
            <a:endParaRPr lang="he-IL" sz="1200" b="1" dirty="0" smtClean="0">
              <a:solidFill>
                <a:srgbClr val="00B050"/>
              </a:solidFill>
            </a:endParaRPr>
          </a:p>
          <a:p>
            <a:pPr algn="ctr"/>
            <a:endParaRPr lang="he-IL" sz="1200" b="1" dirty="0">
              <a:solidFill>
                <a:srgbClr val="00B050"/>
              </a:solidFill>
            </a:endParaRPr>
          </a:p>
          <a:p>
            <a:pPr algn="ctr"/>
            <a:endParaRPr lang="he-IL" sz="1200" b="1" dirty="0" smtClean="0">
              <a:solidFill>
                <a:srgbClr val="00B050"/>
              </a:solidFill>
            </a:endParaRPr>
          </a:p>
          <a:p>
            <a:pPr algn="ctr"/>
            <a:endParaRPr lang="he-IL" sz="1200" b="1" dirty="0">
              <a:solidFill>
                <a:srgbClr val="00B050"/>
              </a:solidFill>
            </a:endParaRPr>
          </a:p>
          <a:p>
            <a:pPr algn="ctr"/>
            <a:endParaRPr lang="he-IL" sz="1200" b="1" dirty="0" smtClean="0">
              <a:solidFill>
                <a:srgbClr val="00B050"/>
              </a:solidFill>
            </a:endParaRPr>
          </a:p>
          <a:p>
            <a:pPr algn="ctr"/>
            <a:r>
              <a:rPr lang="he-IL" sz="1200" b="1" dirty="0" smtClean="0">
                <a:solidFill>
                  <a:srgbClr val="FF0000"/>
                </a:solidFill>
              </a:rPr>
              <a:t>מדינה מתפתחת</a:t>
            </a:r>
            <a:endParaRPr lang="he-IL" sz="1200" b="1" dirty="0">
              <a:solidFill>
                <a:srgbClr val="FF0000"/>
              </a:solidFill>
            </a:endParaRPr>
          </a:p>
        </p:txBody>
      </p:sp>
      <p:sp>
        <p:nvSpPr>
          <p:cNvPr id="58" name="מלבן מעוגל 57"/>
          <p:cNvSpPr/>
          <p:nvPr/>
        </p:nvSpPr>
        <p:spPr>
          <a:xfrm>
            <a:off x="179512" y="2276872"/>
            <a:ext cx="576064" cy="144016"/>
          </a:xfrm>
          <a:prstGeom prst="round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9" name="TextBox 58"/>
          <p:cNvSpPr txBox="1"/>
          <p:nvPr/>
        </p:nvSpPr>
        <p:spPr>
          <a:xfrm>
            <a:off x="683568" y="6381328"/>
            <a:ext cx="7848872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b="1" dirty="0" smtClean="0"/>
              <a:t>שיעורי הילודה: </a:t>
            </a:r>
            <a:r>
              <a:rPr lang="he-IL" sz="1600" b="1" dirty="0" smtClean="0">
                <a:solidFill>
                  <a:srgbClr val="00B050"/>
                </a:solidFill>
              </a:rPr>
              <a:t>נמוכים</a:t>
            </a:r>
            <a:r>
              <a:rPr lang="he-IL" sz="1600" b="1" dirty="0" smtClean="0">
                <a:solidFill>
                  <a:srgbClr val="FF0000"/>
                </a:solidFill>
              </a:rPr>
              <a:t> </a:t>
            </a:r>
            <a:r>
              <a:rPr lang="he-IL" sz="1600" b="1" dirty="0" smtClean="0"/>
              <a:t>/ שיעורי התמותה: </a:t>
            </a:r>
            <a:r>
              <a:rPr lang="he-IL" sz="1600" b="1" dirty="0" smtClean="0">
                <a:solidFill>
                  <a:srgbClr val="00B050"/>
                </a:solidFill>
              </a:rPr>
              <a:t>נמוכים</a:t>
            </a:r>
            <a:r>
              <a:rPr lang="he-IL" sz="1600" b="1" dirty="0" smtClean="0">
                <a:solidFill>
                  <a:srgbClr val="FF0000"/>
                </a:solidFill>
              </a:rPr>
              <a:t> </a:t>
            </a:r>
            <a:r>
              <a:rPr lang="he-IL" sz="1600" b="1" dirty="0" smtClean="0"/>
              <a:t>/ תוחלת החיים: </a:t>
            </a:r>
            <a:r>
              <a:rPr lang="he-IL" sz="1600" b="1" dirty="0" smtClean="0">
                <a:solidFill>
                  <a:srgbClr val="00B050"/>
                </a:solidFill>
              </a:rPr>
              <a:t>גבוהה </a:t>
            </a:r>
            <a:r>
              <a:rPr lang="he-IL" sz="1600" b="1" dirty="0" smtClean="0"/>
              <a:t>/ ריבוי טבעי: נמוך</a:t>
            </a:r>
            <a:endParaRPr lang="he-IL" sz="1600" b="1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מלבן 20"/>
          <p:cNvSpPr/>
          <p:nvPr/>
        </p:nvSpPr>
        <p:spPr>
          <a:xfrm>
            <a:off x="4572000" y="5805264"/>
            <a:ext cx="1008112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2" name="מלבן 21"/>
          <p:cNvSpPr/>
          <p:nvPr/>
        </p:nvSpPr>
        <p:spPr>
          <a:xfrm>
            <a:off x="4572000" y="5661248"/>
            <a:ext cx="1224136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3" name="מלבן 22"/>
          <p:cNvSpPr/>
          <p:nvPr/>
        </p:nvSpPr>
        <p:spPr>
          <a:xfrm>
            <a:off x="4572000" y="5517232"/>
            <a:ext cx="1512168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7" name="מלבן 26"/>
          <p:cNvSpPr/>
          <p:nvPr/>
        </p:nvSpPr>
        <p:spPr>
          <a:xfrm>
            <a:off x="4572000" y="5373216"/>
            <a:ext cx="1584176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8" name="מלבן 27"/>
          <p:cNvSpPr/>
          <p:nvPr/>
        </p:nvSpPr>
        <p:spPr>
          <a:xfrm>
            <a:off x="4572000" y="5229200"/>
            <a:ext cx="1656184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9" name="מלבן 28"/>
          <p:cNvSpPr/>
          <p:nvPr/>
        </p:nvSpPr>
        <p:spPr>
          <a:xfrm>
            <a:off x="4572000" y="5085184"/>
            <a:ext cx="1728192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0" name="מלבן 29"/>
          <p:cNvSpPr/>
          <p:nvPr/>
        </p:nvSpPr>
        <p:spPr>
          <a:xfrm>
            <a:off x="4572000" y="4941168"/>
            <a:ext cx="1944216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1" name="מלבן 30"/>
          <p:cNvSpPr/>
          <p:nvPr/>
        </p:nvSpPr>
        <p:spPr>
          <a:xfrm>
            <a:off x="4572000" y="4797152"/>
            <a:ext cx="2016224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2" name="מלבן 31"/>
          <p:cNvSpPr/>
          <p:nvPr/>
        </p:nvSpPr>
        <p:spPr>
          <a:xfrm>
            <a:off x="4572000" y="4653136"/>
            <a:ext cx="2088232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3" name="מלבן 32"/>
          <p:cNvSpPr/>
          <p:nvPr/>
        </p:nvSpPr>
        <p:spPr>
          <a:xfrm>
            <a:off x="4572000" y="4509120"/>
            <a:ext cx="2016224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4" name="מלבן 33"/>
          <p:cNvSpPr/>
          <p:nvPr/>
        </p:nvSpPr>
        <p:spPr>
          <a:xfrm>
            <a:off x="4572000" y="4365104"/>
            <a:ext cx="2016224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5" name="מלבן 34"/>
          <p:cNvSpPr/>
          <p:nvPr/>
        </p:nvSpPr>
        <p:spPr>
          <a:xfrm>
            <a:off x="4572000" y="4221088"/>
            <a:ext cx="1944216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6" name="מלבן 35"/>
          <p:cNvSpPr/>
          <p:nvPr/>
        </p:nvSpPr>
        <p:spPr>
          <a:xfrm>
            <a:off x="4572000" y="4077072"/>
            <a:ext cx="1872208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7" name="מלבן 36"/>
          <p:cNvSpPr/>
          <p:nvPr/>
        </p:nvSpPr>
        <p:spPr>
          <a:xfrm>
            <a:off x="4572000" y="3933056"/>
            <a:ext cx="1872208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8" name="מלבן 37"/>
          <p:cNvSpPr/>
          <p:nvPr/>
        </p:nvSpPr>
        <p:spPr>
          <a:xfrm>
            <a:off x="4572000" y="3789040"/>
            <a:ext cx="1944216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9" name="מלבן 38"/>
          <p:cNvSpPr/>
          <p:nvPr/>
        </p:nvSpPr>
        <p:spPr>
          <a:xfrm>
            <a:off x="4571999" y="3645024"/>
            <a:ext cx="1866447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0" name="מלבן 39"/>
          <p:cNvSpPr/>
          <p:nvPr/>
        </p:nvSpPr>
        <p:spPr>
          <a:xfrm>
            <a:off x="4571999" y="3501008"/>
            <a:ext cx="1633141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1" name="מלבן 40"/>
          <p:cNvSpPr/>
          <p:nvPr/>
        </p:nvSpPr>
        <p:spPr>
          <a:xfrm>
            <a:off x="4571999" y="3356992"/>
            <a:ext cx="1322067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2" name="מלבן 41"/>
          <p:cNvSpPr/>
          <p:nvPr/>
        </p:nvSpPr>
        <p:spPr>
          <a:xfrm>
            <a:off x="4571999" y="3212976"/>
            <a:ext cx="1088761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3" name="מלבן 42"/>
          <p:cNvSpPr/>
          <p:nvPr/>
        </p:nvSpPr>
        <p:spPr>
          <a:xfrm>
            <a:off x="4572000" y="3068960"/>
            <a:ext cx="699918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TextBox 5"/>
          <p:cNvSpPr txBox="1"/>
          <p:nvPr/>
        </p:nvSpPr>
        <p:spPr>
          <a:xfrm>
            <a:off x="2915816" y="260648"/>
            <a:ext cx="316835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itchFamily="34" charset="-79"/>
                <a:cs typeface="David" pitchFamily="34" charset="-79"/>
              </a:rPr>
              <a:t>תיכון מקיף אזורי ע"ש י.ח. ברנר</a:t>
            </a:r>
            <a:r>
              <a:rPr lang="en-US" b="1" dirty="0" smtClean="0">
                <a:latin typeface="David" pitchFamily="34" charset="-79"/>
                <a:cs typeface="David" pitchFamily="34" charset="-79"/>
              </a:rPr>
              <a:t/>
            </a:r>
            <a:br>
              <a:rPr lang="en-US" b="1" dirty="0" smtClean="0">
                <a:latin typeface="David" pitchFamily="34" charset="-79"/>
                <a:cs typeface="David" pitchFamily="34" charset="-79"/>
              </a:rPr>
            </a:br>
            <a:r>
              <a:rPr lang="he-IL" dirty="0" smtClean="0">
                <a:latin typeface="David" pitchFamily="34" charset="-79"/>
                <a:cs typeface="David" pitchFamily="34" charset="-79"/>
              </a:rPr>
              <a:t>גבעת ברנר</a:t>
            </a:r>
            <a:endParaRPr lang="he-IL" dirty="0">
              <a:latin typeface="David" pitchFamily="34" charset="-79"/>
              <a:cs typeface="David" pitchFamily="34" charset="-79"/>
            </a:endParaRPr>
          </a:p>
        </p:txBody>
      </p:sp>
      <p:cxnSp>
        <p:nvCxnSpPr>
          <p:cNvPr id="193" name="מחבר חץ ישר 192"/>
          <p:cNvCxnSpPr/>
          <p:nvPr/>
        </p:nvCxnSpPr>
        <p:spPr>
          <a:xfrm flipV="1">
            <a:off x="4572000" y="2636912"/>
            <a:ext cx="0" cy="331236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מחבר חץ ישר 194"/>
          <p:cNvCxnSpPr/>
          <p:nvPr/>
        </p:nvCxnSpPr>
        <p:spPr>
          <a:xfrm flipH="1">
            <a:off x="1115616" y="5949280"/>
            <a:ext cx="3528392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TextBox 196"/>
          <p:cNvSpPr txBox="1"/>
          <p:nvPr/>
        </p:nvSpPr>
        <p:spPr>
          <a:xfrm>
            <a:off x="7308304" y="2636912"/>
            <a:ext cx="64807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b="1" dirty="0" smtClean="0"/>
              <a:t>נשים</a:t>
            </a:r>
            <a:endParaRPr lang="he-IL" sz="1400" b="1" dirty="0"/>
          </a:p>
        </p:txBody>
      </p:sp>
      <p:sp>
        <p:nvSpPr>
          <p:cNvPr id="199" name="TextBox 198"/>
          <p:cNvSpPr txBox="1"/>
          <p:nvPr/>
        </p:nvSpPr>
        <p:spPr>
          <a:xfrm>
            <a:off x="1187624" y="2636912"/>
            <a:ext cx="64807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b="1" dirty="0" smtClean="0"/>
              <a:t>גברים</a:t>
            </a:r>
            <a:endParaRPr lang="he-IL" sz="1400" b="1" dirty="0"/>
          </a:p>
        </p:txBody>
      </p:sp>
      <p:cxnSp>
        <p:nvCxnSpPr>
          <p:cNvPr id="200" name="מחבר חץ ישר 199"/>
          <p:cNvCxnSpPr/>
          <p:nvPr/>
        </p:nvCxnSpPr>
        <p:spPr>
          <a:xfrm>
            <a:off x="4427984" y="5949280"/>
            <a:ext cx="36004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מחבר ישר 220"/>
          <p:cNvCxnSpPr/>
          <p:nvPr/>
        </p:nvCxnSpPr>
        <p:spPr>
          <a:xfrm>
            <a:off x="4572000" y="5517232"/>
            <a:ext cx="3420380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מחבר ישר 237"/>
          <p:cNvCxnSpPr/>
          <p:nvPr/>
        </p:nvCxnSpPr>
        <p:spPr>
          <a:xfrm>
            <a:off x="4572000" y="3933056"/>
            <a:ext cx="3420380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1" name="TextBox 240"/>
          <p:cNvSpPr txBox="1"/>
          <p:nvPr/>
        </p:nvSpPr>
        <p:spPr>
          <a:xfrm>
            <a:off x="7884368" y="3789040"/>
            <a:ext cx="360040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000" dirty="0" smtClean="0"/>
              <a:t>65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800" dirty="0" smtClean="0"/>
              <a:t/>
            </a:r>
            <a:br>
              <a:rPr lang="en-US" sz="800" dirty="0" smtClean="0"/>
            </a:br>
            <a:r>
              <a:rPr lang="en-US" sz="800" dirty="0" smtClean="0"/>
              <a:t/>
            </a:r>
            <a:br>
              <a:rPr lang="en-US" sz="8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endParaRPr lang="he-IL" sz="1000" dirty="0" smtClean="0"/>
          </a:p>
          <a:p>
            <a:r>
              <a:rPr lang="he-IL" sz="1000" dirty="0" smtClean="0"/>
              <a:t>15</a:t>
            </a:r>
            <a:endParaRPr lang="he-IL" sz="1000" dirty="0"/>
          </a:p>
        </p:txBody>
      </p:sp>
      <p:sp>
        <p:nvSpPr>
          <p:cNvPr id="242" name="TextBox 241"/>
          <p:cNvSpPr txBox="1"/>
          <p:nvPr/>
        </p:nvSpPr>
        <p:spPr>
          <a:xfrm>
            <a:off x="899592" y="3789040"/>
            <a:ext cx="360040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000" dirty="0" smtClean="0"/>
              <a:t>65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800" dirty="0" smtClean="0"/>
              <a:t/>
            </a:r>
            <a:br>
              <a:rPr lang="en-US" sz="800" dirty="0" smtClean="0"/>
            </a:br>
            <a:r>
              <a:rPr lang="en-US" sz="800" dirty="0" smtClean="0"/>
              <a:t/>
            </a:r>
            <a:br>
              <a:rPr lang="en-US" sz="8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endParaRPr lang="he-IL" sz="1000" dirty="0" smtClean="0"/>
          </a:p>
          <a:p>
            <a:r>
              <a:rPr lang="he-IL" sz="1000" dirty="0" smtClean="0"/>
              <a:t>15</a:t>
            </a:r>
            <a:endParaRPr lang="he-IL" sz="1000" dirty="0"/>
          </a:p>
        </p:txBody>
      </p:sp>
      <p:sp>
        <p:nvSpPr>
          <p:cNvPr id="55" name="מלבן 54"/>
          <p:cNvSpPr/>
          <p:nvPr/>
        </p:nvSpPr>
        <p:spPr>
          <a:xfrm>
            <a:off x="4572000" y="2924944"/>
            <a:ext cx="233306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7" name="מלבן 76"/>
          <p:cNvSpPr/>
          <p:nvPr/>
        </p:nvSpPr>
        <p:spPr>
          <a:xfrm flipH="1">
            <a:off x="3563888" y="5805264"/>
            <a:ext cx="1008112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8" name="מלבן 77"/>
          <p:cNvSpPr/>
          <p:nvPr/>
        </p:nvSpPr>
        <p:spPr>
          <a:xfrm flipH="1">
            <a:off x="3347864" y="5661248"/>
            <a:ext cx="1224136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9" name="מלבן 78"/>
          <p:cNvSpPr/>
          <p:nvPr/>
        </p:nvSpPr>
        <p:spPr>
          <a:xfrm flipH="1">
            <a:off x="3059832" y="5517232"/>
            <a:ext cx="1512168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0" name="מלבן 79"/>
          <p:cNvSpPr/>
          <p:nvPr/>
        </p:nvSpPr>
        <p:spPr>
          <a:xfrm flipH="1">
            <a:off x="2987824" y="5373216"/>
            <a:ext cx="1584176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1" name="מלבן 80"/>
          <p:cNvSpPr/>
          <p:nvPr/>
        </p:nvSpPr>
        <p:spPr>
          <a:xfrm flipH="1">
            <a:off x="2915816" y="5229200"/>
            <a:ext cx="1656184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2" name="מלבן 81"/>
          <p:cNvSpPr/>
          <p:nvPr/>
        </p:nvSpPr>
        <p:spPr>
          <a:xfrm flipH="1">
            <a:off x="2843808" y="5085184"/>
            <a:ext cx="1728192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3" name="מלבן 82"/>
          <p:cNvSpPr/>
          <p:nvPr/>
        </p:nvSpPr>
        <p:spPr>
          <a:xfrm flipH="1">
            <a:off x="2627784" y="4941168"/>
            <a:ext cx="1944216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4" name="מלבן 83"/>
          <p:cNvSpPr/>
          <p:nvPr/>
        </p:nvSpPr>
        <p:spPr>
          <a:xfrm flipH="1">
            <a:off x="2555776" y="4797152"/>
            <a:ext cx="2016224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5" name="מלבן 84"/>
          <p:cNvSpPr/>
          <p:nvPr/>
        </p:nvSpPr>
        <p:spPr>
          <a:xfrm flipH="1">
            <a:off x="2483768" y="4653136"/>
            <a:ext cx="2088232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6" name="מלבן 85"/>
          <p:cNvSpPr/>
          <p:nvPr/>
        </p:nvSpPr>
        <p:spPr>
          <a:xfrm flipH="1">
            <a:off x="2555776" y="4509120"/>
            <a:ext cx="2016224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7" name="מלבן 86"/>
          <p:cNvSpPr/>
          <p:nvPr/>
        </p:nvSpPr>
        <p:spPr>
          <a:xfrm flipH="1">
            <a:off x="2555776" y="4365104"/>
            <a:ext cx="2016224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8" name="מלבן 87"/>
          <p:cNvSpPr/>
          <p:nvPr/>
        </p:nvSpPr>
        <p:spPr>
          <a:xfrm flipH="1">
            <a:off x="2627784" y="4221088"/>
            <a:ext cx="1944216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239" name="מחבר ישר 238"/>
          <p:cNvCxnSpPr/>
          <p:nvPr/>
        </p:nvCxnSpPr>
        <p:spPr>
          <a:xfrm>
            <a:off x="1187624" y="5517232"/>
            <a:ext cx="3384376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מלבן 97"/>
          <p:cNvSpPr/>
          <p:nvPr/>
        </p:nvSpPr>
        <p:spPr>
          <a:xfrm flipH="1" flipV="1">
            <a:off x="2771800" y="4077072"/>
            <a:ext cx="1800201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9" name="מלבן 98"/>
          <p:cNvSpPr/>
          <p:nvPr/>
        </p:nvSpPr>
        <p:spPr>
          <a:xfrm flipH="1" flipV="1">
            <a:off x="2771800" y="3933056"/>
            <a:ext cx="1800201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0" name="מלבן 99"/>
          <p:cNvSpPr/>
          <p:nvPr/>
        </p:nvSpPr>
        <p:spPr>
          <a:xfrm flipH="1" flipV="1">
            <a:off x="2702561" y="3789040"/>
            <a:ext cx="1869440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1" name="מלבן 100"/>
          <p:cNvSpPr/>
          <p:nvPr/>
        </p:nvSpPr>
        <p:spPr>
          <a:xfrm flipH="1" flipV="1">
            <a:off x="2777339" y="3645024"/>
            <a:ext cx="1794662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2" name="מלבן 101"/>
          <p:cNvSpPr/>
          <p:nvPr/>
        </p:nvSpPr>
        <p:spPr>
          <a:xfrm flipH="1" flipV="1">
            <a:off x="3001671" y="3501008"/>
            <a:ext cx="1570329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3" name="מלבן 102"/>
          <p:cNvSpPr/>
          <p:nvPr/>
        </p:nvSpPr>
        <p:spPr>
          <a:xfrm flipH="1" flipV="1">
            <a:off x="3300781" y="3356992"/>
            <a:ext cx="1271219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4" name="מלבן 103"/>
          <p:cNvSpPr/>
          <p:nvPr/>
        </p:nvSpPr>
        <p:spPr>
          <a:xfrm flipH="1" flipV="1">
            <a:off x="3525115" y="3212976"/>
            <a:ext cx="1046886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5" name="מלבן 104"/>
          <p:cNvSpPr/>
          <p:nvPr/>
        </p:nvSpPr>
        <p:spPr>
          <a:xfrm flipH="1" flipV="1">
            <a:off x="3899003" y="3068960"/>
            <a:ext cx="672998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6" name="מלבן 105"/>
          <p:cNvSpPr/>
          <p:nvPr/>
        </p:nvSpPr>
        <p:spPr>
          <a:xfrm flipH="1" flipV="1">
            <a:off x="4347668" y="2924944"/>
            <a:ext cx="224333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7" name="TextBox 106"/>
          <p:cNvSpPr txBox="1"/>
          <p:nvPr/>
        </p:nvSpPr>
        <p:spPr>
          <a:xfrm>
            <a:off x="899592" y="980728"/>
            <a:ext cx="7200800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800" b="1" dirty="0" smtClean="0"/>
              <a:t>נזכור שפירמידת גילים הינה למעשה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he-IL" sz="2800" b="1" dirty="0" smtClean="0"/>
              <a:t>תרשים דינאמי המשתנה </a:t>
            </a:r>
            <a:r>
              <a:rPr lang="he-IL" sz="2800" b="1" dirty="0" smtClean="0">
                <a:solidFill>
                  <a:srgbClr val="FF0000"/>
                </a:solidFill>
              </a:rPr>
              <a:t>לאורך זמן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he-IL" sz="2800" b="1" dirty="0" smtClean="0"/>
              <a:t>ובהתאם </a:t>
            </a:r>
            <a:r>
              <a:rPr lang="he-IL" sz="2800" b="1" dirty="0" smtClean="0">
                <a:solidFill>
                  <a:srgbClr val="FF0000"/>
                </a:solidFill>
              </a:rPr>
              <a:t>לרמת הפיתוח </a:t>
            </a:r>
            <a:r>
              <a:rPr lang="he-IL" sz="2800" b="1" dirty="0" smtClean="0"/>
              <a:t>של המדינה</a:t>
            </a:r>
            <a:endParaRPr lang="he-IL" sz="2800" dirty="0">
              <a:solidFill>
                <a:srgbClr val="00B050"/>
              </a:solidFill>
            </a:endParaRPr>
          </a:p>
        </p:txBody>
      </p:sp>
      <p:cxnSp>
        <p:nvCxnSpPr>
          <p:cNvPr id="108" name="מחבר חץ ישר 107"/>
          <p:cNvCxnSpPr/>
          <p:nvPr/>
        </p:nvCxnSpPr>
        <p:spPr>
          <a:xfrm flipV="1">
            <a:off x="467544" y="1916832"/>
            <a:ext cx="0" cy="3600400"/>
          </a:xfrm>
          <a:prstGeom prst="straightConnector1">
            <a:avLst/>
          </a:prstGeom>
          <a:ln w="7620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xtBox 108"/>
          <p:cNvSpPr txBox="1"/>
          <p:nvPr/>
        </p:nvSpPr>
        <p:spPr>
          <a:xfrm>
            <a:off x="0" y="973177"/>
            <a:ext cx="971600" cy="507831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/>
              <a:t>ציר רמת הפיתוח</a:t>
            </a:r>
          </a:p>
          <a:p>
            <a:pPr algn="ctr"/>
            <a:r>
              <a:rPr lang="he-IL" sz="1200" b="1" dirty="0" smtClean="0">
                <a:solidFill>
                  <a:srgbClr val="00B050"/>
                </a:solidFill>
              </a:rPr>
              <a:t>מדינה</a:t>
            </a:r>
            <a:r>
              <a:rPr lang="en-US" sz="1200" b="1" dirty="0" smtClean="0">
                <a:solidFill>
                  <a:srgbClr val="00B050"/>
                </a:solidFill>
              </a:rPr>
              <a:t/>
            </a:r>
            <a:br>
              <a:rPr lang="en-US" sz="1200" b="1" dirty="0" smtClean="0">
                <a:solidFill>
                  <a:srgbClr val="00B050"/>
                </a:solidFill>
              </a:rPr>
            </a:br>
            <a:r>
              <a:rPr lang="he-IL" sz="1200" b="1" dirty="0" smtClean="0">
                <a:solidFill>
                  <a:srgbClr val="00B050"/>
                </a:solidFill>
              </a:rPr>
              <a:t>מפותחת</a:t>
            </a:r>
          </a:p>
          <a:p>
            <a:pPr algn="ctr"/>
            <a:endParaRPr lang="he-IL" sz="1200" b="1" dirty="0">
              <a:solidFill>
                <a:srgbClr val="00B050"/>
              </a:solidFill>
            </a:endParaRPr>
          </a:p>
          <a:p>
            <a:pPr algn="ctr"/>
            <a:endParaRPr lang="he-IL" sz="1200" b="1" dirty="0" smtClean="0">
              <a:solidFill>
                <a:srgbClr val="00B050"/>
              </a:solidFill>
            </a:endParaRPr>
          </a:p>
          <a:p>
            <a:pPr algn="ctr"/>
            <a:endParaRPr lang="he-IL" sz="1200" b="1" dirty="0">
              <a:solidFill>
                <a:srgbClr val="00B050"/>
              </a:solidFill>
            </a:endParaRPr>
          </a:p>
          <a:p>
            <a:pPr algn="ctr"/>
            <a:endParaRPr lang="he-IL" sz="1200" b="1" dirty="0" smtClean="0">
              <a:solidFill>
                <a:srgbClr val="00B050"/>
              </a:solidFill>
            </a:endParaRPr>
          </a:p>
          <a:p>
            <a:pPr algn="ctr"/>
            <a:endParaRPr lang="he-IL" sz="1200" b="1" dirty="0">
              <a:solidFill>
                <a:srgbClr val="00B050"/>
              </a:solidFill>
            </a:endParaRPr>
          </a:p>
          <a:p>
            <a:pPr algn="ctr"/>
            <a:endParaRPr lang="he-IL" sz="1200" b="1" dirty="0" smtClean="0">
              <a:solidFill>
                <a:srgbClr val="00B050"/>
              </a:solidFill>
            </a:endParaRPr>
          </a:p>
          <a:p>
            <a:pPr algn="ctr"/>
            <a:endParaRPr lang="he-IL" sz="1200" b="1" dirty="0">
              <a:solidFill>
                <a:srgbClr val="00B050"/>
              </a:solidFill>
            </a:endParaRPr>
          </a:p>
          <a:p>
            <a:pPr algn="ctr"/>
            <a:endParaRPr lang="he-IL" sz="1200" b="1" dirty="0" smtClean="0">
              <a:solidFill>
                <a:srgbClr val="00B050"/>
              </a:solidFill>
            </a:endParaRPr>
          </a:p>
          <a:p>
            <a:pPr algn="ctr"/>
            <a:endParaRPr lang="he-IL" sz="1200" b="1" dirty="0">
              <a:solidFill>
                <a:srgbClr val="00B050"/>
              </a:solidFill>
            </a:endParaRPr>
          </a:p>
          <a:p>
            <a:pPr algn="ctr"/>
            <a:endParaRPr lang="he-IL" sz="1200" b="1" dirty="0" smtClean="0">
              <a:solidFill>
                <a:srgbClr val="00B050"/>
              </a:solidFill>
            </a:endParaRPr>
          </a:p>
          <a:p>
            <a:pPr algn="ctr"/>
            <a:endParaRPr lang="he-IL" sz="1200" b="1" dirty="0">
              <a:solidFill>
                <a:srgbClr val="00B050"/>
              </a:solidFill>
            </a:endParaRPr>
          </a:p>
          <a:p>
            <a:pPr algn="ctr"/>
            <a:endParaRPr lang="he-IL" sz="1200" b="1" dirty="0" smtClean="0">
              <a:solidFill>
                <a:srgbClr val="00B050"/>
              </a:solidFill>
            </a:endParaRPr>
          </a:p>
          <a:p>
            <a:pPr algn="ctr"/>
            <a:endParaRPr lang="he-IL" sz="1200" b="1" dirty="0">
              <a:solidFill>
                <a:srgbClr val="00B050"/>
              </a:solidFill>
            </a:endParaRPr>
          </a:p>
          <a:p>
            <a:pPr algn="ctr"/>
            <a:endParaRPr lang="he-IL" sz="1200" b="1" dirty="0" smtClean="0">
              <a:solidFill>
                <a:srgbClr val="00B050"/>
              </a:solidFill>
            </a:endParaRPr>
          </a:p>
          <a:p>
            <a:pPr algn="ctr"/>
            <a:endParaRPr lang="he-IL" sz="1200" b="1" dirty="0">
              <a:solidFill>
                <a:srgbClr val="00B050"/>
              </a:solidFill>
            </a:endParaRPr>
          </a:p>
          <a:p>
            <a:pPr algn="ctr"/>
            <a:endParaRPr lang="he-IL" sz="1200" b="1" dirty="0" smtClean="0">
              <a:solidFill>
                <a:srgbClr val="00B050"/>
              </a:solidFill>
            </a:endParaRPr>
          </a:p>
          <a:p>
            <a:pPr algn="ctr"/>
            <a:endParaRPr lang="he-IL" sz="1200" b="1" dirty="0">
              <a:solidFill>
                <a:srgbClr val="00B050"/>
              </a:solidFill>
            </a:endParaRPr>
          </a:p>
          <a:p>
            <a:pPr algn="ctr"/>
            <a:endParaRPr lang="he-IL" sz="1200" b="1" dirty="0" smtClean="0">
              <a:solidFill>
                <a:srgbClr val="00B050"/>
              </a:solidFill>
            </a:endParaRPr>
          </a:p>
          <a:p>
            <a:pPr algn="ctr"/>
            <a:endParaRPr lang="he-IL" sz="1200" b="1" dirty="0">
              <a:solidFill>
                <a:srgbClr val="00B050"/>
              </a:solidFill>
            </a:endParaRPr>
          </a:p>
          <a:p>
            <a:pPr algn="ctr"/>
            <a:endParaRPr lang="he-IL" sz="1200" b="1" dirty="0" smtClean="0">
              <a:solidFill>
                <a:srgbClr val="00B050"/>
              </a:solidFill>
            </a:endParaRPr>
          </a:p>
          <a:p>
            <a:pPr algn="ctr"/>
            <a:r>
              <a:rPr lang="he-IL" sz="1200" b="1" dirty="0" smtClean="0">
                <a:solidFill>
                  <a:srgbClr val="FF0000"/>
                </a:solidFill>
              </a:rPr>
              <a:t>מדינה מתפתחת</a:t>
            </a:r>
            <a:endParaRPr lang="he-IL" sz="1200" b="1" dirty="0">
              <a:solidFill>
                <a:srgbClr val="FF0000"/>
              </a:solidFill>
            </a:endParaRPr>
          </a:p>
        </p:txBody>
      </p:sp>
      <p:sp>
        <p:nvSpPr>
          <p:cNvPr id="110" name="מלבן מעוגל 109"/>
          <p:cNvSpPr/>
          <p:nvPr/>
        </p:nvSpPr>
        <p:spPr>
          <a:xfrm>
            <a:off x="179512" y="2276872"/>
            <a:ext cx="576064" cy="144016"/>
          </a:xfrm>
          <a:prstGeom prst="round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237" name="מחבר ישר 236"/>
          <p:cNvCxnSpPr/>
          <p:nvPr/>
        </p:nvCxnSpPr>
        <p:spPr>
          <a:xfrm>
            <a:off x="1187624" y="3933056"/>
            <a:ext cx="3384376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Box 111"/>
          <p:cNvSpPr txBox="1"/>
          <p:nvPr/>
        </p:nvSpPr>
        <p:spPr>
          <a:xfrm>
            <a:off x="683568" y="6381328"/>
            <a:ext cx="7848872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b="1" dirty="0" smtClean="0"/>
              <a:t>שיעורי הילודה: </a:t>
            </a:r>
            <a:r>
              <a:rPr lang="he-IL" sz="1600" b="1" dirty="0" smtClean="0">
                <a:solidFill>
                  <a:srgbClr val="00B050"/>
                </a:solidFill>
              </a:rPr>
              <a:t>נמוכים</a:t>
            </a:r>
            <a:r>
              <a:rPr lang="he-IL" sz="1600" b="1" dirty="0" smtClean="0">
                <a:solidFill>
                  <a:srgbClr val="FF0000"/>
                </a:solidFill>
              </a:rPr>
              <a:t> </a:t>
            </a:r>
            <a:r>
              <a:rPr lang="he-IL" sz="1600" b="1" dirty="0" smtClean="0"/>
              <a:t>/ שיעורי התמותה: </a:t>
            </a:r>
            <a:r>
              <a:rPr lang="he-IL" sz="1600" b="1" dirty="0" smtClean="0">
                <a:solidFill>
                  <a:srgbClr val="00B050"/>
                </a:solidFill>
              </a:rPr>
              <a:t>נמוכים</a:t>
            </a:r>
            <a:r>
              <a:rPr lang="he-IL" sz="1600" b="1" dirty="0" smtClean="0">
                <a:solidFill>
                  <a:srgbClr val="FF0000"/>
                </a:solidFill>
              </a:rPr>
              <a:t> </a:t>
            </a:r>
            <a:r>
              <a:rPr lang="he-IL" sz="1600" b="1" dirty="0" smtClean="0"/>
              <a:t>/ תוחלת החיים: </a:t>
            </a:r>
            <a:r>
              <a:rPr lang="he-IL" sz="1600" b="1" dirty="0" smtClean="0">
                <a:solidFill>
                  <a:srgbClr val="00B050"/>
                </a:solidFill>
              </a:rPr>
              <a:t>גבוהה </a:t>
            </a:r>
            <a:r>
              <a:rPr lang="he-IL" sz="1600" b="1" dirty="0" smtClean="0"/>
              <a:t>/ ריבוי טבעי: נמוך</a:t>
            </a:r>
            <a:endParaRPr lang="he-IL" sz="1600" b="1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מלבן 49"/>
          <p:cNvSpPr/>
          <p:nvPr/>
        </p:nvSpPr>
        <p:spPr>
          <a:xfrm flipH="1">
            <a:off x="3419871" y="5805264"/>
            <a:ext cx="1152128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1" name="מלבן 50"/>
          <p:cNvSpPr/>
          <p:nvPr/>
        </p:nvSpPr>
        <p:spPr>
          <a:xfrm flipH="1">
            <a:off x="3337577" y="5661248"/>
            <a:ext cx="1234423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2" name="מלבן 51"/>
          <p:cNvSpPr/>
          <p:nvPr/>
        </p:nvSpPr>
        <p:spPr>
          <a:xfrm flipH="1">
            <a:off x="3337577" y="5517232"/>
            <a:ext cx="1234423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3" name="מלבן 52"/>
          <p:cNvSpPr/>
          <p:nvPr/>
        </p:nvSpPr>
        <p:spPr>
          <a:xfrm flipH="1">
            <a:off x="3255283" y="5373216"/>
            <a:ext cx="1316718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4" name="מלבן 53"/>
          <p:cNvSpPr/>
          <p:nvPr/>
        </p:nvSpPr>
        <p:spPr>
          <a:xfrm flipH="1">
            <a:off x="3337577" y="5229200"/>
            <a:ext cx="1234423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5" name="מלבן 54"/>
          <p:cNvSpPr/>
          <p:nvPr/>
        </p:nvSpPr>
        <p:spPr>
          <a:xfrm flipH="1">
            <a:off x="3255283" y="5085184"/>
            <a:ext cx="1316718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6" name="מלבן 55"/>
          <p:cNvSpPr/>
          <p:nvPr/>
        </p:nvSpPr>
        <p:spPr>
          <a:xfrm flipH="1">
            <a:off x="3255283" y="4941168"/>
            <a:ext cx="1316718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7" name="מלבן 56"/>
          <p:cNvSpPr/>
          <p:nvPr/>
        </p:nvSpPr>
        <p:spPr>
          <a:xfrm flipH="1">
            <a:off x="3337577" y="4797152"/>
            <a:ext cx="1234423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8" name="מלבן 57"/>
          <p:cNvSpPr/>
          <p:nvPr/>
        </p:nvSpPr>
        <p:spPr>
          <a:xfrm flipH="1">
            <a:off x="3337577" y="4653136"/>
            <a:ext cx="1234423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9" name="מלבן 58"/>
          <p:cNvSpPr/>
          <p:nvPr/>
        </p:nvSpPr>
        <p:spPr>
          <a:xfrm flipH="1">
            <a:off x="3255283" y="4509120"/>
            <a:ext cx="1316718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0" name="מלבן 59"/>
          <p:cNvSpPr/>
          <p:nvPr/>
        </p:nvSpPr>
        <p:spPr>
          <a:xfrm flipH="1">
            <a:off x="3203848" y="4365104"/>
            <a:ext cx="1368152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1" name="מלבן 60"/>
          <p:cNvSpPr/>
          <p:nvPr/>
        </p:nvSpPr>
        <p:spPr>
          <a:xfrm flipH="1">
            <a:off x="3131839" y="4221088"/>
            <a:ext cx="1440161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2" name="מלבן 61"/>
          <p:cNvSpPr/>
          <p:nvPr/>
        </p:nvSpPr>
        <p:spPr>
          <a:xfrm flipH="1">
            <a:off x="3059832" y="4077072"/>
            <a:ext cx="1512168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3" name="מלבן 62"/>
          <p:cNvSpPr/>
          <p:nvPr/>
        </p:nvSpPr>
        <p:spPr>
          <a:xfrm flipH="1">
            <a:off x="2915816" y="3933056"/>
            <a:ext cx="1656184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4" name="מלבן 63"/>
          <p:cNvSpPr/>
          <p:nvPr/>
        </p:nvSpPr>
        <p:spPr>
          <a:xfrm flipH="1">
            <a:off x="2429760" y="3789040"/>
            <a:ext cx="2142241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5" name="מלבן 64"/>
          <p:cNvSpPr/>
          <p:nvPr/>
        </p:nvSpPr>
        <p:spPr>
          <a:xfrm flipH="1">
            <a:off x="2506269" y="3645024"/>
            <a:ext cx="2065731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6" name="מלבן 65"/>
          <p:cNvSpPr/>
          <p:nvPr/>
        </p:nvSpPr>
        <p:spPr>
          <a:xfrm flipH="1">
            <a:off x="2659286" y="3501008"/>
            <a:ext cx="1912714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7" name="מלבן 66"/>
          <p:cNvSpPr/>
          <p:nvPr/>
        </p:nvSpPr>
        <p:spPr>
          <a:xfrm flipH="1">
            <a:off x="2812303" y="3356992"/>
            <a:ext cx="1759697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8" name="מלבן 67"/>
          <p:cNvSpPr/>
          <p:nvPr/>
        </p:nvSpPr>
        <p:spPr>
          <a:xfrm flipH="1">
            <a:off x="3041828" y="3212976"/>
            <a:ext cx="1530173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9" name="מלבן 68"/>
          <p:cNvSpPr/>
          <p:nvPr/>
        </p:nvSpPr>
        <p:spPr>
          <a:xfrm flipH="1">
            <a:off x="3653899" y="3068960"/>
            <a:ext cx="918102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0" name="מלבן 69"/>
          <p:cNvSpPr/>
          <p:nvPr/>
        </p:nvSpPr>
        <p:spPr>
          <a:xfrm flipH="1">
            <a:off x="4341991" y="2924944"/>
            <a:ext cx="237724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6" name="מלבן 35"/>
          <p:cNvSpPr/>
          <p:nvPr/>
        </p:nvSpPr>
        <p:spPr>
          <a:xfrm>
            <a:off x="4572000" y="5805264"/>
            <a:ext cx="1152128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7" name="מלבן 36"/>
          <p:cNvSpPr/>
          <p:nvPr/>
        </p:nvSpPr>
        <p:spPr>
          <a:xfrm>
            <a:off x="4572000" y="5661248"/>
            <a:ext cx="1234423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8" name="מלבן 37"/>
          <p:cNvSpPr/>
          <p:nvPr/>
        </p:nvSpPr>
        <p:spPr>
          <a:xfrm>
            <a:off x="4572000" y="5517232"/>
            <a:ext cx="1234423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9" name="מלבן 38"/>
          <p:cNvSpPr/>
          <p:nvPr/>
        </p:nvSpPr>
        <p:spPr>
          <a:xfrm>
            <a:off x="4572000" y="5373216"/>
            <a:ext cx="1316718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0" name="מלבן 39"/>
          <p:cNvSpPr/>
          <p:nvPr/>
        </p:nvSpPr>
        <p:spPr>
          <a:xfrm>
            <a:off x="4572000" y="5229200"/>
            <a:ext cx="1234423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1" name="מלבן 40"/>
          <p:cNvSpPr/>
          <p:nvPr/>
        </p:nvSpPr>
        <p:spPr>
          <a:xfrm>
            <a:off x="4572000" y="5085184"/>
            <a:ext cx="1316718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2" name="מלבן 41"/>
          <p:cNvSpPr/>
          <p:nvPr/>
        </p:nvSpPr>
        <p:spPr>
          <a:xfrm>
            <a:off x="4572000" y="4941168"/>
            <a:ext cx="1316718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3" name="מלבן 42"/>
          <p:cNvSpPr/>
          <p:nvPr/>
        </p:nvSpPr>
        <p:spPr>
          <a:xfrm>
            <a:off x="4572000" y="4797152"/>
            <a:ext cx="1234423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4" name="מלבן 43"/>
          <p:cNvSpPr/>
          <p:nvPr/>
        </p:nvSpPr>
        <p:spPr>
          <a:xfrm>
            <a:off x="4572000" y="4653136"/>
            <a:ext cx="1234423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5" name="מלבן 44"/>
          <p:cNvSpPr/>
          <p:nvPr/>
        </p:nvSpPr>
        <p:spPr>
          <a:xfrm>
            <a:off x="4572000" y="4509120"/>
            <a:ext cx="1316718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6" name="מלבן 45"/>
          <p:cNvSpPr/>
          <p:nvPr/>
        </p:nvSpPr>
        <p:spPr>
          <a:xfrm>
            <a:off x="4572000" y="4365104"/>
            <a:ext cx="1368152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7" name="מלבן 46"/>
          <p:cNvSpPr/>
          <p:nvPr/>
        </p:nvSpPr>
        <p:spPr>
          <a:xfrm>
            <a:off x="4571999" y="4221088"/>
            <a:ext cx="1440161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8" name="מלבן 47"/>
          <p:cNvSpPr/>
          <p:nvPr/>
        </p:nvSpPr>
        <p:spPr>
          <a:xfrm>
            <a:off x="4572000" y="4077072"/>
            <a:ext cx="1512168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9" name="מלבן 48"/>
          <p:cNvSpPr/>
          <p:nvPr/>
        </p:nvSpPr>
        <p:spPr>
          <a:xfrm>
            <a:off x="4572000" y="3933056"/>
            <a:ext cx="1614431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9" name="מלבן 28"/>
          <p:cNvSpPr/>
          <p:nvPr/>
        </p:nvSpPr>
        <p:spPr>
          <a:xfrm>
            <a:off x="4572000" y="3789040"/>
            <a:ext cx="2088232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0" name="מלבן 29"/>
          <p:cNvSpPr/>
          <p:nvPr/>
        </p:nvSpPr>
        <p:spPr>
          <a:xfrm>
            <a:off x="4572000" y="3645024"/>
            <a:ext cx="2013652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1" name="מלבן 30"/>
          <p:cNvSpPr/>
          <p:nvPr/>
        </p:nvSpPr>
        <p:spPr>
          <a:xfrm>
            <a:off x="4571999" y="3501008"/>
            <a:ext cx="1864493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2" name="מלבן 31"/>
          <p:cNvSpPr/>
          <p:nvPr/>
        </p:nvSpPr>
        <p:spPr>
          <a:xfrm>
            <a:off x="4571999" y="3356992"/>
            <a:ext cx="1715333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3" name="מלבן 32"/>
          <p:cNvSpPr/>
          <p:nvPr/>
        </p:nvSpPr>
        <p:spPr>
          <a:xfrm>
            <a:off x="4572000" y="3212976"/>
            <a:ext cx="1491594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4" name="מלבן 33"/>
          <p:cNvSpPr/>
          <p:nvPr/>
        </p:nvSpPr>
        <p:spPr>
          <a:xfrm>
            <a:off x="4571999" y="3068960"/>
            <a:ext cx="894957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5" name="מלבן 34"/>
          <p:cNvSpPr/>
          <p:nvPr/>
        </p:nvSpPr>
        <p:spPr>
          <a:xfrm>
            <a:off x="4571999" y="2924944"/>
            <a:ext cx="223739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TextBox 5"/>
          <p:cNvSpPr txBox="1"/>
          <p:nvPr/>
        </p:nvSpPr>
        <p:spPr>
          <a:xfrm>
            <a:off x="2915816" y="260648"/>
            <a:ext cx="316835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itchFamily="34" charset="-79"/>
                <a:cs typeface="David" pitchFamily="34" charset="-79"/>
              </a:rPr>
              <a:t>תיכון מקיף אזורי ע"ש י.ח. ברנר</a:t>
            </a:r>
            <a:r>
              <a:rPr lang="en-US" b="1" dirty="0" smtClean="0">
                <a:latin typeface="David" pitchFamily="34" charset="-79"/>
                <a:cs typeface="David" pitchFamily="34" charset="-79"/>
              </a:rPr>
              <a:t/>
            </a:r>
            <a:br>
              <a:rPr lang="en-US" b="1" dirty="0" smtClean="0">
                <a:latin typeface="David" pitchFamily="34" charset="-79"/>
                <a:cs typeface="David" pitchFamily="34" charset="-79"/>
              </a:rPr>
            </a:br>
            <a:r>
              <a:rPr lang="he-IL" dirty="0" smtClean="0">
                <a:latin typeface="David" pitchFamily="34" charset="-79"/>
                <a:cs typeface="David" pitchFamily="34" charset="-79"/>
              </a:rPr>
              <a:t>גבעת ברנר</a:t>
            </a:r>
            <a:endParaRPr lang="he-IL" dirty="0">
              <a:latin typeface="David" pitchFamily="34" charset="-79"/>
              <a:cs typeface="David" pitchFamily="34" charset="-79"/>
            </a:endParaRPr>
          </a:p>
        </p:txBody>
      </p:sp>
      <p:cxnSp>
        <p:nvCxnSpPr>
          <p:cNvPr id="193" name="מחבר חץ ישר 192"/>
          <p:cNvCxnSpPr/>
          <p:nvPr/>
        </p:nvCxnSpPr>
        <p:spPr>
          <a:xfrm flipV="1">
            <a:off x="4572000" y="2636912"/>
            <a:ext cx="0" cy="331236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מחבר חץ ישר 194"/>
          <p:cNvCxnSpPr/>
          <p:nvPr/>
        </p:nvCxnSpPr>
        <p:spPr>
          <a:xfrm flipH="1">
            <a:off x="1115616" y="5949280"/>
            <a:ext cx="3528392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TextBox 196"/>
          <p:cNvSpPr txBox="1"/>
          <p:nvPr/>
        </p:nvSpPr>
        <p:spPr>
          <a:xfrm>
            <a:off x="7308304" y="2636912"/>
            <a:ext cx="64807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b="1" dirty="0" smtClean="0"/>
              <a:t>נשים</a:t>
            </a:r>
            <a:endParaRPr lang="he-IL" sz="1400" b="1" dirty="0"/>
          </a:p>
        </p:txBody>
      </p:sp>
      <p:sp>
        <p:nvSpPr>
          <p:cNvPr id="199" name="TextBox 198"/>
          <p:cNvSpPr txBox="1"/>
          <p:nvPr/>
        </p:nvSpPr>
        <p:spPr>
          <a:xfrm>
            <a:off x="1187624" y="2636912"/>
            <a:ext cx="64807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b="1" dirty="0" smtClean="0"/>
              <a:t>גברים</a:t>
            </a:r>
            <a:endParaRPr lang="he-IL" sz="1400" b="1" dirty="0"/>
          </a:p>
        </p:txBody>
      </p:sp>
      <p:cxnSp>
        <p:nvCxnSpPr>
          <p:cNvPr id="200" name="מחבר חץ ישר 199"/>
          <p:cNvCxnSpPr/>
          <p:nvPr/>
        </p:nvCxnSpPr>
        <p:spPr>
          <a:xfrm>
            <a:off x="4427984" y="5949280"/>
            <a:ext cx="36004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מחבר ישר 220"/>
          <p:cNvCxnSpPr/>
          <p:nvPr/>
        </p:nvCxnSpPr>
        <p:spPr>
          <a:xfrm>
            <a:off x="4572000" y="5517232"/>
            <a:ext cx="3420380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מחבר ישר 236"/>
          <p:cNvCxnSpPr/>
          <p:nvPr/>
        </p:nvCxnSpPr>
        <p:spPr>
          <a:xfrm>
            <a:off x="1187624" y="3933056"/>
            <a:ext cx="3384376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מחבר ישר 237"/>
          <p:cNvCxnSpPr/>
          <p:nvPr/>
        </p:nvCxnSpPr>
        <p:spPr>
          <a:xfrm>
            <a:off x="4572000" y="3933056"/>
            <a:ext cx="3420380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מחבר ישר 238"/>
          <p:cNvCxnSpPr/>
          <p:nvPr/>
        </p:nvCxnSpPr>
        <p:spPr>
          <a:xfrm>
            <a:off x="1187624" y="5517232"/>
            <a:ext cx="3384376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1" name="TextBox 240"/>
          <p:cNvSpPr txBox="1"/>
          <p:nvPr/>
        </p:nvSpPr>
        <p:spPr>
          <a:xfrm>
            <a:off x="7884368" y="3789040"/>
            <a:ext cx="360040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000" dirty="0" smtClean="0"/>
              <a:t>65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800" dirty="0" smtClean="0"/>
              <a:t/>
            </a:r>
            <a:br>
              <a:rPr lang="en-US" sz="800" dirty="0" smtClean="0"/>
            </a:br>
            <a:r>
              <a:rPr lang="en-US" sz="800" dirty="0" smtClean="0"/>
              <a:t/>
            </a:r>
            <a:br>
              <a:rPr lang="en-US" sz="8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endParaRPr lang="he-IL" sz="1000" dirty="0" smtClean="0"/>
          </a:p>
          <a:p>
            <a:r>
              <a:rPr lang="he-IL" sz="1000" dirty="0" smtClean="0"/>
              <a:t>15</a:t>
            </a:r>
            <a:endParaRPr lang="he-IL" sz="1000" dirty="0"/>
          </a:p>
        </p:txBody>
      </p:sp>
      <p:sp>
        <p:nvSpPr>
          <p:cNvPr id="242" name="TextBox 241"/>
          <p:cNvSpPr txBox="1"/>
          <p:nvPr/>
        </p:nvSpPr>
        <p:spPr>
          <a:xfrm>
            <a:off x="899592" y="3789040"/>
            <a:ext cx="360040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000" dirty="0" smtClean="0"/>
              <a:t>65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800" dirty="0" smtClean="0"/>
              <a:t/>
            </a:r>
            <a:br>
              <a:rPr lang="en-US" sz="800" dirty="0" smtClean="0"/>
            </a:br>
            <a:r>
              <a:rPr lang="en-US" sz="800" dirty="0" smtClean="0"/>
              <a:t/>
            </a:r>
            <a:br>
              <a:rPr lang="en-US" sz="8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endParaRPr lang="he-IL" sz="1000" dirty="0" smtClean="0"/>
          </a:p>
          <a:p>
            <a:r>
              <a:rPr lang="he-IL" sz="1000" dirty="0" smtClean="0"/>
              <a:t>15</a:t>
            </a:r>
            <a:endParaRPr lang="he-IL" sz="1000" dirty="0"/>
          </a:p>
        </p:txBody>
      </p:sp>
      <p:sp>
        <p:nvSpPr>
          <p:cNvPr id="71" name="TextBox 70"/>
          <p:cNvSpPr txBox="1"/>
          <p:nvPr/>
        </p:nvSpPr>
        <p:spPr>
          <a:xfrm>
            <a:off x="899592" y="980728"/>
            <a:ext cx="7200800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800" b="1" dirty="0" smtClean="0"/>
              <a:t>נזכור שפירמידת גילים הינה למעשה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he-IL" sz="2800" b="1" dirty="0" smtClean="0"/>
              <a:t>תרשים דינאמי המשתנה </a:t>
            </a:r>
            <a:r>
              <a:rPr lang="he-IL" sz="2800" b="1" dirty="0" smtClean="0">
                <a:solidFill>
                  <a:srgbClr val="FF0000"/>
                </a:solidFill>
              </a:rPr>
              <a:t>לאורך זמן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he-IL" sz="2800" b="1" dirty="0" smtClean="0"/>
              <a:t>ובהתאם </a:t>
            </a:r>
            <a:r>
              <a:rPr lang="he-IL" sz="2800" b="1" dirty="0" smtClean="0">
                <a:solidFill>
                  <a:srgbClr val="FF0000"/>
                </a:solidFill>
              </a:rPr>
              <a:t>לרמת הפיתוח </a:t>
            </a:r>
            <a:r>
              <a:rPr lang="he-IL" sz="2800" b="1" dirty="0" smtClean="0"/>
              <a:t>של המדינה</a:t>
            </a:r>
            <a:endParaRPr lang="he-IL" sz="2800" dirty="0">
              <a:solidFill>
                <a:srgbClr val="00B050"/>
              </a:solidFill>
            </a:endParaRPr>
          </a:p>
        </p:txBody>
      </p:sp>
      <p:cxnSp>
        <p:nvCxnSpPr>
          <p:cNvPr id="72" name="מחבר חץ ישר 71"/>
          <p:cNvCxnSpPr/>
          <p:nvPr/>
        </p:nvCxnSpPr>
        <p:spPr>
          <a:xfrm flipV="1">
            <a:off x="467544" y="1916832"/>
            <a:ext cx="0" cy="3600400"/>
          </a:xfrm>
          <a:prstGeom prst="straightConnector1">
            <a:avLst/>
          </a:prstGeom>
          <a:ln w="7620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0" y="973177"/>
            <a:ext cx="971600" cy="507831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/>
              <a:t>ציר רמת הפיתוח</a:t>
            </a:r>
          </a:p>
          <a:p>
            <a:pPr algn="ctr"/>
            <a:r>
              <a:rPr lang="he-IL" sz="1200" b="1" dirty="0" smtClean="0">
                <a:solidFill>
                  <a:srgbClr val="00B050"/>
                </a:solidFill>
              </a:rPr>
              <a:t>מדינה</a:t>
            </a:r>
            <a:r>
              <a:rPr lang="en-US" sz="1200" b="1" dirty="0" smtClean="0">
                <a:solidFill>
                  <a:srgbClr val="00B050"/>
                </a:solidFill>
              </a:rPr>
              <a:t/>
            </a:r>
            <a:br>
              <a:rPr lang="en-US" sz="1200" b="1" dirty="0" smtClean="0">
                <a:solidFill>
                  <a:srgbClr val="00B050"/>
                </a:solidFill>
              </a:rPr>
            </a:br>
            <a:r>
              <a:rPr lang="he-IL" sz="1200" b="1" dirty="0" smtClean="0">
                <a:solidFill>
                  <a:srgbClr val="00B050"/>
                </a:solidFill>
              </a:rPr>
              <a:t>מפותחת</a:t>
            </a:r>
          </a:p>
          <a:p>
            <a:pPr algn="ctr"/>
            <a:endParaRPr lang="he-IL" sz="1200" b="1" dirty="0">
              <a:solidFill>
                <a:srgbClr val="00B050"/>
              </a:solidFill>
            </a:endParaRPr>
          </a:p>
          <a:p>
            <a:pPr algn="ctr"/>
            <a:endParaRPr lang="he-IL" sz="1200" b="1" dirty="0" smtClean="0">
              <a:solidFill>
                <a:srgbClr val="00B050"/>
              </a:solidFill>
            </a:endParaRPr>
          </a:p>
          <a:p>
            <a:pPr algn="ctr"/>
            <a:endParaRPr lang="he-IL" sz="1200" b="1" dirty="0">
              <a:solidFill>
                <a:srgbClr val="00B050"/>
              </a:solidFill>
            </a:endParaRPr>
          </a:p>
          <a:p>
            <a:pPr algn="ctr"/>
            <a:endParaRPr lang="he-IL" sz="1200" b="1" dirty="0" smtClean="0">
              <a:solidFill>
                <a:srgbClr val="00B050"/>
              </a:solidFill>
            </a:endParaRPr>
          </a:p>
          <a:p>
            <a:pPr algn="ctr"/>
            <a:endParaRPr lang="he-IL" sz="1200" b="1" dirty="0">
              <a:solidFill>
                <a:srgbClr val="00B050"/>
              </a:solidFill>
            </a:endParaRPr>
          </a:p>
          <a:p>
            <a:pPr algn="ctr"/>
            <a:endParaRPr lang="he-IL" sz="1200" b="1" dirty="0" smtClean="0">
              <a:solidFill>
                <a:srgbClr val="00B050"/>
              </a:solidFill>
            </a:endParaRPr>
          </a:p>
          <a:p>
            <a:pPr algn="ctr"/>
            <a:endParaRPr lang="he-IL" sz="1200" b="1" dirty="0">
              <a:solidFill>
                <a:srgbClr val="00B050"/>
              </a:solidFill>
            </a:endParaRPr>
          </a:p>
          <a:p>
            <a:pPr algn="ctr"/>
            <a:endParaRPr lang="he-IL" sz="1200" b="1" dirty="0" smtClean="0">
              <a:solidFill>
                <a:srgbClr val="00B050"/>
              </a:solidFill>
            </a:endParaRPr>
          </a:p>
          <a:p>
            <a:pPr algn="ctr"/>
            <a:endParaRPr lang="he-IL" sz="1200" b="1" dirty="0">
              <a:solidFill>
                <a:srgbClr val="00B050"/>
              </a:solidFill>
            </a:endParaRPr>
          </a:p>
          <a:p>
            <a:pPr algn="ctr"/>
            <a:endParaRPr lang="he-IL" sz="1200" b="1" dirty="0" smtClean="0">
              <a:solidFill>
                <a:srgbClr val="00B050"/>
              </a:solidFill>
            </a:endParaRPr>
          </a:p>
          <a:p>
            <a:pPr algn="ctr"/>
            <a:endParaRPr lang="he-IL" sz="1200" b="1" dirty="0">
              <a:solidFill>
                <a:srgbClr val="00B050"/>
              </a:solidFill>
            </a:endParaRPr>
          </a:p>
          <a:p>
            <a:pPr algn="ctr"/>
            <a:endParaRPr lang="he-IL" sz="1200" b="1" dirty="0" smtClean="0">
              <a:solidFill>
                <a:srgbClr val="00B050"/>
              </a:solidFill>
            </a:endParaRPr>
          </a:p>
          <a:p>
            <a:pPr algn="ctr"/>
            <a:endParaRPr lang="he-IL" sz="1200" b="1" dirty="0">
              <a:solidFill>
                <a:srgbClr val="00B050"/>
              </a:solidFill>
            </a:endParaRPr>
          </a:p>
          <a:p>
            <a:pPr algn="ctr"/>
            <a:endParaRPr lang="he-IL" sz="1200" b="1" dirty="0" smtClean="0">
              <a:solidFill>
                <a:srgbClr val="00B050"/>
              </a:solidFill>
            </a:endParaRPr>
          </a:p>
          <a:p>
            <a:pPr algn="ctr"/>
            <a:endParaRPr lang="he-IL" sz="1200" b="1" dirty="0">
              <a:solidFill>
                <a:srgbClr val="00B050"/>
              </a:solidFill>
            </a:endParaRPr>
          </a:p>
          <a:p>
            <a:pPr algn="ctr"/>
            <a:endParaRPr lang="he-IL" sz="1200" b="1" dirty="0" smtClean="0">
              <a:solidFill>
                <a:srgbClr val="00B050"/>
              </a:solidFill>
            </a:endParaRPr>
          </a:p>
          <a:p>
            <a:pPr algn="ctr"/>
            <a:endParaRPr lang="he-IL" sz="1200" b="1" dirty="0">
              <a:solidFill>
                <a:srgbClr val="00B050"/>
              </a:solidFill>
            </a:endParaRPr>
          </a:p>
          <a:p>
            <a:pPr algn="ctr"/>
            <a:endParaRPr lang="he-IL" sz="1200" b="1" dirty="0" smtClean="0">
              <a:solidFill>
                <a:srgbClr val="00B050"/>
              </a:solidFill>
            </a:endParaRPr>
          </a:p>
          <a:p>
            <a:pPr algn="ctr"/>
            <a:endParaRPr lang="he-IL" sz="1200" b="1" dirty="0">
              <a:solidFill>
                <a:srgbClr val="00B050"/>
              </a:solidFill>
            </a:endParaRPr>
          </a:p>
          <a:p>
            <a:pPr algn="ctr"/>
            <a:endParaRPr lang="he-IL" sz="1200" b="1" dirty="0" smtClean="0">
              <a:solidFill>
                <a:srgbClr val="00B050"/>
              </a:solidFill>
            </a:endParaRPr>
          </a:p>
          <a:p>
            <a:pPr algn="ctr"/>
            <a:r>
              <a:rPr lang="he-IL" sz="1200" b="1" dirty="0" smtClean="0">
                <a:solidFill>
                  <a:srgbClr val="FF0000"/>
                </a:solidFill>
              </a:rPr>
              <a:t>מדינה מתפתחת</a:t>
            </a:r>
            <a:endParaRPr lang="he-IL" sz="1200" b="1" dirty="0">
              <a:solidFill>
                <a:srgbClr val="FF0000"/>
              </a:solidFill>
            </a:endParaRPr>
          </a:p>
        </p:txBody>
      </p:sp>
      <p:sp>
        <p:nvSpPr>
          <p:cNvPr id="74" name="מלבן מעוגל 73"/>
          <p:cNvSpPr/>
          <p:nvPr/>
        </p:nvSpPr>
        <p:spPr>
          <a:xfrm>
            <a:off x="179512" y="2276872"/>
            <a:ext cx="576064" cy="144016"/>
          </a:xfrm>
          <a:prstGeom prst="round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6" name="TextBox 75"/>
          <p:cNvSpPr txBox="1"/>
          <p:nvPr/>
        </p:nvSpPr>
        <p:spPr>
          <a:xfrm>
            <a:off x="683568" y="6381328"/>
            <a:ext cx="7848872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b="1" dirty="0" smtClean="0"/>
              <a:t>שיעורי הילודה: </a:t>
            </a:r>
            <a:r>
              <a:rPr lang="he-IL" sz="1600" b="1" dirty="0" smtClean="0">
                <a:solidFill>
                  <a:srgbClr val="00B050"/>
                </a:solidFill>
              </a:rPr>
              <a:t>נמוכים</a:t>
            </a:r>
            <a:r>
              <a:rPr lang="he-IL" sz="1600" b="1" dirty="0" smtClean="0">
                <a:solidFill>
                  <a:srgbClr val="FF0000"/>
                </a:solidFill>
              </a:rPr>
              <a:t> </a:t>
            </a:r>
            <a:r>
              <a:rPr lang="he-IL" sz="1600" b="1" dirty="0" smtClean="0"/>
              <a:t>/ שיעורי התמותה: </a:t>
            </a:r>
            <a:r>
              <a:rPr lang="he-IL" sz="1600" b="1" dirty="0" smtClean="0">
                <a:solidFill>
                  <a:srgbClr val="00B050"/>
                </a:solidFill>
              </a:rPr>
              <a:t>נמוכים</a:t>
            </a:r>
            <a:r>
              <a:rPr lang="he-IL" sz="1600" b="1" dirty="0" smtClean="0">
                <a:solidFill>
                  <a:srgbClr val="FF0000"/>
                </a:solidFill>
              </a:rPr>
              <a:t> </a:t>
            </a:r>
            <a:r>
              <a:rPr lang="he-IL" sz="1600" b="1" dirty="0" smtClean="0"/>
              <a:t>/ תוחלת החיים: </a:t>
            </a:r>
            <a:r>
              <a:rPr lang="he-IL" sz="1600" b="1" dirty="0" smtClean="0">
                <a:solidFill>
                  <a:srgbClr val="00B050"/>
                </a:solidFill>
              </a:rPr>
              <a:t>גבוהה </a:t>
            </a:r>
            <a:r>
              <a:rPr lang="he-IL" sz="1600" b="1" dirty="0" smtClean="0"/>
              <a:t>/ ריבוי טבעי: נמוך</a:t>
            </a:r>
            <a:endParaRPr lang="he-IL" sz="1600" b="1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מלבן 14"/>
          <p:cNvSpPr/>
          <p:nvPr/>
        </p:nvSpPr>
        <p:spPr>
          <a:xfrm>
            <a:off x="4572000" y="5805264"/>
            <a:ext cx="1008112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מלבן 15"/>
          <p:cNvSpPr/>
          <p:nvPr/>
        </p:nvSpPr>
        <p:spPr>
          <a:xfrm>
            <a:off x="4572000" y="5661248"/>
            <a:ext cx="1080120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מלבן 16"/>
          <p:cNvSpPr/>
          <p:nvPr/>
        </p:nvSpPr>
        <p:spPr>
          <a:xfrm>
            <a:off x="4572000" y="5517232"/>
            <a:ext cx="1080120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מלבן 17"/>
          <p:cNvSpPr/>
          <p:nvPr/>
        </p:nvSpPr>
        <p:spPr>
          <a:xfrm>
            <a:off x="4572000" y="5373216"/>
            <a:ext cx="1152128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מלבן 18"/>
          <p:cNvSpPr/>
          <p:nvPr/>
        </p:nvSpPr>
        <p:spPr>
          <a:xfrm>
            <a:off x="4572000" y="5229200"/>
            <a:ext cx="1080120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מלבן 19"/>
          <p:cNvSpPr/>
          <p:nvPr/>
        </p:nvSpPr>
        <p:spPr>
          <a:xfrm>
            <a:off x="4572000" y="5085184"/>
            <a:ext cx="1152128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" name="מלבן 20"/>
          <p:cNvSpPr/>
          <p:nvPr/>
        </p:nvSpPr>
        <p:spPr>
          <a:xfrm>
            <a:off x="4572000" y="4941168"/>
            <a:ext cx="1152128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2" name="מלבן 21"/>
          <p:cNvSpPr/>
          <p:nvPr/>
        </p:nvSpPr>
        <p:spPr>
          <a:xfrm>
            <a:off x="4572000" y="4797152"/>
            <a:ext cx="1080120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3" name="מלבן 22"/>
          <p:cNvSpPr/>
          <p:nvPr/>
        </p:nvSpPr>
        <p:spPr>
          <a:xfrm>
            <a:off x="4572000" y="4653136"/>
            <a:ext cx="1080120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4" name="מלבן 23"/>
          <p:cNvSpPr/>
          <p:nvPr/>
        </p:nvSpPr>
        <p:spPr>
          <a:xfrm>
            <a:off x="4572000" y="4509120"/>
            <a:ext cx="1152128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5" name="מלבן 24"/>
          <p:cNvSpPr/>
          <p:nvPr/>
        </p:nvSpPr>
        <p:spPr>
          <a:xfrm>
            <a:off x="4572000" y="4365104"/>
            <a:ext cx="1152128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6" name="מלבן 25"/>
          <p:cNvSpPr/>
          <p:nvPr/>
        </p:nvSpPr>
        <p:spPr>
          <a:xfrm>
            <a:off x="4572000" y="4221088"/>
            <a:ext cx="1152128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7" name="מלבן 26"/>
          <p:cNvSpPr/>
          <p:nvPr/>
        </p:nvSpPr>
        <p:spPr>
          <a:xfrm>
            <a:off x="4572000" y="4077072"/>
            <a:ext cx="1080120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8" name="מלבן 27"/>
          <p:cNvSpPr/>
          <p:nvPr/>
        </p:nvSpPr>
        <p:spPr>
          <a:xfrm>
            <a:off x="4572000" y="3933056"/>
            <a:ext cx="1080120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9" name="מלבן 28"/>
          <p:cNvSpPr/>
          <p:nvPr/>
        </p:nvSpPr>
        <p:spPr>
          <a:xfrm>
            <a:off x="4572000" y="3789040"/>
            <a:ext cx="1080120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0" name="מלבן 29"/>
          <p:cNvSpPr/>
          <p:nvPr/>
        </p:nvSpPr>
        <p:spPr>
          <a:xfrm>
            <a:off x="4572000" y="3645024"/>
            <a:ext cx="1080120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1" name="מלבן 30"/>
          <p:cNvSpPr/>
          <p:nvPr/>
        </p:nvSpPr>
        <p:spPr>
          <a:xfrm>
            <a:off x="4571999" y="3501008"/>
            <a:ext cx="997034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2" name="מלבן 31"/>
          <p:cNvSpPr/>
          <p:nvPr/>
        </p:nvSpPr>
        <p:spPr>
          <a:xfrm>
            <a:off x="4571999" y="3356992"/>
            <a:ext cx="830862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3" name="מלבן 32"/>
          <p:cNvSpPr/>
          <p:nvPr/>
        </p:nvSpPr>
        <p:spPr>
          <a:xfrm>
            <a:off x="4571999" y="3212976"/>
            <a:ext cx="664690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4" name="מלבן 33"/>
          <p:cNvSpPr/>
          <p:nvPr/>
        </p:nvSpPr>
        <p:spPr>
          <a:xfrm>
            <a:off x="4572000" y="3068960"/>
            <a:ext cx="332344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5" name="מלבן 34"/>
          <p:cNvSpPr/>
          <p:nvPr/>
        </p:nvSpPr>
        <p:spPr>
          <a:xfrm>
            <a:off x="4558725" y="2924944"/>
            <a:ext cx="96360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TextBox 5"/>
          <p:cNvSpPr txBox="1"/>
          <p:nvPr/>
        </p:nvSpPr>
        <p:spPr>
          <a:xfrm>
            <a:off x="2915816" y="260648"/>
            <a:ext cx="316835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itchFamily="34" charset="-79"/>
                <a:cs typeface="David" pitchFamily="34" charset="-79"/>
              </a:rPr>
              <a:t>תיכון מקיף אזורי ע"ש י.ח. ברנר</a:t>
            </a:r>
            <a:r>
              <a:rPr lang="en-US" b="1" dirty="0" smtClean="0">
                <a:latin typeface="David" pitchFamily="34" charset="-79"/>
                <a:cs typeface="David" pitchFamily="34" charset="-79"/>
              </a:rPr>
              <a:t/>
            </a:r>
            <a:br>
              <a:rPr lang="en-US" b="1" dirty="0" smtClean="0">
                <a:latin typeface="David" pitchFamily="34" charset="-79"/>
                <a:cs typeface="David" pitchFamily="34" charset="-79"/>
              </a:rPr>
            </a:br>
            <a:r>
              <a:rPr lang="he-IL" dirty="0" smtClean="0">
                <a:latin typeface="David" pitchFamily="34" charset="-79"/>
                <a:cs typeface="David" pitchFamily="34" charset="-79"/>
              </a:rPr>
              <a:t>גבעת ברנר</a:t>
            </a:r>
            <a:endParaRPr lang="he-IL" dirty="0">
              <a:latin typeface="David" pitchFamily="34" charset="-79"/>
              <a:cs typeface="David" pitchFamily="34" charset="-79"/>
            </a:endParaRPr>
          </a:p>
        </p:txBody>
      </p:sp>
      <p:cxnSp>
        <p:nvCxnSpPr>
          <p:cNvPr id="193" name="מחבר חץ ישר 192"/>
          <p:cNvCxnSpPr/>
          <p:nvPr/>
        </p:nvCxnSpPr>
        <p:spPr>
          <a:xfrm flipV="1">
            <a:off x="4572000" y="2636912"/>
            <a:ext cx="0" cy="331236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מחבר חץ ישר 194"/>
          <p:cNvCxnSpPr/>
          <p:nvPr/>
        </p:nvCxnSpPr>
        <p:spPr>
          <a:xfrm flipH="1">
            <a:off x="1115616" y="5949280"/>
            <a:ext cx="3528392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TextBox 196"/>
          <p:cNvSpPr txBox="1"/>
          <p:nvPr/>
        </p:nvSpPr>
        <p:spPr>
          <a:xfrm>
            <a:off x="7308304" y="2636912"/>
            <a:ext cx="64807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b="1" dirty="0" smtClean="0"/>
              <a:t>נשים</a:t>
            </a:r>
            <a:endParaRPr lang="he-IL" sz="1400" b="1" dirty="0"/>
          </a:p>
        </p:txBody>
      </p:sp>
      <p:sp>
        <p:nvSpPr>
          <p:cNvPr id="199" name="TextBox 198"/>
          <p:cNvSpPr txBox="1"/>
          <p:nvPr/>
        </p:nvSpPr>
        <p:spPr>
          <a:xfrm>
            <a:off x="1187624" y="2636912"/>
            <a:ext cx="64807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b="1" dirty="0" smtClean="0"/>
              <a:t>גברים</a:t>
            </a:r>
            <a:endParaRPr lang="he-IL" sz="1400" b="1" dirty="0"/>
          </a:p>
        </p:txBody>
      </p:sp>
      <p:cxnSp>
        <p:nvCxnSpPr>
          <p:cNvPr id="200" name="מחבר חץ ישר 199"/>
          <p:cNvCxnSpPr/>
          <p:nvPr/>
        </p:nvCxnSpPr>
        <p:spPr>
          <a:xfrm>
            <a:off x="4427984" y="5949280"/>
            <a:ext cx="36004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מחבר ישר 220"/>
          <p:cNvCxnSpPr/>
          <p:nvPr/>
        </p:nvCxnSpPr>
        <p:spPr>
          <a:xfrm>
            <a:off x="4572000" y="5517232"/>
            <a:ext cx="3420380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מחבר ישר 237"/>
          <p:cNvCxnSpPr/>
          <p:nvPr/>
        </p:nvCxnSpPr>
        <p:spPr>
          <a:xfrm>
            <a:off x="4572000" y="3933056"/>
            <a:ext cx="3420380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1" name="TextBox 240"/>
          <p:cNvSpPr txBox="1"/>
          <p:nvPr/>
        </p:nvSpPr>
        <p:spPr>
          <a:xfrm>
            <a:off x="7884368" y="3789040"/>
            <a:ext cx="360040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000" dirty="0" smtClean="0"/>
              <a:t>65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800" dirty="0" smtClean="0"/>
              <a:t/>
            </a:r>
            <a:br>
              <a:rPr lang="en-US" sz="800" dirty="0" smtClean="0"/>
            </a:br>
            <a:r>
              <a:rPr lang="en-US" sz="800" dirty="0" smtClean="0"/>
              <a:t/>
            </a:r>
            <a:br>
              <a:rPr lang="en-US" sz="8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endParaRPr lang="he-IL" sz="1000" dirty="0" smtClean="0"/>
          </a:p>
          <a:p>
            <a:r>
              <a:rPr lang="he-IL" sz="1000" dirty="0" smtClean="0"/>
              <a:t>15</a:t>
            </a:r>
            <a:endParaRPr lang="he-IL" sz="1000" dirty="0"/>
          </a:p>
        </p:txBody>
      </p:sp>
      <p:sp>
        <p:nvSpPr>
          <p:cNvPr id="242" name="TextBox 241"/>
          <p:cNvSpPr txBox="1"/>
          <p:nvPr/>
        </p:nvSpPr>
        <p:spPr>
          <a:xfrm>
            <a:off x="899592" y="3789040"/>
            <a:ext cx="360040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000" dirty="0" smtClean="0"/>
              <a:t>65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800" dirty="0" smtClean="0"/>
              <a:t/>
            </a:r>
            <a:br>
              <a:rPr lang="en-US" sz="800" dirty="0" smtClean="0"/>
            </a:br>
            <a:r>
              <a:rPr lang="en-US" sz="800" dirty="0" smtClean="0"/>
              <a:t/>
            </a:r>
            <a:br>
              <a:rPr lang="en-US" sz="8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endParaRPr lang="he-IL" sz="1000" dirty="0" smtClean="0"/>
          </a:p>
          <a:p>
            <a:r>
              <a:rPr lang="he-IL" sz="1000" dirty="0" smtClean="0"/>
              <a:t>15</a:t>
            </a:r>
            <a:endParaRPr lang="he-IL" sz="1000" dirty="0"/>
          </a:p>
        </p:txBody>
      </p:sp>
      <p:sp>
        <p:nvSpPr>
          <p:cNvPr id="36" name="מלבן 35"/>
          <p:cNvSpPr/>
          <p:nvPr/>
        </p:nvSpPr>
        <p:spPr>
          <a:xfrm flipH="1">
            <a:off x="3635896" y="5805264"/>
            <a:ext cx="936104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7" name="מלבן 36"/>
          <p:cNvSpPr/>
          <p:nvPr/>
        </p:nvSpPr>
        <p:spPr>
          <a:xfrm flipH="1">
            <a:off x="3569031" y="5661248"/>
            <a:ext cx="1002969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8" name="מלבן 37"/>
          <p:cNvSpPr/>
          <p:nvPr/>
        </p:nvSpPr>
        <p:spPr>
          <a:xfrm flipH="1">
            <a:off x="3569031" y="5517232"/>
            <a:ext cx="1002969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9" name="מלבן 38"/>
          <p:cNvSpPr/>
          <p:nvPr/>
        </p:nvSpPr>
        <p:spPr>
          <a:xfrm flipH="1">
            <a:off x="3502167" y="5373216"/>
            <a:ext cx="1069833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0" name="מלבן 39"/>
          <p:cNvSpPr/>
          <p:nvPr/>
        </p:nvSpPr>
        <p:spPr>
          <a:xfrm flipH="1">
            <a:off x="3569031" y="5229200"/>
            <a:ext cx="1002969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1" name="מלבן 40"/>
          <p:cNvSpPr/>
          <p:nvPr/>
        </p:nvSpPr>
        <p:spPr>
          <a:xfrm flipH="1">
            <a:off x="3502167" y="5085184"/>
            <a:ext cx="1069833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2" name="מלבן 41"/>
          <p:cNvSpPr/>
          <p:nvPr/>
        </p:nvSpPr>
        <p:spPr>
          <a:xfrm flipH="1">
            <a:off x="3502167" y="4941168"/>
            <a:ext cx="1069833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3" name="מלבן 42"/>
          <p:cNvSpPr/>
          <p:nvPr/>
        </p:nvSpPr>
        <p:spPr>
          <a:xfrm flipH="1">
            <a:off x="3569031" y="4797152"/>
            <a:ext cx="1002969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4" name="מלבן 43"/>
          <p:cNvSpPr/>
          <p:nvPr/>
        </p:nvSpPr>
        <p:spPr>
          <a:xfrm flipH="1">
            <a:off x="3569031" y="4653136"/>
            <a:ext cx="1002969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5" name="מלבן 44"/>
          <p:cNvSpPr/>
          <p:nvPr/>
        </p:nvSpPr>
        <p:spPr>
          <a:xfrm flipH="1">
            <a:off x="3502167" y="4509120"/>
            <a:ext cx="1069833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6" name="מלבן 45"/>
          <p:cNvSpPr/>
          <p:nvPr/>
        </p:nvSpPr>
        <p:spPr>
          <a:xfrm flipH="1">
            <a:off x="3502167" y="4365104"/>
            <a:ext cx="1069833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7" name="מלבן 46"/>
          <p:cNvSpPr/>
          <p:nvPr/>
        </p:nvSpPr>
        <p:spPr>
          <a:xfrm flipH="1">
            <a:off x="3502167" y="4221088"/>
            <a:ext cx="1069833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8" name="מלבן 47"/>
          <p:cNvSpPr/>
          <p:nvPr/>
        </p:nvSpPr>
        <p:spPr>
          <a:xfrm flipH="1">
            <a:off x="3569031" y="4077072"/>
            <a:ext cx="1002969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9" name="מלבן 48"/>
          <p:cNvSpPr/>
          <p:nvPr/>
        </p:nvSpPr>
        <p:spPr>
          <a:xfrm flipH="1">
            <a:off x="3569031" y="3933056"/>
            <a:ext cx="1002969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0" name="מלבן 49"/>
          <p:cNvSpPr/>
          <p:nvPr/>
        </p:nvSpPr>
        <p:spPr>
          <a:xfrm flipH="1">
            <a:off x="3563888" y="3789040"/>
            <a:ext cx="1008112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1" name="מלבן 50"/>
          <p:cNvSpPr/>
          <p:nvPr/>
        </p:nvSpPr>
        <p:spPr>
          <a:xfrm flipH="1">
            <a:off x="3563888" y="3645024"/>
            <a:ext cx="1008112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2" name="מלבן 51"/>
          <p:cNvSpPr/>
          <p:nvPr/>
        </p:nvSpPr>
        <p:spPr>
          <a:xfrm flipH="1">
            <a:off x="3641434" y="3501008"/>
            <a:ext cx="930566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3" name="מלבן 52"/>
          <p:cNvSpPr/>
          <p:nvPr/>
        </p:nvSpPr>
        <p:spPr>
          <a:xfrm flipH="1">
            <a:off x="3796529" y="3356992"/>
            <a:ext cx="775471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4" name="מלבן 53"/>
          <p:cNvSpPr/>
          <p:nvPr/>
        </p:nvSpPr>
        <p:spPr>
          <a:xfrm flipH="1">
            <a:off x="3951622" y="3212976"/>
            <a:ext cx="620377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5" name="מלבן 54"/>
          <p:cNvSpPr/>
          <p:nvPr/>
        </p:nvSpPr>
        <p:spPr>
          <a:xfrm flipH="1">
            <a:off x="4261812" y="3068960"/>
            <a:ext cx="310188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6" name="מלבן 55"/>
          <p:cNvSpPr/>
          <p:nvPr/>
        </p:nvSpPr>
        <p:spPr>
          <a:xfrm flipH="1">
            <a:off x="4492806" y="2924944"/>
            <a:ext cx="89477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237" name="מחבר ישר 236"/>
          <p:cNvCxnSpPr/>
          <p:nvPr/>
        </p:nvCxnSpPr>
        <p:spPr>
          <a:xfrm>
            <a:off x="1187624" y="3933056"/>
            <a:ext cx="3384376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מחבר ישר 238"/>
          <p:cNvCxnSpPr/>
          <p:nvPr/>
        </p:nvCxnSpPr>
        <p:spPr>
          <a:xfrm>
            <a:off x="1187624" y="5517232"/>
            <a:ext cx="3384376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899592" y="980728"/>
            <a:ext cx="7200800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800" b="1" dirty="0" smtClean="0"/>
              <a:t>נזכור שפירמידת גילים הינה למעשה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he-IL" sz="2800" b="1" dirty="0" smtClean="0"/>
              <a:t>תרשים דינאמי המשתנה </a:t>
            </a:r>
            <a:r>
              <a:rPr lang="he-IL" sz="2800" b="1" dirty="0" smtClean="0">
                <a:solidFill>
                  <a:srgbClr val="FF0000"/>
                </a:solidFill>
              </a:rPr>
              <a:t>לאורך זמן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he-IL" sz="2800" b="1" dirty="0" smtClean="0"/>
              <a:t>ובהתאם </a:t>
            </a:r>
            <a:r>
              <a:rPr lang="he-IL" sz="2800" b="1" dirty="0" smtClean="0">
                <a:solidFill>
                  <a:srgbClr val="FF0000"/>
                </a:solidFill>
              </a:rPr>
              <a:t>לרמת הפיתוח </a:t>
            </a:r>
            <a:r>
              <a:rPr lang="he-IL" sz="2800" b="1" dirty="0" smtClean="0"/>
              <a:t>של המדינה</a:t>
            </a:r>
            <a:endParaRPr lang="he-IL" sz="2800" dirty="0">
              <a:solidFill>
                <a:srgbClr val="00B050"/>
              </a:solidFill>
            </a:endParaRPr>
          </a:p>
        </p:txBody>
      </p:sp>
      <p:cxnSp>
        <p:nvCxnSpPr>
          <p:cNvPr id="58" name="מחבר חץ ישר 57"/>
          <p:cNvCxnSpPr/>
          <p:nvPr/>
        </p:nvCxnSpPr>
        <p:spPr>
          <a:xfrm flipV="1">
            <a:off x="467544" y="1916832"/>
            <a:ext cx="0" cy="3600400"/>
          </a:xfrm>
          <a:prstGeom prst="straightConnector1">
            <a:avLst/>
          </a:prstGeom>
          <a:ln w="7620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0" y="973177"/>
            <a:ext cx="971600" cy="507831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/>
              <a:t>ציר רמת הפיתוח</a:t>
            </a:r>
          </a:p>
          <a:p>
            <a:pPr algn="ctr"/>
            <a:r>
              <a:rPr lang="he-IL" sz="1200" b="1" dirty="0" smtClean="0">
                <a:solidFill>
                  <a:srgbClr val="00B050"/>
                </a:solidFill>
              </a:rPr>
              <a:t>מדינה</a:t>
            </a:r>
            <a:r>
              <a:rPr lang="en-US" sz="1200" b="1" dirty="0" smtClean="0">
                <a:solidFill>
                  <a:srgbClr val="00B050"/>
                </a:solidFill>
              </a:rPr>
              <a:t/>
            </a:r>
            <a:br>
              <a:rPr lang="en-US" sz="1200" b="1" dirty="0" smtClean="0">
                <a:solidFill>
                  <a:srgbClr val="00B050"/>
                </a:solidFill>
              </a:rPr>
            </a:br>
            <a:r>
              <a:rPr lang="he-IL" sz="1200" b="1" dirty="0" smtClean="0">
                <a:solidFill>
                  <a:srgbClr val="00B050"/>
                </a:solidFill>
              </a:rPr>
              <a:t>מפותחת</a:t>
            </a:r>
          </a:p>
          <a:p>
            <a:pPr algn="ctr"/>
            <a:endParaRPr lang="he-IL" sz="1200" b="1" dirty="0">
              <a:solidFill>
                <a:srgbClr val="00B050"/>
              </a:solidFill>
            </a:endParaRPr>
          </a:p>
          <a:p>
            <a:pPr algn="ctr"/>
            <a:endParaRPr lang="he-IL" sz="1200" b="1" dirty="0" smtClean="0">
              <a:solidFill>
                <a:srgbClr val="00B050"/>
              </a:solidFill>
            </a:endParaRPr>
          </a:p>
          <a:p>
            <a:pPr algn="ctr"/>
            <a:endParaRPr lang="he-IL" sz="1200" b="1" dirty="0">
              <a:solidFill>
                <a:srgbClr val="00B050"/>
              </a:solidFill>
            </a:endParaRPr>
          </a:p>
          <a:p>
            <a:pPr algn="ctr"/>
            <a:endParaRPr lang="he-IL" sz="1200" b="1" dirty="0" smtClean="0">
              <a:solidFill>
                <a:srgbClr val="00B050"/>
              </a:solidFill>
            </a:endParaRPr>
          </a:p>
          <a:p>
            <a:pPr algn="ctr"/>
            <a:endParaRPr lang="he-IL" sz="1200" b="1" dirty="0">
              <a:solidFill>
                <a:srgbClr val="00B050"/>
              </a:solidFill>
            </a:endParaRPr>
          </a:p>
          <a:p>
            <a:pPr algn="ctr"/>
            <a:endParaRPr lang="he-IL" sz="1200" b="1" dirty="0" smtClean="0">
              <a:solidFill>
                <a:srgbClr val="00B050"/>
              </a:solidFill>
            </a:endParaRPr>
          </a:p>
          <a:p>
            <a:pPr algn="ctr"/>
            <a:endParaRPr lang="he-IL" sz="1200" b="1" dirty="0">
              <a:solidFill>
                <a:srgbClr val="00B050"/>
              </a:solidFill>
            </a:endParaRPr>
          </a:p>
          <a:p>
            <a:pPr algn="ctr"/>
            <a:endParaRPr lang="he-IL" sz="1200" b="1" dirty="0" smtClean="0">
              <a:solidFill>
                <a:srgbClr val="00B050"/>
              </a:solidFill>
            </a:endParaRPr>
          </a:p>
          <a:p>
            <a:pPr algn="ctr"/>
            <a:endParaRPr lang="he-IL" sz="1200" b="1" dirty="0">
              <a:solidFill>
                <a:srgbClr val="00B050"/>
              </a:solidFill>
            </a:endParaRPr>
          </a:p>
          <a:p>
            <a:pPr algn="ctr"/>
            <a:endParaRPr lang="he-IL" sz="1200" b="1" dirty="0" smtClean="0">
              <a:solidFill>
                <a:srgbClr val="00B050"/>
              </a:solidFill>
            </a:endParaRPr>
          </a:p>
          <a:p>
            <a:pPr algn="ctr"/>
            <a:endParaRPr lang="he-IL" sz="1200" b="1" dirty="0">
              <a:solidFill>
                <a:srgbClr val="00B050"/>
              </a:solidFill>
            </a:endParaRPr>
          </a:p>
          <a:p>
            <a:pPr algn="ctr"/>
            <a:endParaRPr lang="he-IL" sz="1200" b="1" dirty="0" smtClean="0">
              <a:solidFill>
                <a:srgbClr val="00B050"/>
              </a:solidFill>
            </a:endParaRPr>
          </a:p>
          <a:p>
            <a:pPr algn="ctr"/>
            <a:endParaRPr lang="he-IL" sz="1200" b="1" dirty="0">
              <a:solidFill>
                <a:srgbClr val="00B050"/>
              </a:solidFill>
            </a:endParaRPr>
          </a:p>
          <a:p>
            <a:pPr algn="ctr"/>
            <a:endParaRPr lang="he-IL" sz="1200" b="1" dirty="0" smtClean="0">
              <a:solidFill>
                <a:srgbClr val="00B050"/>
              </a:solidFill>
            </a:endParaRPr>
          </a:p>
          <a:p>
            <a:pPr algn="ctr"/>
            <a:endParaRPr lang="he-IL" sz="1200" b="1" dirty="0">
              <a:solidFill>
                <a:srgbClr val="00B050"/>
              </a:solidFill>
            </a:endParaRPr>
          </a:p>
          <a:p>
            <a:pPr algn="ctr"/>
            <a:endParaRPr lang="he-IL" sz="1200" b="1" dirty="0" smtClean="0">
              <a:solidFill>
                <a:srgbClr val="00B050"/>
              </a:solidFill>
            </a:endParaRPr>
          </a:p>
          <a:p>
            <a:pPr algn="ctr"/>
            <a:endParaRPr lang="he-IL" sz="1200" b="1" dirty="0">
              <a:solidFill>
                <a:srgbClr val="00B050"/>
              </a:solidFill>
            </a:endParaRPr>
          </a:p>
          <a:p>
            <a:pPr algn="ctr"/>
            <a:endParaRPr lang="he-IL" sz="1200" b="1" dirty="0" smtClean="0">
              <a:solidFill>
                <a:srgbClr val="00B050"/>
              </a:solidFill>
            </a:endParaRPr>
          </a:p>
          <a:p>
            <a:pPr algn="ctr"/>
            <a:endParaRPr lang="he-IL" sz="1200" b="1" dirty="0">
              <a:solidFill>
                <a:srgbClr val="00B050"/>
              </a:solidFill>
            </a:endParaRPr>
          </a:p>
          <a:p>
            <a:pPr algn="ctr"/>
            <a:endParaRPr lang="he-IL" sz="1200" b="1" dirty="0" smtClean="0">
              <a:solidFill>
                <a:srgbClr val="00B050"/>
              </a:solidFill>
            </a:endParaRPr>
          </a:p>
          <a:p>
            <a:pPr algn="ctr"/>
            <a:r>
              <a:rPr lang="he-IL" sz="1200" b="1" dirty="0" smtClean="0">
                <a:solidFill>
                  <a:srgbClr val="FF0000"/>
                </a:solidFill>
              </a:rPr>
              <a:t>מדינה מתפתחת</a:t>
            </a:r>
            <a:endParaRPr lang="he-IL" sz="1200" b="1" dirty="0">
              <a:solidFill>
                <a:srgbClr val="FF0000"/>
              </a:solidFill>
            </a:endParaRPr>
          </a:p>
        </p:txBody>
      </p:sp>
      <p:sp>
        <p:nvSpPr>
          <p:cNvPr id="60" name="מלבן מעוגל 59"/>
          <p:cNvSpPr/>
          <p:nvPr/>
        </p:nvSpPr>
        <p:spPr>
          <a:xfrm>
            <a:off x="179512" y="2276872"/>
            <a:ext cx="576064" cy="144016"/>
          </a:xfrm>
          <a:prstGeom prst="round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2" name="TextBox 61"/>
          <p:cNvSpPr txBox="1"/>
          <p:nvPr/>
        </p:nvSpPr>
        <p:spPr>
          <a:xfrm>
            <a:off x="683568" y="6381328"/>
            <a:ext cx="7848872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b="1" dirty="0" smtClean="0"/>
              <a:t>שיעורי הילודה: </a:t>
            </a:r>
            <a:r>
              <a:rPr lang="he-IL" sz="1600" b="1" dirty="0" smtClean="0">
                <a:solidFill>
                  <a:srgbClr val="00B050"/>
                </a:solidFill>
              </a:rPr>
              <a:t>נמוכים</a:t>
            </a:r>
            <a:r>
              <a:rPr lang="he-IL" sz="1600" b="1" dirty="0" smtClean="0">
                <a:solidFill>
                  <a:srgbClr val="FF0000"/>
                </a:solidFill>
              </a:rPr>
              <a:t> </a:t>
            </a:r>
            <a:r>
              <a:rPr lang="he-IL" sz="1600" b="1" dirty="0" smtClean="0"/>
              <a:t>/ שיעורי התמותה: </a:t>
            </a:r>
            <a:r>
              <a:rPr lang="he-IL" sz="1600" b="1" dirty="0" smtClean="0">
                <a:solidFill>
                  <a:srgbClr val="00B050"/>
                </a:solidFill>
              </a:rPr>
              <a:t>נמוכים</a:t>
            </a:r>
            <a:r>
              <a:rPr lang="he-IL" sz="1600" b="1" dirty="0" smtClean="0">
                <a:solidFill>
                  <a:srgbClr val="FF0000"/>
                </a:solidFill>
              </a:rPr>
              <a:t> </a:t>
            </a:r>
            <a:r>
              <a:rPr lang="he-IL" sz="1600" b="1" dirty="0" smtClean="0"/>
              <a:t>/ תוחלת החיים: </a:t>
            </a:r>
            <a:r>
              <a:rPr lang="he-IL" sz="1600" b="1" dirty="0" smtClean="0">
                <a:solidFill>
                  <a:srgbClr val="00B050"/>
                </a:solidFill>
              </a:rPr>
              <a:t>גבוהה </a:t>
            </a:r>
            <a:r>
              <a:rPr lang="he-IL" sz="1600" b="1" dirty="0" smtClean="0"/>
              <a:t>/ ריבוי טבעי: "0%"</a:t>
            </a:r>
            <a:endParaRPr lang="he-IL" sz="1600" b="1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915816" y="260648"/>
            <a:ext cx="316835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itchFamily="34" charset="-79"/>
                <a:cs typeface="David" pitchFamily="34" charset="-79"/>
              </a:rPr>
              <a:t>תיכון מקיף אזורי ע"ש י.ח. ברנר</a:t>
            </a:r>
            <a:r>
              <a:rPr lang="en-US" b="1" dirty="0" smtClean="0">
                <a:latin typeface="David" pitchFamily="34" charset="-79"/>
                <a:cs typeface="David" pitchFamily="34" charset="-79"/>
              </a:rPr>
              <a:t/>
            </a:r>
            <a:br>
              <a:rPr lang="en-US" b="1" dirty="0" smtClean="0">
                <a:latin typeface="David" pitchFamily="34" charset="-79"/>
                <a:cs typeface="David" pitchFamily="34" charset="-79"/>
              </a:rPr>
            </a:br>
            <a:r>
              <a:rPr lang="he-IL" dirty="0" smtClean="0">
                <a:latin typeface="David" pitchFamily="34" charset="-79"/>
                <a:cs typeface="David" pitchFamily="34" charset="-79"/>
              </a:rPr>
              <a:t>גבעת ברנר</a:t>
            </a:r>
            <a:endParaRPr lang="he-IL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79712" y="2132856"/>
            <a:ext cx="4968552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4800" b="1" dirty="0" smtClean="0"/>
              <a:t>יש גם פירמידות גילים יוצאות דופן...</a:t>
            </a:r>
            <a:endParaRPr lang="he-IL" sz="4800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מלבן 56"/>
          <p:cNvSpPr/>
          <p:nvPr/>
        </p:nvSpPr>
        <p:spPr>
          <a:xfrm flipH="1">
            <a:off x="4492806" y="2924944"/>
            <a:ext cx="89477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מלבן 15"/>
          <p:cNvSpPr/>
          <p:nvPr/>
        </p:nvSpPr>
        <p:spPr>
          <a:xfrm>
            <a:off x="4572000" y="5805264"/>
            <a:ext cx="1008112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מלבן 16"/>
          <p:cNvSpPr/>
          <p:nvPr/>
        </p:nvSpPr>
        <p:spPr>
          <a:xfrm>
            <a:off x="4572000" y="5661248"/>
            <a:ext cx="1080120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מלבן 17"/>
          <p:cNvSpPr/>
          <p:nvPr/>
        </p:nvSpPr>
        <p:spPr>
          <a:xfrm>
            <a:off x="4572000" y="5517232"/>
            <a:ext cx="1080120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מלבן 18"/>
          <p:cNvSpPr/>
          <p:nvPr/>
        </p:nvSpPr>
        <p:spPr>
          <a:xfrm>
            <a:off x="4572000" y="5373216"/>
            <a:ext cx="1152128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מלבן 19"/>
          <p:cNvSpPr/>
          <p:nvPr/>
        </p:nvSpPr>
        <p:spPr>
          <a:xfrm>
            <a:off x="4572000" y="5229200"/>
            <a:ext cx="1080120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" name="מלבן 20"/>
          <p:cNvSpPr/>
          <p:nvPr/>
        </p:nvSpPr>
        <p:spPr>
          <a:xfrm>
            <a:off x="4572000" y="5085184"/>
            <a:ext cx="1152128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2" name="מלבן 21"/>
          <p:cNvSpPr/>
          <p:nvPr/>
        </p:nvSpPr>
        <p:spPr>
          <a:xfrm>
            <a:off x="4572000" y="4941168"/>
            <a:ext cx="1152128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3" name="מלבן 22"/>
          <p:cNvSpPr/>
          <p:nvPr/>
        </p:nvSpPr>
        <p:spPr>
          <a:xfrm>
            <a:off x="4572000" y="4797152"/>
            <a:ext cx="1224136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4" name="מלבן 23"/>
          <p:cNvSpPr/>
          <p:nvPr/>
        </p:nvSpPr>
        <p:spPr>
          <a:xfrm>
            <a:off x="4572000" y="4653136"/>
            <a:ext cx="1224136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5" name="מלבן 24"/>
          <p:cNvSpPr/>
          <p:nvPr/>
        </p:nvSpPr>
        <p:spPr>
          <a:xfrm>
            <a:off x="4572000" y="4509120"/>
            <a:ext cx="1224136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6" name="מלבן 25"/>
          <p:cNvSpPr/>
          <p:nvPr/>
        </p:nvSpPr>
        <p:spPr>
          <a:xfrm>
            <a:off x="4572000" y="4365104"/>
            <a:ext cx="1152128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7" name="מלבן 26"/>
          <p:cNvSpPr/>
          <p:nvPr/>
        </p:nvSpPr>
        <p:spPr>
          <a:xfrm>
            <a:off x="4572000" y="4221088"/>
            <a:ext cx="1152128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8" name="מלבן 27"/>
          <p:cNvSpPr/>
          <p:nvPr/>
        </p:nvSpPr>
        <p:spPr>
          <a:xfrm>
            <a:off x="4572000" y="4077072"/>
            <a:ext cx="1080120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9" name="מלבן 28"/>
          <p:cNvSpPr/>
          <p:nvPr/>
        </p:nvSpPr>
        <p:spPr>
          <a:xfrm>
            <a:off x="4572000" y="3933056"/>
            <a:ext cx="1080120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0" name="מלבן 29"/>
          <p:cNvSpPr/>
          <p:nvPr/>
        </p:nvSpPr>
        <p:spPr>
          <a:xfrm>
            <a:off x="4572000" y="3789040"/>
            <a:ext cx="1080120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1" name="מלבן 30"/>
          <p:cNvSpPr/>
          <p:nvPr/>
        </p:nvSpPr>
        <p:spPr>
          <a:xfrm>
            <a:off x="4572000" y="3645024"/>
            <a:ext cx="1080120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2" name="מלבן 31"/>
          <p:cNvSpPr/>
          <p:nvPr/>
        </p:nvSpPr>
        <p:spPr>
          <a:xfrm>
            <a:off x="4571999" y="3501008"/>
            <a:ext cx="997034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3" name="מלבן 32"/>
          <p:cNvSpPr/>
          <p:nvPr/>
        </p:nvSpPr>
        <p:spPr>
          <a:xfrm>
            <a:off x="4571999" y="3356992"/>
            <a:ext cx="830862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4" name="מלבן 33"/>
          <p:cNvSpPr/>
          <p:nvPr/>
        </p:nvSpPr>
        <p:spPr>
          <a:xfrm>
            <a:off x="4571999" y="3212976"/>
            <a:ext cx="664690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5" name="מלבן 34"/>
          <p:cNvSpPr/>
          <p:nvPr/>
        </p:nvSpPr>
        <p:spPr>
          <a:xfrm>
            <a:off x="4572000" y="3068960"/>
            <a:ext cx="332344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6" name="מלבן 35"/>
          <p:cNvSpPr/>
          <p:nvPr/>
        </p:nvSpPr>
        <p:spPr>
          <a:xfrm>
            <a:off x="4558725" y="2924944"/>
            <a:ext cx="96360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7" name="מלבן 36"/>
          <p:cNvSpPr/>
          <p:nvPr/>
        </p:nvSpPr>
        <p:spPr>
          <a:xfrm flipH="1">
            <a:off x="3635896" y="5805264"/>
            <a:ext cx="936104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8" name="מלבן 37"/>
          <p:cNvSpPr/>
          <p:nvPr/>
        </p:nvSpPr>
        <p:spPr>
          <a:xfrm flipH="1">
            <a:off x="3569031" y="5661248"/>
            <a:ext cx="1002969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9" name="מלבן 38"/>
          <p:cNvSpPr/>
          <p:nvPr/>
        </p:nvSpPr>
        <p:spPr>
          <a:xfrm flipH="1">
            <a:off x="3569031" y="5517232"/>
            <a:ext cx="1002969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0" name="מלבן 39"/>
          <p:cNvSpPr/>
          <p:nvPr/>
        </p:nvSpPr>
        <p:spPr>
          <a:xfrm flipH="1">
            <a:off x="3059832" y="5373216"/>
            <a:ext cx="1512168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1" name="מלבן 40"/>
          <p:cNvSpPr/>
          <p:nvPr/>
        </p:nvSpPr>
        <p:spPr>
          <a:xfrm flipH="1">
            <a:off x="2627784" y="5229200"/>
            <a:ext cx="1944216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2" name="מלבן 41"/>
          <p:cNvSpPr/>
          <p:nvPr/>
        </p:nvSpPr>
        <p:spPr>
          <a:xfrm flipH="1">
            <a:off x="2339752" y="5085184"/>
            <a:ext cx="2232248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3" name="מלבן 42"/>
          <p:cNvSpPr/>
          <p:nvPr/>
        </p:nvSpPr>
        <p:spPr>
          <a:xfrm flipH="1">
            <a:off x="2123728" y="4941168"/>
            <a:ext cx="2448272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4" name="מלבן 43"/>
          <p:cNvSpPr/>
          <p:nvPr/>
        </p:nvSpPr>
        <p:spPr>
          <a:xfrm flipH="1">
            <a:off x="2123728" y="4797152"/>
            <a:ext cx="2448272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5" name="מלבן 44"/>
          <p:cNvSpPr/>
          <p:nvPr/>
        </p:nvSpPr>
        <p:spPr>
          <a:xfrm flipH="1">
            <a:off x="2267744" y="4653136"/>
            <a:ext cx="2304256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6" name="מלבן 45"/>
          <p:cNvSpPr/>
          <p:nvPr/>
        </p:nvSpPr>
        <p:spPr>
          <a:xfrm flipH="1">
            <a:off x="2267744" y="4509120"/>
            <a:ext cx="2304256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7" name="מלבן 46"/>
          <p:cNvSpPr/>
          <p:nvPr/>
        </p:nvSpPr>
        <p:spPr>
          <a:xfrm flipH="1">
            <a:off x="2267744" y="4365104"/>
            <a:ext cx="2304256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8" name="מלבן 47"/>
          <p:cNvSpPr/>
          <p:nvPr/>
        </p:nvSpPr>
        <p:spPr>
          <a:xfrm flipH="1">
            <a:off x="2411760" y="4221088"/>
            <a:ext cx="2160240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9" name="מלבן 48"/>
          <p:cNvSpPr/>
          <p:nvPr/>
        </p:nvSpPr>
        <p:spPr>
          <a:xfrm flipH="1">
            <a:off x="2483768" y="4077072"/>
            <a:ext cx="2088232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0" name="מלבן 49"/>
          <p:cNvSpPr/>
          <p:nvPr/>
        </p:nvSpPr>
        <p:spPr>
          <a:xfrm flipH="1">
            <a:off x="2771800" y="3933056"/>
            <a:ext cx="1800200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1" name="מלבן 50"/>
          <p:cNvSpPr/>
          <p:nvPr/>
        </p:nvSpPr>
        <p:spPr>
          <a:xfrm flipH="1">
            <a:off x="3131840" y="3789040"/>
            <a:ext cx="1440160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2" name="מלבן 51"/>
          <p:cNvSpPr/>
          <p:nvPr/>
        </p:nvSpPr>
        <p:spPr>
          <a:xfrm flipH="1">
            <a:off x="3563888" y="3645024"/>
            <a:ext cx="1008112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3" name="מלבן 52"/>
          <p:cNvSpPr/>
          <p:nvPr/>
        </p:nvSpPr>
        <p:spPr>
          <a:xfrm flipH="1">
            <a:off x="3641434" y="3501008"/>
            <a:ext cx="930566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4" name="מלבן 53"/>
          <p:cNvSpPr/>
          <p:nvPr/>
        </p:nvSpPr>
        <p:spPr>
          <a:xfrm flipH="1">
            <a:off x="3796529" y="3356992"/>
            <a:ext cx="775471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5" name="מלבן 54"/>
          <p:cNvSpPr/>
          <p:nvPr/>
        </p:nvSpPr>
        <p:spPr>
          <a:xfrm flipH="1">
            <a:off x="3951622" y="3212976"/>
            <a:ext cx="620377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6" name="מלבן 55"/>
          <p:cNvSpPr/>
          <p:nvPr/>
        </p:nvSpPr>
        <p:spPr>
          <a:xfrm flipH="1">
            <a:off x="4261812" y="3068960"/>
            <a:ext cx="310188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TextBox 5"/>
          <p:cNvSpPr txBox="1"/>
          <p:nvPr/>
        </p:nvSpPr>
        <p:spPr>
          <a:xfrm>
            <a:off x="2915816" y="260648"/>
            <a:ext cx="316835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itchFamily="34" charset="-79"/>
                <a:cs typeface="David" pitchFamily="34" charset="-79"/>
              </a:rPr>
              <a:t>תיכון מקיף אזורי ע"ש י.ח. ברנר</a:t>
            </a:r>
            <a:r>
              <a:rPr lang="en-US" b="1" dirty="0" smtClean="0">
                <a:latin typeface="David" pitchFamily="34" charset="-79"/>
                <a:cs typeface="David" pitchFamily="34" charset="-79"/>
              </a:rPr>
              <a:t/>
            </a:r>
            <a:br>
              <a:rPr lang="en-US" b="1" dirty="0" smtClean="0">
                <a:latin typeface="David" pitchFamily="34" charset="-79"/>
                <a:cs typeface="David" pitchFamily="34" charset="-79"/>
              </a:rPr>
            </a:br>
            <a:r>
              <a:rPr lang="he-IL" dirty="0" smtClean="0">
                <a:latin typeface="David" pitchFamily="34" charset="-79"/>
                <a:cs typeface="David" pitchFamily="34" charset="-79"/>
              </a:rPr>
              <a:t>גבעת ברנר</a:t>
            </a:r>
            <a:endParaRPr lang="he-IL" dirty="0">
              <a:latin typeface="David" pitchFamily="34" charset="-79"/>
              <a:cs typeface="David" pitchFamily="34" charset="-79"/>
            </a:endParaRPr>
          </a:p>
        </p:txBody>
      </p:sp>
      <p:cxnSp>
        <p:nvCxnSpPr>
          <p:cNvPr id="193" name="מחבר חץ ישר 192"/>
          <p:cNvCxnSpPr/>
          <p:nvPr/>
        </p:nvCxnSpPr>
        <p:spPr>
          <a:xfrm flipV="1">
            <a:off x="4572000" y="2636912"/>
            <a:ext cx="0" cy="331236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מחבר חץ ישר 194"/>
          <p:cNvCxnSpPr/>
          <p:nvPr/>
        </p:nvCxnSpPr>
        <p:spPr>
          <a:xfrm flipH="1">
            <a:off x="1115616" y="5949280"/>
            <a:ext cx="3528392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TextBox 196"/>
          <p:cNvSpPr txBox="1"/>
          <p:nvPr/>
        </p:nvSpPr>
        <p:spPr>
          <a:xfrm>
            <a:off x="7308304" y="2636912"/>
            <a:ext cx="64807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b="1" dirty="0" smtClean="0"/>
              <a:t>נשים</a:t>
            </a:r>
            <a:endParaRPr lang="he-IL" sz="1400" b="1" dirty="0"/>
          </a:p>
        </p:txBody>
      </p:sp>
      <p:sp>
        <p:nvSpPr>
          <p:cNvPr id="199" name="TextBox 198"/>
          <p:cNvSpPr txBox="1"/>
          <p:nvPr/>
        </p:nvSpPr>
        <p:spPr>
          <a:xfrm>
            <a:off x="1187624" y="2636912"/>
            <a:ext cx="64807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b="1" dirty="0" smtClean="0"/>
              <a:t>גברים</a:t>
            </a:r>
            <a:endParaRPr lang="he-IL" sz="1400" b="1" dirty="0"/>
          </a:p>
        </p:txBody>
      </p:sp>
      <p:cxnSp>
        <p:nvCxnSpPr>
          <p:cNvPr id="200" name="מחבר חץ ישר 199"/>
          <p:cNvCxnSpPr/>
          <p:nvPr/>
        </p:nvCxnSpPr>
        <p:spPr>
          <a:xfrm>
            <a:off x="4427984" y="5949280"/>
            <a:ext cx="36004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מחבר ישר 220"/>
          <p:cNvCxnSpPr/>
          <p:nvPr/>
        </p:nvCxnSpPr>
        <p:spPr>
          <a:xfrm>
            <a:off x="4572000" y="5517232"/>
            <a:ext cx="3420380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מחבר ישר 236"/>
          <p:cNvCxnSpPr/>
          <p:nvPr/>
        </p:nvCxnSpPr>
        <p:spPr>
          <a:xfrm>
            <a:off x="1187624" y="3933056"/>
            <a:ext cx="3384376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מחבר ישר 237"/>
          <p:cNvCxnSpPr/>
          <p:nvPr/>
        </p:nvCxnSpPr>
        <p:spPr>
          <a:xfrm>
            <a:off x="4572000" y="3933056"/>
            <a:ext cx="3420380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מחבר ישר 238"/>
          <p:cNvCxnSpPr/>
          <p:nvPr/>
        </p:nvCxnSpPr>
        <p:spPr>
          <a:xfrm>
            <a:off x="1187624" y="5517232"/>
            <a:ext cx="3384376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1" name="TextBox 240"/>
          <p:cNvSpPr txBox="1"/>
          <p:nvPr/>
        </p:nvSpPr>
        <p:spPr>
          <a:xfrm>
            <a:off x="7884368" y="3789040"/>
            <a:ext cx="360040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000" dirty="0" smtClean="0"/>
              <a:t>65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800" dirty="0" smtClean="0"/>
              <a:t/>
            </a:r>
            <a:br>
              <a:rPr lang="en-US" sz="800" dirty="0" smtClean="0"/>
            </a:br>
            <a:r>
              <a:rPr lang="en-US" sz="800" dirty="0" smtClean="0"/>
              <a:t/>
            </a:r>
            <a:br>
              <a:rPr lang="en-US" sz="8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endParaRPr lang="he-IL" sz="1000" dirty="0" smtClean="0"/>
          </a:p>
          <a:p>
            <a:r>
              <a:rPr lang="he-IL" sz="1000" dirty="0" smtClean="0"/>
              <a:t>15</a:t>
            </a:r>
            <a:endParaRPr lang="he-IL" sz="1000" dirty="0"/>
          </a:p>
        </p:txBody>
      </p:sp>
      <p:sp>
        <p:nvSpPr>
          <p:cNvPr id="242" name="TextBox 241"/>
          <p:cNvSpPr txBox="1"/>
          <p:nvPr/>
        </p:nvSpPr>
        <p:spPr>
          <a:xfrm>
            <a:off x="899592" y="3789040"/>
            <a:ext cx="360040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000" dirty="0" smtClean="0"/>
              <a:t>65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800" dirty="0" smtClean="0"/>
              <a:t/>
            </a:r>
            <a:br>
              <a:rPr lang="en-US" sz="800" dirty="0" smtClean="0"/>
            </a:br>
            <a:r>
              <a:rPr lang="en-US" sz="800" dirty="0" smtClean="0"/>
              <a:t/>
            </a:r>
            <a:br>
              <a:rPr lang="en-US" sz="8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endParaRPr lang="he-IL" sz="1000" dirty="0" smtClean="0"/>
          </a:p>
          <a:p>
            <a:r>
              <a:rPr lang="he-IL" sz="1000" dirty="0" smtClean="0"/>
              <a:t>15</a:t>
            </a:r>
            <a:endParaRPr lang="he-IL" sz="1000" dirty="0"/>
          </a:p>
        </p:txBody>
      </p:sp>
      <p:sp>
        <p:nvSpPr>
          <p:cNvPr id="15" name="TextBox 14"/>
          <p:cNvSpPr txBox="1"/>
          <p:nvPr/>
        </p:nvSpPr>
        <p:spPr>
          <a:xfrm>
            <a:off x="899592" y="980728"/>
            <a:ext cx="7200800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800" b="1" dirty="0" smtClean="0"/>
              <a:t>פירמידת "בטן"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he-IL" sz="2800" b="1" dirty="0" smtClean="0"/>
              <a:t>ניתן לראות כי מספר הגברים בקבוצה העובדת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he-IL" sz="2800" b="1" dirty="0" smtClean="0"/>
              <a:t>גדול הרבה יותר ממספר הנשים באותה הקבוצה</a:t>
            </a:r>
            <a:endParaRPr lang="he-IL" sz="2800" dirty="0">
              <a:solidFill>
                <a:srgbClr val="00B050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395536" y="6381328"/>
            <a:ext cx="806489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b="1" dirty="0" smtClean="0"/>
              <a:t>שיעורי הילודה: </a:t>
            </a:r>
            <a:r>
              <a:rPr lang="he-IL" sz="1600" b="1" dirty="0" smtClean="0">
                <a:solidFill>
                  <a:srgbClr val="00B050"/>
                </a:solidFill>
              </a:rPr>
              <a:t>נמוכים</a:t>
            </a:r>
            <a:r>
              <a:rPr lang="he-IL" sz="1600" b="1" dirty="0" smtClean="0">
                <a:solidFill>
                  <a:srgbClr val="FF0000"/>
                </a:solidFill>
              </a:rPr>
              <a:t> </a:t>
            </a:r>
            <a:r>
              <a:rPr lang="he-IL" sz="1600" b="1" dirty="0" smtClean="0"/>
              <a:t>/ שיעורי התמותה: </a:t>
            </a:r>
            <a:r>
              <a:rPr lang="he-IL" sz="1600" b="1" dirty="0" smtClean="0">
                <a:solidFill>
                  <a:srgbClr val="00B050"/>
                </a:solidFill>
              </a:rPr>
              <a:t>נמוכים</a:t>
            </a:r>
            <a:r>
              <a:rPr lang="he-IL" sz="1600" b="1" dirty="0" smtClean="0">
                <a:solidFill>
                  <a:srgbClr val="FF0000"/>
                </a:solidFill>
              </a:rPr>
              <a:t> </a:t>
            </a:r>
            <a:r>
              <a:rPr lang="he-IL" sz="1600" b="1" dirty="0" smtClean="0"/>
              <a:t>/ תוחלת החיים: </a:t>
            </a:r>
            <a:r>
              <a:rPr lang="he-IL" sz="1600" b="1" dirty="0" smtClean="0">
                <a:solidFill>
                  <a:srgbClr val="00B050"/>
                </a:solidFill>
              </a:rPr>
              <a:t>גבוהה</a:t>
            </a:r>
            <a:r>
              <a:rPr lang="he-IL" sz="1600" b="1" dirty="0" smtClean="0">
                <a:solidFill>
                  <a:srgbClr val="FF0000"/>
                </a:solidFill>
              </a:rPr>
              <a:t> </a:t>
            </a:r>
            <a:r>
              <a:rPr lang="he-IL" sz="1600" b="1" dirty="0" smtClean="0"/>
              <a:t>/ ריבוי טבעי: נמוך</a:t>
            </a:r>
            <a:endParaRPr lang="he-IL" sz="1600" b="1" dirty="0"/>
          </a:p>
        </p:txBody>
      </p:sp>
      <p:cxnSp>
        <p:nvCxnSpPr>
          <p:cNvPr id="59" name="מחבר חץ ישר 58"/>
          <p:cNvCxnSpPr/>
          <p:nvPr/>
        </p:nvCxnSpPr>
        <p:spPr>
          <a:xfrm flipV="1">
            <a:off x="467544" y="1916832"/>
            <a:ext cx="0" cy="3600400"/>
          </a:xfrm>
          <a:prstGeom prst="straightConnector1">
            <a:avLst/>
          </a:prstGeom>
          <a:ln w="7620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0" y="973177"/>
            <a:ext cx="971600" cy="507831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/>
              <a:t>ציר רמת הפיתוח</a:t>
            </a:r>
          </a:p>
          <a:p>
            <a:pPr algn="ctr"/>
            <a:r>
              <a:rPr lang="he-IL" sz="1200" b="1" dirty="0" smtClean="0">
                <a:solidFill>
                  <a:srgbClr val="00B050"/>
                </a:solidFill>
              </a:rPr>
              <a:t>מדינה</a:t>
            </a:r>
            <a:r>
              <a:rPr lang="en-US" sz="1200" b="1" dirty="0" smtClean="0">
                <a:solidFill>
                  <a:srgbClr val="00B050"/>
                </a:solidFill>
              </a:rPr>
              <a:t/>
            </a:r>
            <a:br>
              <a:rPr lang="en-US" sz="1200" b="1" dirty="0" smtClean="0">
                <a:solidFill>
                  <a:srgbClr val="00B050"/>
                </a:solidFill>
              </a:rPr>
            </a:br>
            <a:r>
              <a:rPr lang="he-IL" sz="1200" b="1" dirty="0" smtClean="0">
                <a:solidFill>
                  <a:srgbClr val="00B050"/>
                </a:solidFill>
              </a:rPr>
              <a:t>מפותחת</a:t>
            </a:r>
          </a:p>
          <a:p>
            <a:pPr algn="ctr"/>
            <a:endParaRPr lang="he-IL" sz="1200" b="1" dirty="0">
              <a:solidFill>
                <a:srgbClr val="00B050"/>
              </a:solidFill>
            </a:endParaRPr>
          </a:p>
          <a:p>
            <a:pPr algn="ctr"/>
            <a:endParaRPr lang="he-IL" sz="1200" b="1" dirty="0" smtClean="0">
              <a:solidFill>
                <a:srgbClr val="00B050"/>
              </a:solidFill>
            </a:endParaRPr>
          </a:p>
          <a:p>
            <a:pPr algn="ctr"/>
            <a:endParaRPr lang="he-IL" sz="1200" b="1" dirty="0">
              <a:solidFill>
                <a:srgbClr val="00B050"/>
              </a:solidFill>
            </a:endParaRPr>
          </a:p>
          <a:p>
            <a:pPr algn="ctr"/>
            <a:endParaRPr lang="he-IL" sz="1200" b="1" dirty="0" smtClean="0">
              <a:solidFill>
                <a:srgbClr val="00B050"/>
              </a:solidFill>
            </a:endParaRPr>
          </a:p>
          <a:p>
            <a:pPr algn="ctr"/>
            <a:endParaRPr lang="he-IL" sz="1200" b="1" dirty="0">
              <a:solidFill>
                <a:srgbClr val="00B050"/>
              </a:solidFill>
            </a:endParaRPr>
          </a:p>
          <a:p>
            <a:pPr algn="ctr"/>
            <a:endParaRPr lang="he-IL" sz="1200" b="1" dirty="0" smtClean="0">
              <a:solidFill>
                <a:srgbClr val="00B050"/>
              </a:solidFill>
            </a:endParaRPr>
          </a:p>
          <a:p>
            <a:pPr algn="ctr"/>
            <a:endParaRPr lang="he-IL" sz="1200" b="1" dirty="0">
              <a:solidFill>
                <a:srgbClr val="00B050"/>
              </a:solidFill>
            </a:endParaRPr>
          </a:p>
          <a:p>
            <a:pPr algn="ctr"/>
            <a:endParaRPr lang="he-IL" sz="1200" b="1" dirty="0" smtClean="0">
              <a:solidFill>
                <a:srgbClr val="00B050"/>
              </a:solidFill>
            </a:endParaRPr>
          </a:p>
          <a:p>
            <a:pPr algn="ctr"/>
            <a:endParaRPr lang="he-IL" sz="1200" b="1" dirty="0">
              <a:solidFill>
                <a:srgbClr val="00B050"/>
              </a:solidFill>
            </a:endParaRPr>
          </a:p>
          <a:p>
            <a:pPr algn="ctr"/>
            <a:endParaRPr lang="he-IL" sz="1200" b="1" dirty="0" smtClean="0">
              <a:solidFill>
                <a:srgbClr val="00B050"/>
              </a:solidFill>
            </a:endParaRPr>
          </a:p>
          <a:p>
            <a:pPr algn="ctr"/>
            <a:endParaRPr lang="he-IL" sz="1200" b="1" dirty="0">
              <a:solidFill>
                <a:srgbClr val="00B050"/>
              </a:solidFill>
            </a:endParaRPr>
          </a:p>
          <a:p>
            <a:pPr algn="ctr"/>
            <a:endParaRPr lang="he-IL" sz="1200" b="1" dirty="0" smtClean="0">
              <a:solidFill>
                <a:srgbClr val="00B050"/>
              </a:solidFill>
            </a:endParaRPr>
          </a:p>
          <a:p>
            <a:pPr algn="ctr"/>
            <a:endParaRPr lang="he-IL" sz="1200" b="1" dirty="0">
              <a:solidFill>
                <a:srgbClr val="00B050"/>
              </a:solidFill>
            </a:endParaRPr>
          </a:p>
          <a:p>
            <a:pPr algn="ctr"/>
            <a:endParaRPr lang="he-IL" sz="1200" b="1" dirty="0" smtClean="0">
              <a:solidFill>
                <a:srgbClr val="00B050"/>
              </a:solidFill>
            </a:endParaRPr>
          </a:p>
          <a:p>
            <a:pPr algn="ctr"/>
            <a:endParaRPr lang="he-IL" sz="1200" b="1" dirty="0">
              <a:solidFill>
                <a:srgbClr val="00B050"/>
              </a:solidFill>
            </a:endParaRPr>
          </a:p>
          <a:p>
            <a:pPr algn="ctr"/>
            <a:endParaRPr lang="he-IL" sz="1200" b="1" dirty="0" smtClean="0">
              <a:solidFill>
                <a:srgbClr val="00B050"/>
              </a:solidFill>
            </a:endParaRPr>
          </a:p>
          <a:p>
            <a:pPr algn="ctr"/>
            <a:endParaRPr lang="he-IL" sz="1200" b="1" dirty="0">
              <a:solidFill>
                <a:srgbClr val="00B050"/>
              </a:solidFill>
            </a:endParaRPr>
          </a:p>
          <a:p>
            <a:pPr algn="ctr"/>
            <a:endParaRPr lang="he-IL" sz="1200" b="1" dirty="0" smtClean="0">
              <a:solidFill>
                <a:srgbClr val="00B050"/>
              </a:solidFill>
            </a:endParaRPr>
          </a:p>
          <a:p>
            <a:pPr algn="ctr"/>
            <a:endParaRPr lang="he-IL" sz="1200" b="1" dirty="0">
              <a:solidFill>
                <a:srgbClr val="00B050"/>
              </a:solidFill>
            </a:endParaRPr>
          </a:p>
          <a:p>
            <a:pPr algn="ctr"/>
            <a:endParaRPr lang="he-IL" sz="1200" b="1" dirty="0" smtClean="0">
              <a:solidFill>
                <a:srgbClr val="00B050"/>
              </a:solidFill>
            </a:endParaRPr>
          </a:p>
          <a:p>
            <a:pPr algn="ctr"/>
            <a:r>
              <a:rPr lang="he-IL" sz="1200" b="1" dirty="0" smtClean="0">
                <a:solidFill>
                  <a:srgbClr val="FF0000"/>
                </a:solidFill>
              </a:rPr>
              <a:t>מדינה מתפתחת</a:t>
            </a:r>
            <a:endParaRPr lang="he-IL" sz="1200" b="1" dirty="0">
              <a:solidFill>
                <a:srgbClr val="FF0000"/>
              </a:solidFill>
            </a:endParaRPr>
          </a:p>
        </p:txBody>
      </p:sp>
      <p:sp>
        <p:nvSpPr>
          <p:cNvPr id="61" name="מלבן מעוגל 60"/>
          <p:cNvSpPr/>
          <p:nvPr/>
        </p:nvSpPr>
        <p:spPr>
          <a:xfrm>
            <a:off x="179512" y="2276872"/>
            <a:ext cx="576064" cy="144016"/>
          </a:xfrm>
          <a:prstGeom prst="round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915816" y="260648"/>
            <a:ext cx="316835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itchFamily="34" charset="-79"/>
                <a:cs typeface="David" pitchFamily="34" charset="-79"/>
              </a:rPr>
              <a:t>תיכון מקיף אזורי ע"ש י.ח. ברנר</a:t>
            </a:r>
            <a:r>
              <a:rPr lang="en-US" b="1" dirty="0" smtClean="0">
                <a:latin typeface="David" pitchFamily="34" charset="-79"/>
                <a:cs typeface="David" pitchFamily="34" charset="-79"/>
              </a:rPr>
              <a:t/>
            </a:r>
            <a:br>
              <a:rPr lang="en-US" b="1" dirty="0" smtClean="0">
                <a:latin typeface="David" pitchFamily="34" charset="-79"/>
                <a:cs typeface="David" pitchFamily="34" charset="-79"/>
              </a:rPr>
            </a:br>
            <a:r>
              <a:rPr lang="he-IL" dirty="0" smtClean="0">
                <a:latin typeface="David" pitchFamily="34" charset="-79"/>
                <a:cs typeface="David" pitchFamily="34" charset="-79"/>
              </a:rPr>
              <a:t>גבעת ברנר</a:t>
            </a:r>
            <a:endParaRPr lang="he-IL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39552" y="2340749"/>
            <a:ext cx="7848872" cy="98488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500" b="1" dirty="0" smtClean="0">
                <a:solidFill>
                  <a:srgbClr val="FF0000"/>
                </a:solidFill>
              </a:rPr>
              <a:t>שיעורי תמותה:</a:t>
            </a:r>
            <a:r>
              <a:rPr lang="en-US" sz="2300" dirty="0" smtClean="0"/>
              <a:t/>
            </a:r>
            <a:br>
              <a:rPr lang="en-US" sz="2300" dirty="0" smtClean="0"/>
            </a:br>
            <a:r>
              <a:rPr lang="he-IL" sz="2300" dirty="0" smtClean="0"/>
              <a:t>מספר הנפטרים במקום </a:t>
            </a:r>
            <a:r>
              <a:rPr lang="he-IL" sz="2300" dirty="0" err="1" smtClean="0"/>
              <a:t>מסויים</a:t>
            </a:r>
            <a:r>
              <a:rPr lang="he-IL" sz="2300" dirty="0" smtClean="0"/>
              <a:t> ובתקופה </a:t>
            </a:r>
            <a:r>
              <a:rPr lang="he-IL" sz="2300" dirty="0" err="1" smtClean="0"/>
              <a:t>מסויימת</a:t>
            </a:r>
            <a:r>
              <a:rPr lang="he-IL" sz="2300" dirty="0" smtClean="0"/>
              <a:t> (בשנה)</a:t>
            </a:r>
            <a:endParaRPr lang="he-IL" sz="2300" dirty="0"/>
          </a:p>
        </p:txBody>
      </p:sp>
      <p:sp>
        <p:nvSpPr>
          <p:cNvPr id="21" name="TextBox 20"/>
          <p:cNvSpPr txBox="1"/>
          <p:nvPr/>
        </p:nvSpPr>
        <p:spPr>
          <a:xfrm>
            <a:off x="395536" y="6381328"/>
            <a:ext cx="856895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dirty="0" smtClean="0"/>
              <a:t>* דמוגרפיה: מדע החוקר את הרכב האוכלוסייה ומאפייניה.</a:t>
            </a:r>
            <a:endParaRPr lang="he-IL" sz="1400" dirty="0"/>
          </a:p>
        </p:txBody>
      </p:sp>
      <p:sp>
        <p:nvSpPr>
          <p:cNvPr id="9" name="מלבן 8"/>
          <p:cNvSpPr/>
          <p:nvPr/>
        </p:nvSpPr>
        <p:spPr>
          <a:xfrm>
            <a:off x="1259632" y="3511168"/>
            <a:ext cx="7128792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300" b="1" dirty="0" smtClean="0"/>
              <a:t>במדינה </a:t>
            </a:r>
            <a:r>
              <a:rPr lang="he-IL" sz="2300" b="1" u="sng" dirty="0" smtClean="0">
                <a:solidFill>
                  <a:srgbClr val="00B050"/>
                </a:solidFill>
              </a:rPr>
              <a:t>מפותחת</a:t>
            </a:r>
            <a:r>
              <a:rPr lang="he-IL" sz="2300" b="1" dirty="0" smtClean="0"/>
              <a:t>, לרוב, </a:t>
            </a:r>
            <a:r>
              <a:rPr lang="he-IL" sz="2300" b="1" dirty="0" smtClean="0">
                <a:solidFill>
                  <a:srgbClr val="00B050"/>
                </a:solidFill>
              </a:rPr>
              <a:t>שיעורי התמותה </a:t>
            </a:r>
            <a:r>
              <a:rPr lang="he-IL" sz="2300" b="1" dirty="0" smtClean="0"/>
              <a:t>יהיו </a:t>
            </a:r>
            <a:r>
              <a:rPr lang="he-IL" sz="2300" b="1" u="sng" dirty="0" smtClean="0">
                <a:solidFill>
                  <a:srgbClr val="00B050"/>
                </a:solidFill>
              </a:rPr>
              <a:t>נמוכים</a:t>
            </a:r>
            <a:endParaRPr lang="he-IL" sz="2300" dirty="0"/>
          </a:p>
        </p:txBody>
      </p:sp>
      <p:sp>
        <p:nvSpPr>
          <p:cNvPr id="10" name="מלבן 9"/>
          <p:cNvSpPr/>
          <p:nvPr/>
        </p:nvSpPr>
        <p:spPr>
          <a:xfrm>
            <a:off x="1584176" y="4149080"/>
            <a:ext cx="6804248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300" b="1" dirty="0" smtClean="0"/>
              <a:t>סיבות: - </a:t>
            </a:r>
            <a:r>
              <a:rPr lang="he-IL" sz="2300" dirty="0" smtClean="0"/>
              <a:t>שירותי הבריאות טובים,</a:t>
            </a:r>
            <a:r>
              <a:rPr lang="en-US" sz="2300" dirty="0" smtClean="0"/>
              <a:t/>
            </a:r>
            <a:br>
              <a:rPr lang="en-US" sz="2300" dirty="0" smtClean="0"/>
            </a:br>
            <a:r>
              <a:rPr lang="he-IL" sz="2300" dirty="0" smtClean="0"/>
              <a:t>           - תנאי התברואה </a:t>
            </a:r>
            <a:r>
              <a:rPr lang="he-IL" sz="2300" dirty="0" err="1" smtClean="0"/>
              <a:t>וההגיינה</a:t>
            </a:r>
            <a:r>
              <a:rPr lang="he-IL" sz="2300" dirty="0" smtClean="0"/>
              <a:t> גבוהים וטובים,</a:t>
            </a:r>
            <a:r>
              <a:rPr lang="en-US" sz="2300" dirty="0" smtClean="0"/>
              <a:t/>
            </a:r>
            <a:br>
              <a:rPr lang="en-US" sz="2300" dirty="0" smtClean="0"/>
            </a:br>
            <a:r>
              <a:rPr lang="he-IL" sz="2300" dirty="0" smtClean="0"/>
              <a:t>           - רמת החיים גבוהה, </a:t>
            </a:r>
            <a:endParaRPr lang="he-IL" sz="2300" dirty="0"/>
          </a:p>
        </p:txBody>
      </p:sp>
      <p:sp>
        <p:nvSpPr>
          <p:cNvPr id="11" name="TextBox 10"/>
          <p:cNvSpPr txBox="1"/>
          <p:nvPr/>
        </p:nvSpPr>
        <p:spPr>
          <a:xfrm>
            <a:off x="1979712" y="980728"/>
            <a:ext cx="496855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200" b="1" dirty="0" smtClean="0"/>
              <a:t>מדדים יסוד דמוגרפיים</a:t>
            </a:r>
            <a:endParaRPr lang="he-IL" sz="3200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915816" y="260648"/>
            <a:ext cx="316835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itchFamily="34" charset="-79"/>
                <a:cs typeface="David" pitchFamily="34" charset="-79"/>
              </a:rPr>
              <a:t>תיכון מקיף אזורי ע"ש י.ח. ברנר</a:t>
            </a:r>
            <a:r>
              <a:rPr lang="en-US" b="1" dirty="0" smtClean="0">
                <a:latin typeface="David" pitchFamily="34" charset="-79"/>
                <a:cs typeface="David" pitchFamily="34" charset="-79"/>
              </a:rPr>
              <a:t/>
            </a:r>
            <a:br>
              <a:rPr lang="en-US" b="1" dirty="0" smtClean="0">
                <a:latin typeface="David" pitchFamily="34" charset="-79"/>
                <a:cs typeface="David" pitchFamily="34" charset="-79"/>
              </a:rPr>
            </a:br>
            <a:r>
              <a:rPr lang="he-IL" dirty="0" smtClean="0">
                <a:latin typeface="David" pitchFamily="34" charset="-79"/>
                <a:cs typeface="David" pitchFamily="34" charset="-79"/>
              </a:rPr>
              <a:t>גבעת ברנר</a:t>
            </a:r>
            <a:endParaRPr lang="he-IL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9592" y="980728"/>
            <a:ext cx="7200800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800" b="1" dirty="0" smtClean="0"/>
              <a:t>הקשר בין מודל התמורה (המעבר) הדמוגרפי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he-IL" sz="2800" b="1" dirty="0"/>
              <a:t>ו</a:t>
            </a:r>
            <a:r>
              <a:rPr lang="he-IL" sz="2800" b="1" dirty="0" smtClean="0"/>
              <a:t>בין הדגמים העיקריים של פירמידת הגילים</a:t>
            </a:r>
            <a:endParaRPr lang="he-IL" sz="2800" u="sng" dirty="0">
              <a:solidFill>
                <a:srgbClr val="00B050"/>
              </a:solidFill>
            </a:endParaRPr>
          </a:p>
        </p:txBody>
      </p:sp>
      <p:pic>
        <p:nvPicPr>
          <p:cNvPr id="1034" name="Picture 10" descr="C:\Users\nadav\Desktop\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916832"/>
            <a:ext cx="5891187" cy="3559402"/>
          </a:xfrm>
          <a:prstGeom prst="rect">
            <a:avLst/>
          </a:prstGeom>
          <a:noFill/>
        </p:spPr>
      </p:pic>
      <p:grpSp>
        <p:nvGrpSpPr>
          <p:cNvPr id="27" name="קבוצה 26"/>
          <p:cNvGrpSpPr/>
          <p:nvPr/>
        </p:nvGrpSpPr>
        <p:grpSpPr>
          <a:xfrm>
            <a:off x="395536" y="2897244"/>
            <a:ext cx="2012819" cy="3831945"/>
            <a:chOff x="395536" y="2897244"/>
            <a:chExt cx="2012819" cy="3831945"/>
          </a:xfrm>
        </p:grpSpPr>
        <p:pic>
          <p:nvPicPr>
            <p:cNvPr id="1030" name="Picture 6" descr="C:\Users\nadav\Desktop\01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95536" y="5805264"/>
              <a:ext cx="1895475" cy="923925"/>
            </a:xfrm>
            <a:prstGeom prst="rect">
              <a:avLst/>
            </a:prstGeom>
            <a:noFill/>
          </p:spPr>
        </p:pic>
        <p:sp>
          <p:nvSpPr>
            <p:cNvPr id="23" name="חץ למטה 22"/>
            <p:cNvSpPr/>
            <p:nvPr/>
          </p:nvSpPr>
          <p:spPr>
            <a:xfrm rot="1713798">
              <a:off x="2120323" y="2897244"/>
              <a:ext cx="288032" cy="2769944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grpSp>
        <p:nvGrpSpPr>
          <p:cNvPr id="29" name="קבוצה 28"/>
          <p:cNvGrpSpPr/>
          <p:nvPr/>
        </p:nvGrpSpPr>
        <p:grpSpPr>
          <a:xfrm>
            <a:off x="2695575" y="4015955"/>
            <a:ext cx="1876425" cy="2722759"/>
            <a:chOff x="2695575" y="4015955"/>
            <a:chExt cx="1876425" cy="2722759"/>
          </a:xfrm>
        </p:grpSpPr>
        <p:pic>
          <p:nvPicPr>
            <p:cNvPr id="1031" name="Picture 7" descr="C:\Users\nadav\Desktop\01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695575" y="5805264"/>
              <a:ext cx="1876425" cy="933450"/>
            </a:xfrm>
            <a:prstGeom prst="rect">
              <a:avLst/>
            </a:prstGeom>
            <a:noFill/>
          </p:spPr>
        </p:pic>
        <p:sp>
          <p:nvSpPr>
            <p:cNvPr id="24" name="חץ למטה 23"/>
            <p:cNvSpPr/>
            <p:nvPr/>
          </p:nvSpPr>
          <p:spPr>
            <a:xfrm rot="955564">
              <a:off x="3799741" y="4015955"/>
              <a:ext cx="326231" cy="1764698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grpSp>
        <p:nvGrpSpPr>
          <p:cNvPr id="28" name="קבוצה 27"/>
          <p:cNvGrpSpPr/>
          <p:nvPr/>
        </p:nvGrpSpPr>
        <p:grpSpPr>
          <a:xfrm>
            <a:off x="4932040" y="4824576"/>
            <a:ext cx="1866900" cy="1916792"/>
            <a:chOff x="4932040" y="4824576"/>
            <a:chExt cx="1866900" cy="1916792"/>
          </a:xfrm>
        </p:grpSpPr>
        <p:pic>
          <p:nvPicPr>
            <p:cNvPr id="1032" name="Picture 8" descr="C:\Users\nadav\Desktop\01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932040" y="5836493"/>
              <a:ext cx="1866900" cy="904875"/>
            </a:xfrm>
            <a:prstGeom prst="rect">
              <a:avLst/>
            </a:prstGeom>
            <a:noFill/>
          </p:spPr>
        </p:pic>
        <p:sp>
          <p:nvSpPr>
            <p:cNvPr id="25" name="חץ למטה 24"/>
            <p:cNvSpPr/>
            <p:nvPr/>
          </p:nvSpPr>
          <p:spPr>
            <a:xfrm rot="20698161">
              <a:off x="5759314" y="4824576"/>
              <a:ext cx="326231" cy="869721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grpSp>
        <p:nvGrpSpPr>
          <p:cNvPr id="30" name="קבוצה 29"/>
          <p:cNvGrpSpPr/>
          <p:nvPr/>
        </p:nvGrpSpPr>
        <p:grpSpPr>
          <a:xfrm>
            <a:off x="7088063" y="4521702"/>
            <a:ext cx="1876425" cy="2219666"/>
            <a:chOff x="7088063" y="4521702"/>
            <a:chExt cx="1876425" cy="2219666"/>
          </a:xfrm>
        </p:grpSpPr>
        <p:pic>
          <p:nvPicPr>
            <p:cNvPr id="1033" name="Picture 9" descr="C:\Users\nadav\Desktop\01.jp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7088063" y="5836493"/>
              <a:ext cx="1876425" cy="904875"/>
            </a:xfrm>
            <a:prstGeom prst="rect">
              <a:avLst/>
            </a:prstGeom>
            <a:noFill/>
          </p:spPr>
        </p:pic>
        <p:sp>
          <p:nvSpPr>
            <p:cNvPr id="26" name="חץ למטה 25"/>
            <p:cNvSpPr/>
            <p:nvPr/>
          </p:nvSpPr>
          <p:spPr>
            <a:xfrm rot="20122716">
              <a:off x="7547221" y="4521702"/>
              <a:ext cx="326231" cy="1218122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915816" y="260648"/>
            <a:ext cx="316835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itchFamily="34" charset="-79"/>
                <a:cs typeface="David" pitchFamily="34" charset="-79"/>
              </a:rPr>
              <a:t>תיכון מקיף אזורי ע"ש י.ח. ברנר</a:t>
            </a:r>
            <a:r>
              <a:rPr lang="en-US" b="1" dirty="0" smtClean="0">
                <a:latin typeface="David" pitchFamily="34" charset="-79"/>
                <a:cs typeface="David" pitchFamily="34" charset="-79"/>
              </a:rPr>
              <a:t/>
            </a:r>
            <a:br>
              <a:rPr lang="en-US" b="1" dirty="0" smtClean="0">
                <a:latin typeface="David" pitchFamily="34" charset="-79"/>
                <a:cs typeface="David" pitchFamily="34" charset="-79"/>
              </a:rPr>
            </a:br>
            <a:r>
              <a:rPr lang="he-IL" dirty="0" smtClean="0">
                <a:latin typeface="David" pitchFamily="34" charset="-79"/>
                <a:cs typeface="David" pitchFamily="34" charset="-79"/>
              </a:rPr>
              <a:t>גבעת ברנר</a:t>
            </a:r>
            <a:endParaRPr lang="he-IL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23528" y="1196752"/>
            <a:ext cx="8352928" cy="521681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e-IL" sz="3000" b="1" dirty="0" smtClean="0"/>
              <a:t>שאלות לדוגמה:</a:t>
            </a:r>
            <a:endParaRPr lang="he-IL" sz="1600" dirty="0"/>
          </a:p>
          <a:p>
            <a:pPr>
              <a:lnSpc>
                <a:spcPct val="150000"/>
              </a:lnSpc>
            </a:pPr>
            <a:r>
              <a:rPr lang="he-IL" sz="1600" b="1" u="sng" dirty="0" smtClean="0"/>
              <a:t>פירמידת גילים</a:t>
            </a:r>
            <a:r>
              <a:rPr lang="he-IL" sz="1600" b="1" dirty="0" smtClean="0"/>
              <a:t>:</a:t>
            </a:r>
          </a:p>
          <a:p>
            <a:pPr>
              <a:lnSpc>
                <a:spcPct val="150000"/>
              </a:lnSpc>
            </a:pPr>
            <a:r>
              <a:rPr lang="he-IL" sz="1600" dirty="0" smtClean="0"/>
              <a:t>1. </a:t>
            </a:r>
            <a:r>
              <a:rPr lang="he-IL" sz="1600" b="1" dirty="0" smtClean="0"/>
              <a:t>תאר</a:t>
            </a:r>
            <a:r>
              <a:rPr lang="he-IL" sz="1600" dirty="0" smtClean="0"/>
              <a:t> את הרכב האוכלוסייה של פירמידת הגילים שלפנייך (הכוונה לאחת מהצורות שיש) 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he-IL" sz="1600" dirty="0" smtClean="0"/>
              <a:t>    באמצעות </a:t>
            </a:r>
            <a:r>
              <a:rPr lang="he-IL" sz="1600" u="sng" dirty="0" smtClean="0"/>
              <a:t>ארבעה</a:t>
            </a:r>
            <a:r>
              <a:rPr lang="he-IL" sz="1600" dirty="0" smtClean="0"/>
              <a:t> מדדים דמוגרפיים.</a:t>
            </a:r>
          </a:p>
          <a:p>
            <a:pPr>
              <a:lnSpc>
                <a:spcPct val="150000"/>
              </a:lnSpc>
            </a:pPr>
            <a:r>
              <a:rPr lang="he-IL" sz="1600" dirty="0" smtClean="0"/>
              <a:t>2. </a:t>
            </a:r>
            <a:r>
              <a:rPr lang="he-IL" sz="1600" b="1" dirty="0" smtClean="0"/>
              <a:t>תאר</a:t>
            </a:r>
            <a:r>
              <a:rPr lang="he-IL" sz="1600" dirty="0" smtClean="0"/>
              <a:t> את פירמידת הגילים באמצעות המונחים: קבוצה תלויה, קבוצה מפרנסת, יחס התלות.</a:t>
            </a:r>
          </a:p>
          <a:p>
            <a:pPr>
              <a:lnSpc>
                <a:spcPct val="150000"/>
              </a:lnSpc>
            </a:pPr>
            <a:r>
              <a:rPr lang="he-IL" sz="1600" dirty="0" smtClean="0"/>
              <a:t>3. </a:t>
            </a:r>
            <a:r>
              <a:rPr lang="he-IL" sz="1600" b="1" dirty="0" smtClean="0"/>
              <a:t>ציין</a:t>
            </a:r>
            <a:r>
              <a:rPr lang="he-IL" sz="1600" dirty="0" smtClean="0"/>
              <a:t> </a:t>
            </a:r>
            <a:r>
              <a:rPr lang="he-IL" sz="1600" u="sng" dirty="0" smtClean="0"/>
              <a:t>שלוש</a:t>
            </a:r>
            <a:r>
              <a:rPr lang="he-IL" sz="1600" dirty="0" smtClean="0"/>
              <a:t> סיבות מדוע פירמידת הגילים של מדינה מתפתחת / מפותחת נראית כמו שהיא.</a:t>
            </a:r>
            <a:endParaRPr lang="en-US" sz="1600" dirty="0" smtClean="0"/>
          </a:p>
          <a:p>
            <a:pPr>
              <a:lnSpc>
                <a:spcPct val="150000"/>
              </a:lnSpc>
            </a:pPr>
            <a:r>
              <a:rPr lang="en-US" sz="1600" dirty="0" smtClean="0"/>
              <a:t>4</a:t>
            </a:r>
            <a:r>
              <a:rPr lang="he-IL" sz="1600" dirty="0" smtClean="0"/>
              <a:t>. </a:t>
            </a:r>
            <a:r>
              <a:rPr lang="he-IL" sz="1600" b="1" dirty="0" smtClean="0"/>
              <a:t>הסבר</a:t>
            </a:r>
            <a:r>
              <a:rPr lang="he-IL" sz="1600" dirty="0" smtClean="0"/>
              <a:t> מהי פירמידת בטן ומה הגורם לפירמידה זו להיראות כמו שהיא.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he-IL" sz="1600" dirty="0" smtClean="0"/>
              <a:t>5. </a:t>
            </a:r>
            <a:r>
              <a:rPr lang="he-IL" sz="1600" b="1" dirty="0" smtClean="0"/>
              <a:t>הסבר</a:t>
            </a:r>
            <a:r>
              <a:rPr lang="he-IL" sz="1600" dirty="0" smtClean="0"/>
              <a:t> מדוע הפירמידה שבשקופית 14 הינה בעייתית למדינה.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he-IL" sz="1600" dirty="0" smtClean="0"/>
              <a:t>6. </a:t>
            </a:r>
            <a:r>
              <a:rPr lang="he-IL" sz="1600" b="1" dirty="0" smtClean="0"/>
              <a:t>ציין</a:t>
            </a:r>
            <a:r>
              <a:rPr lang="he-IL" sz="1600" dirty="0" smtClean="0"/>
              <a:t> </a:t>
            </a:r>
            <a:r>
              <a:rPr lang="he-IL" sz="1600" u="sng" dirty="0" smtClean="0"/>
              <a:t>שתי</a:t>
            </a:r>
            <a:r>
              <a:rPr lang="he-IL" sz="1600" dirty="0" smtClean="0"/>
              <a:t> פתרונות אפשריים למדינה בה פירמידת הגילים נראית כמו זו שבשקופית 14.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he-IL" sz="1600" dirty="0" smtClean="0"/>
              <a:t>    (ציין פתרון אחד בטווח הזמן הארוך ופתרון אחד בטווח הזמן הקצר והמיידי)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he-IL" sz="1600" b="1" u="sng" dirty="0" smtClean="0"/>
              <a:t>מודל התמורה הדמוגרפי</a:t>
            </a:r>
            <a:r>
              <a:rPr lang="he-IL" sz="1600" b="1" dirty="0" smtClean="0"/>
              <a:t>:</a:t>
            </a:r>
          </a:p>
          <a:p>
            <a:pPr>
              <a:lnSpc>
                <a:spcPct val="150000"/>
              </a:lnSpc>
            </a:pPr>
            <a:r>
              <a:rPr lang="he-IL" sz="1600" dirty="0" smtClean="0"/>
              <a:t>1. </a:t>
            </a:r>
            <a:r>
              <a:rPr lang="he-IL" sz="1600" b="1" dirty="0" smtClean="0"/>
              <a:t>הסבר</a:t>
            </a:r>
            <a:r>
              <a:rPr lang="he-IL" sz="1600" dirty="0" smtClean="0"/>
              <a:t> כיצד המדדים הדמוגרפים באים לידי ביטוי בשלב ה-__ (1-4) של מודל התמורה הדמוגרפי. 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he-IL" sz="1600" dirty="0" smtClean="0"/>
              <a:t>2. </a:t>
            </a:r>
            <a:r>
              <a:rPr lang="he-IL" sz="1600" b="1" dirty="0" smtClean="0"/>
              <a:t>ציין</a:t>
            </a:r>
            <a:r>
              <a:rPr lang="he-IL" sz="1600" dirty="0" smtClean="0"/>
              <a:t> </a:t>
            </a:r>
            <a:r>
              <a:rPr lang="he-IL" sz="1600" u="sng" dirty="0" smtClean="0"/>
              <a:t>שתי</a:t>
            </a:r>
            <a:r>
              <a:rPr lang="he-IL" sz="1600" dirty="0" smtClean="0"/>
              <a:t> סיבות מדוע השלב ה-______ (1-4) במודל התמורה הדמוגרפי נראה כמו שהוא.</a:t>
            </a:r>
            <a:endParaRPr lang="he-IL" sz="1600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915816" y="260648"/>
            <a:ext cx="316835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itchFamily="34" charset="-79"/>
                <a:cs typeface="David" pitchFamily="34" charset="-79"/>
              </a:rPr>
              <a:t>תיכון מקיף אזורי ע"ש י.ח. ברנר</a:t>
            </a:r>
            <a:r>
              <a:rPr lang="en-US" b="1" dirty="0" smtClean="0">
                <a:latin typeface="David" pitchFamily="34" charset="-79"/>
                <a:cs typeface="David" pitchFamily="34" charset="-79"/>
              </a:rPr>
              <a:t/>
            </a:r>
            <a:br>
              <a:rPr lang="en-US" b="1" dirty="0" smtClean="0">
                <a:latin typeface="David" pitchFamily="34" charset="-79"/>
                <a:cs typeface="David" pitchFamily="34" charset="-79"/>
              </a:rPr>
            </a:br>
            <a:r>
              <a:rPr lang="he-IL" dirty="0" smtClean="0">
                <a:latin typeface="David" pitchFamily="34" charset="-79"/>
                <a:cs typeface="David" pitchFamily="34" charset="-79"/>
              </a:rPr>
              <a:t>גבעת ברנר</a:t>
            </a:r>
            <a:endParaRPr lang="he-IL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75856" y="5949280"/>
            <a:ext cx="252028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/>
              <a:t>כתיבה ועריכה: נדב שמגר</a:t>
            </a:r>
            <a:r>
              <a:rPr lang="en-US" sz="1600" b="1" dirty="0" smtClean="0"/>
              <a:t/>
            </a:r>
            <a:br>
              <a:rPr lang="en-US" sz="1600" b="1" dirty="0" smtClean="0"/>
            </a:br>
            <a:r>
              <a:rPr lang="he-IL" sz="1600" dirty="0" smtClean="0"/>
              <a:t>שנה"ל תשע"ג</a:t>
            </a:r>
            <a:endParaRPr lang="he-IL" sz="1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915816" y="260648"/>
            <a:ext cx="316835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itchFamily="34" charset="-79"/>
                <a:cs typeface="David" pitchFamily="34" charset="-79"/>
              </a:rPr>
              <a:t>תיכון מקיף אזורי ע"ש י.ח. ברנר</a:t>
            </a:r>
            <a:r>
              <a:rPr lang="en-US" b="1" dirty="0" smtClean="0">
                <a:latin typeface="David" pitchFamily="34" charset="-79"/>
                <a:cs typeface="David" pitchFamily="34" charset="-79"/>
              </a:rPr>
              <a:t/>
            </a:r>
            <a:br>
              <a:rPr lang="en-US" b="1" dirty="0" smtClean="0">
                <a:latin typeface="David" pitchFamily="34" charset="-79"/>
                <a:cs typeface="David" pitchFamily="34" charset="-79"/>
              </a:rPr>
            </a:br>
            <a:r>
              <a:rPr lang="he-IL" dirty="0" smtClean="0">
                <a:latin typeface="David" pitchFamily="34" charset="-79"/>
                <a:cs typeface="David" pitchFamily="34" charset="-79"/>
              </a:rPr>
              <a:t>גבעת ברנר</a:t>
            </a:r>
            <a:endParaRPr lang="he-IL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39552" y="2348880"/>
            <a:ext cx="7848872" cy="98488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500" b="1" dirty="0" smtClean="0">
                <a:solidFill>
                  <a:srgbClr val="FF0000"/>
                </a:solidFill>
              </a:rPr>
              <a:t>תוחלת חיים:</a:t>
            </a:r>
            <a:r>
              <a:rPr lang="en-US" sz="2300" dirty="0" smtClean="0"/>
              <a:t/>
            </a:r>
            <a:br>
              <a:rPr lang="en-US" sz="2300" dirty="0" smtClean="0"/>
            </a:br>
            <a:r>
              <a:rPr lang="he-IL" sz="2300" dirty="0" smtClean="0"/>
              <a:t>הגיל </a:t>
            </a:r>
            <a:r>
              <a:rPr lang="he-IL" sz="2300" u="sng" dirty="0" smtClean="0"/>
              <a:t>הממוצע</a:t>
            </a:r>
            <a:r>
              <a:rPr lang="he-IL" sz="2300" dirty="0" smtClean="0"/>
              <a:t> הצפוי לאדם במקום </a:t>
            </a:r>
            <a:r>
              <a:rPr lang="he-IL" sz="2300" dirty="0" err="1" smtClean="0"/>
              <a:t>מסויים</a:t>
            </a:r>
            <a:r>
              <a:rPr lang="he-IL" sz="2300" dirty="0" smtClean="0"/>
              <a:t> ובתקופה </a:t>
            </a:r>
            <a:r>
              <a:rPr lang="he-IL" sz="2300" dirty="0" err="1" smtClean="0"/>
              <a:t>מסויימת</a:t>
            </a:r>
            <a:r>
              <a:rPr lang="he-IL" sz="2300" dirty="0" smtClean="0"/>
              <a:t>.</a:t>
            </a:r>
            <a:endParaRPr lang="he-IL" sz="2300" dirty="0"/>
          </a:p>
        </p:txBody>
      </p:sp>
      <p:sp>
        <p:nvSpPr>
          <p:cNvPr id="21" name="TextBox 20"/>
          <p:cNvSpPr txBox="1"/>
          <p:nvPr/>
        </p:nvSpPr>
        <p:spPr>
          <a:xfrm>
            <a:off x="395536" y="6381328"/>
            <a:ext cx="856895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dirty="0" smtClean="0"/>
              <a:t>* תוחלת חיים: גיל תוחלת החיים אינו אומר שאי אפשר לעבור את הגיל הנתון...</a:t>
            </a:r>
            <a:endParaRPr lang="he-IL" sz="1400" dirty="0"/>
          </a:p>
        </p:txBody>
      </p:sp>
      <p:sp>
        <p:nvSpPr>
          <p:cNvPr id="9" name="מלבן 8"/>
          <p:cNvSpPr/>
          <p:nvPr/>
        </p:nvSpPr>
        <p:spPr>
          <a:xfrm>
            <a:off x="1259632" y="3511168"/>
            <a:ext cx="7128792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300" b="1" dirty="0" smtClean="0"/>
              <a:t>במדינה </a:t>
            </a:r>
            <a:r>
              <a:rPr lang="he-IL" sz="2300" b="1" u="sng" dirty="0" smtClean="0">
                <a:solidFill>
                  <a:srgbClr val="FF0000"/>
                </a:solidFill>
              </a:rPr>
              <a:t>מתפתחת</a:t>
            </a:r>
            <a:r>
              <a:rPr lang="he-IL" sz="2300" b="1" dirty="0" smtClean="0"/>
              <a:t>, לרוב, </a:t>
            </a:r>
            <a:r>
              <a:rPr lang="he-IL" sz="2300" b="1" dirty="0" smtClean="0">
                <a:solidFill>
                  <a:srgbClr val="FF0000"/>
                </a:solidFill>
              </a:rPr>
              <a:t>תוחלת החיים </a:t>
            </a:r>
            <a:r>
              <a:rPr lang="he-IL" sz="2300" b="1" dirty="0" smtClean="0"/>
              <a:t>תהיה </a:t>
            </a:r>
            <a:r>
              <a:rPr lang="he-IL" sz="2300" b="1" u="sng" dirty="0" smtClean="0">
                <a:solidFill>
                  <a:srgbClr val="FF0000"/>
                </a:solidFill>
              </a:rPr>
              <a:t>נמוכה</a:t>
            </a:r>
            <a:endParaRPr lang="he-IL" sz="2300" dirty="0"/>
          </a:p>
        </p:txBody>
      </p:sp>
      <p:sp>
        <p:nvSpPr>
          <p:cNvPr id="10" name="מלבן 9"/>
          <p:cNvSpPr/>
          <p:nvPr/>
        </p:nvSpPr>
        <p:spPr>
          <a:xfrm>
            <a:off x="1368152" y="4149080"/>
            <a:ext cx="7020272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300" b="1" dirty="0" smtClean="0"/>
              <a:t>סיבות: </a:t>
            </a:r>
            <a:r>
              <a:rPr lang="he-IL" sz="2300" dirty="0" smtClean="0"/>
              <a:t>-</a:t>
            </a:r>
            <a:r>
              <a:rPr lang="he-IL" sz="2300" b="1" dirty="0" smtClean="0"/>
              <a:t> </a:t>
            </a:r>
            <a:r>
              <a:rPr lang="he-IL" sz="2300" dirty="0" smtClean="0"/>
              <a:t>אין שירותי רפואה טובים,</a:t>
            </a:r>
            <a:r>
              <a:rPr lang="en-US" sz="2300" dirty="0" smtClean="0"/>
              <a:t/>
            </a:r>
            <a:br>
              <a:rPr lang="en-US" sz="2300" dirty="0" smtClean="0"/>
            </a:br>
            <a:r>
              <a:rPr lang="he-IL" sz="2300" dirty="0" smtClean="0"/>
              <a:t>           - תנאי התברואה </a:t>
            </a:r>
            <a:r>
              <a:rPr lang="he-IL" sz="2300" dirty="0" err="1" smtClean="0"/>
              <a:t>וההגיינה</a:t>
            </a:r>
            <a:r>
              <a:rPr lang="he-IL" sz="2300" dirty="0" smtClean="0"/>
              <a:t> אינם טובים, (ריבוי מחלות)</a:t>
            </a:r>
            <a:r>
              <a:rPr lang="en-US" sz="2300" dirty="0" smtClean="0"/>
              <a:t/>
            </a:r>
            <a:br>
              <a:rPr lang="en-US" sz="2300" dirty="0" smtClean="0"/>
            </a:br>
            <a:r>
              <a:rPr lang="he-IL" sz="2300" dirty="0" smtClean="0"/>
              <a:t>           - רמת החיים נמוכה,</a:t>
            </a:r>
            <a:endParaRPr lang="he-IL" sz="2300" dirty="0"/>
          </a:p>
        </p:txBody>
      </p:sp>
      <p:sp>
        <p:nvSpPr>
          <p:cNvPr id="11" name="TextBox 10"/>
          <p:cNvSpPr txBox="1"/>
          <p:nvPr/>
        </p:nvSpPr>
        <p:spPr>
          <a:xfrm>
            <a:off x="1979712" y="980728"/>
            <a:ext cx="496855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200" b="1" dirty="0" smtClean="0"/>
              <a:t>מדדים יסוד דמוגרפיים</a:t>
            </a:r>
            <a:endParaRPr lang="he-IL" sz="3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915816" y="260648"/>
            <a:ext cx="316835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itchFamily="34" charset="-79"/>
                <a:cs typeface="David" pitchFamily="34" charset="-79"/>
              </a:rPr>
              <a:t>תיכון מקיף אזורי ע"ש י.ח. ברנר</a:t>
            </a:r>
            <a:r>
              <a:rPr lang="en-US" b="1" dirty="0" smtClean="0">
                <a:latin typeface="David" pitchFamily="34" charset="-79"/>
                <a:cs typeface="David" pitchFamily="34" charset="-79"/>
              </a:rPr>
              <a:t/>
            </a:r>
            <a:br>
              <a:rPr lang="en-US" b="1" dirty="0" smtClean="0">
                <a:latin typeface="David" pitchFamily="34" charset="-79"/>
                <a:cs typeface="David" pitchFamily="34" charset="-79"/>
              </a:rPr>
            </a:br>
            <a:r>
              <a:rPr lang="he-IL" dirty="0" smtClean="0">
                <a:latin typeface="David" pitchFamily="34" charset="-79"/>
                <a:cs typeface="David" pitchFamily="34" charset="-79"/>
              </a:rPr>
              <a:t>גבעת ברנר</a:t>
            </a:r>
            <a:endParaRPr lang="he-IL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39552" y="2348880"/>
            <a:ext cx="7848872" cy="98488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500" b="1" dirty="0" smtClean="0">
                <a:solidFill>
                  <a:srgbClr val="FF0000"/>
                </a:solidFill>
              </a:rPr>
              <a:t>תוחלת חיים:</a:t>
            </a:r>
            <a:r>
              <a:rPr lang="en-US" sz="2300" dirty="0" smtClean="0"/>
              <a:t/>
            </a:r>
            <a:br>
              <a:rPr lang="en-US" sz="2300" dirty="0" smtClean="0"/>
            </a:br>
            <a:r>
              <a:rPr lang="he-IL" sz="2300" dirty="0" smtClean="0"/>
              <a:t>הגיל </a:t>
            </a:r>
            <a:r>
              <a:rPr lang="he-IL" sz="2300" u="sng" dirty="0" smtClean="0"/>
              <a:t>הממוצע</a:t>
            </a:r>
            <a:r>
              <a:rPr lang="he-IL" sz="2300" dirty="0" smtClean="0"/>
              <a:t> הצפוי לאדם במקום </a:t>
            </a:r>
            <a:r>
              <a:rPr lang="he-IL" sz="2300" dirty="0" err="1" smtClean="0"/>
              <a:t>מסויים</a:t>
            </a:r>
            <a:r>
              <a:rPr lang="he-IL" sz="2300" dirty="0" smtClean="0"/>
              <a:t> ובתקופה </a:t>
            </a:r>
            <a:r>
              <a:rPr lang="he-IL" sz="2300" dirty="0" err="1" smtClean="0"/>
              <a:t>מסויימת</a:t>
            </a:r>
            <a:r>
              <a:rPr lang="he-IL" sz="2300" dirty="0" smtClean="0"/>
              <a:t>.</a:t>
            </a:r>
            <a:endParaRPr lang="he-IL" sz="2300" dirty="0"/>
          </a:p>
        </p:txBody>
      </p:sp>
      <p:sp>
        <p:nvSpPr>
          <p:cNvPr id="21" name="TextBox 20"/>
          <p:cNvSpPr txBox="1"/>
          <p:nvPr/>
        </p:nvSpPr>
        <p:spPr>
          <a:xfrm>
            <a:off x="395536" y="6381328"/>
            <a:ext cx="856895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dirty="0" smtClean="0"/>
              <a:t>* תוחלת חיים: גיל תוחלת החיים אינו אומר שאי אפשר לעבור את הגיל הנתון...</a:t>
            </a:r>
            <a:endParaRPr lang="he-IL" sz="1400" dirty="0"/>
          </a:p>
        </p:txBody>
      </p:sp>
      <p:sp>
        <p:nvSpPr>
          <p:cNvPr id="9" name="מלבן 8"/>
          <p:cNvSpPr/>
          <p:nvPr/>
        </p:nvSpPr>
        <p:spPr>
          <a:xfrm>
            <a:off x="1259632" y="3511168"/>
            <a:ext cx="7128792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300" b="1" dirty="0" smtClean="0"/>
              <a:t>במדינה </a:t>
            </a:r>
            <a:r>
              <a:rPr lang="he-IL" sz="2300" b="1" u="sng" dirty="0" smtClean="0">
                <a:solidFill>
                  <a:srgbClr val="00B050"/>
                </a:solidFill>
              </a:rPr>
              <a:t>מפותחת</a:t>
            </a:r>
            <a:r>
              <a:rPr lang="he-IL" sz="2300" b="1" dirty="0" smtClean="0"/>
              <a:t>, לרוב, </a:t>
            </a:r>
            <a:r>
              <a:rPr lang="he-IL" sz="2300" b="1" dirty="0" smtClean="0">
                <a:solidFill>
                  <a:srgbClr val="00B050"/>
                </a:solidFill>
              </a:rPr>
              <a:t>תוחלת החיים </a:t>
            </a:r>
            <a:r>
              <a:rPr lang="he-IL" sz="2300" b="1" dirty="0" smtClean="0"/>
              <a:t>תהיה </a:t>
            </a:r>
            <a:r>
              <a:rPr lang="he-IL" sz="2300" b="1" u="sng" dirty="0" smtClean="0">
                <a:solidFill>
                  <a:srgbClr val="00B050"/>
                </a:solidFill>
              </a:rPr>
              <a:t>גבוהה</a:t>
            </a:r>
            <a:endParaRPr lang="he-IL" sz="2300" dirty="0">
              <a:solidFill>
                <a:srgbClr val="00B050"/>
              </a:solidFill>
            </a:endParaRPr>
          </a:p>
        </p:txBody>
      </p:sp>
      <p:sp>
        <p:nvSpPr>
          <p:cNvPr id="10" name="מלבן 9"/>
          <p:cNvSpPr/>
          <p:nvPr/>
        </p:nvSpPr>
        <p:spPr>
          <a:xfrm>
            <a:off x="1368152" y="4149080"/>
            <a:ext cx="7020272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300" b="1" dirty="0" smtClean="0"/>
              <a:t>סיבות: </a:t>
            </a:r>
            <a:r>
              <a:rPr lang="he-IL" sz="2300" dirty="0" smtClean="0"/>
              <a:t>-</a:t>
            </a:r>
            <a:r>
              <a:rPr lang="he-IL" sz="2300" b="1" dirty="0" smtClean="0"/>
              <a:t> </a:t>
            </a:r>
            <a:r>
              <a:rPr lang="he-IL" sz="2300" dirty="0" smtClean="0"/>
              <a:t>קיימים שירותי רפואה ברמה גבוהה,</a:t>
            </a:r>
            <a:r>
              <a:rPr lang="en-US" sz="2300" dirty="0" smtClean="0"/>
              <a:t/>
            </a:r>
            <a:br>
              <a:rPr lang="en-US" sz="2300" dirty="0" smtClean="0"/>
            </a:br>
            <a:r>
              <a:rPr lang="he-IL" sz="2300" dirty="0" smtClean="0"/>
              <a:t>           - תנאי התברואה </a:t>
            </a:r>
            <a:r>
              <a:rPr lang="he-IL" sz="2300" dirty="0" err="1" smtClean="0"/>
              <a:t>וההגיינה</a:t>
            </a:r>
            <a:r>
              <a:rPr lang="he-IL" sz="2300" dirty="0" smtClean="0"/>
              <a:t> טובים, (אין הרבה מחלות)</a:t>
            </a:r>
            <a:r>
              <a:rPr lang="en-US" sz="2300" dirty="0" smtClean="0"/>
              <a:t/>
            </a:r>
            <a:br>
              <a:rPr lang="en-US" sz="2300" dirty="0" smtClean="0"/>
            </a:br>
            <a:r>
              <a:rPr lang="he-IL" sz="2300" dirty="0" smtClean="0"/>
              <a:t>           - רמת החיים גבוהה,</a:t>
            </a:r>
            <a:endParaRPr lang="he-IL" sz="2300" dirty="0"/>
          </a:p>
        </p:txBody>
      </p:sp>
      <p:sp>
        <p:nvSpPr>
          <p:cNvPr id="11" name="TextBox 10"/>
          <p:cNvSpPr txBox="1"/>
          <p:nvPr/>
        </p:nvSpPr>
        <p:spPr>
          <a:xfrm>
            <a:off x="1979712" y="980728"/>
            <a:ext cx="496855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200" b="1" dirty="0" smtClean="0"/>
              <a:t>מדדים יסוד דמוגרפיים</a:t>
            </a:r>
            <a:endParaRPr lang="he-IL" sz="3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915816" y="260648"/>
            <a:ext cx="316835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itchFamily="34" charset="-79"/>
                <a:cs typeface="David" pitchFamily="34" charset="-79"/>
              </a:rPr>
              <a:t>תיכון מקיף אזורי ע"ש י.ח. ברנר</a:t>
            </a:r>
            <a:r>
              <a:rPr lang="en-US" b="1" dirty="0" smtClean="0">
                <a:latin typeface="David" pitchFamily="34" charset="-79"/>
                <a:cs typeface="David" pitchFamily="34" charset="-79"/>
              </a:rPr>
              <a:t/>
            </a:r>
            <a:br>
              <a:rPr lang="en-US" b="1" dirty="0" smtClean="0">
                <a:latin typeface="David" pitchFamily="34" charset="-79"/>
                <a:cs typeface="David" pitchFamily="34" charset="-79"/>
              </a:rPr>
            </a:br>
            <a:r>
              <a:rPr lang="he-IL" dirty="0" smtClean="0">
                <a:latin typeface="David" pitchFamily="34" charset="-79"/>
                <a:cs typeface="David" pitchFamily="34" charset="-79"/>
              </a:rPr>
              <a:t>גבעת ברנר</a:t>
            </a:r>
            <a:endParaRPr lang="he-IL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39552" y="1988840"/>
            <a:ext cx="7848872" cy="98488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500" b="1" dirty="0" smtClean="0">
                <a:solidFill>
                  <a:srgbClr val="FF0000"/>
                </a:solidFill>
              </a:rPr>
              <a:t>ריבוי טבעי:</a:t>
            </a:r>
            <a:r>
              <a:rPr lang="en-US" sz="2300" dirty="0" smtClean="0"/>
              <a:t/>
            </a:r>
            <a:br>
              <a:rPr lang="en-US" sz="2300" dirty="0" smtClean="0"/>
            </a:br>
            <a:r>
              <a:rPr lang="he-IL" sz="2300" b="1" u="sng" dirty="0" smtClean="0"/>
              <a:t>הגידול</a:t>
            </a:r>
            <a:r>
              <a:rPr lang="he-IL" sz="2300" b="1" dirty="0" smtClean="0"/>
              <a:t> </a:t>
            </a:r>
            <a:r>
              <a:rPr lang="he-IL" sz="2300" dirty="0" smtClean="0"/>
              <a:t>בין נתוני </a:t>
            </a:r>
            <a:r>
              <a:rPr lang="he-IL" sz="2300" b="1" u="sng" dirty="0" smtClean="0">
                <a:solidFill>
                  <a:srgbClr val="FF0000"/>
                </a:solidFill>
              </a:rPr>
              <a:t>שיעורי הילודה</a:t>
            </a:r>
            <a:r>
              <a:rPr lang="he-IL" sz="2300" b="1" dirty="0" smtClean="0">
                <a:solidFill>
                  <a:srgbClr val="FF0000"/>
                </a:solidFill>
              </a:rPr>
              <a:t> </a:t>
            </a:r>
            <a:r>
              <a:rPr lang="he-IL" sz="2300" dirty="0" smtClean="0"/>
              <a:t>לבין </a:t>
            </a:r>
            <a:r>
              <a:rPr lang="he-IL" sz="2300" b="1" u="sng" dirty="0" smtClean="0">
                <a:solidFill>
                  <a:srgbClr val="00B050"/>
                </a:solidFill>
              </a:rPr>
              <a:t>שיעורי התמותה</a:t>
            </a:r>
            <a:r>
              <a:rPr lang="he-IL" sz="2300" dirty="0" smtClean="0"/>
              <a:t>. </a:t>
            </a:r>
            <a:endParaRPr lang="he-IL" sz="2300" dirty="0"/>
          </a:p>
        </p:txBody>
      </p:sp>
      <p:sp>
        <p:nvSpPr>
          <p:cNvPr id="21" name="TextBox 20"/>
          <p:cNvSpPr txBox="1"/>
          <p:nvPr/>
        </p:nvSpPr>
        <p:spPr>
          <a:xfrm>
            <a:off x="395536" y="6381328"/>
            <a:ext cx="856895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dirty="0" smtClean="0"/>
              <a:t>* תוחלת חיים: גיל תוחלת החיים אינו אומר שאי אפשר לעבור את הגיל הנתון...</a:t>
            </a:r>
            <a:endParaRPr lang="he-IL" sz="1400" dirty="0"/>
          </a:p>
        </p:txBody>
      </p:sp>
      <p:sp>
        <p:nvSpPr>
          <p:cNvPr id="9" name="מלבן 8"/>
          <p:cNvSpPr/>
          <p:nvPr/>
        </p:nvSpPr>
        <p:spPr>
          <a:xfrm>
            <a:off x="1259632" y="3068960"/>
            <a:ext cx="7128792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300" b="1" dirty="0" smtClean="0"/>
              <a:t>במדינה </a:t>
            </a:r>
            <a:r>
              <a:rPr lang="he-IL" sz="2300" b="1" u="sng" dirty="0" smtClean="0">
                <a:solidFill>
                  <a:srgbClr val="FF0000"/>
                </a:solidFill>
              </a:rPr>
              <a:t>מתפתחת</a:t>
            </a:r>
            <a:r>
              <a:rPr lang="he-IL" sz="2300" b="1" dirty="0" smtClean="0"/>
              <a:t>, לרוב, </a:t>
            </a:r>
            <a:r>
              <a:rPr lang="he-IL" sz="2300" b="1" dirty="0" smtClean="0">
                <a:solidFill>
                  <a:srgbClr val="FF0000"/>
                </a:solidFill>
              </a:rPr>
              <a:t>הריבוי הטבעי </a:t>
            </a:r>
            <a:r>
              <a:rPr lang="he-IL" sz="2300" b="1" dirty="0"/>
              <a:t>י</a:t>
            </a:r>
            <a:r>
              <a:rPr lang="he-IL" sz="2300" b="1" dirty="0" smtClean="0"/>
              <a:t>היה </a:t>
            </a:r>
            <a:r>
              <a:rPr lang="he-IL" sz="2300" b="1" u="sng" dirty="0" smtClean="0"/>
              <a:t>נמוך</a:t>
            </a:r>
            <a:r>
              <a:rPr lang="en-US" sz="2300" b="1" u="sng" dirty="0" smtClean="0"/>
              <a:t/>
            </a:r>
            <a:br>
              <a:rPr lang="en-US" sz="2300" b="1" u="sng" dirty="0" smtClean="0"/>
            </a:br>
            <a:r>
              <a:rPr lang="he-IL" sz="2300" dirty="0" smtClean="0"/>
              <a:t>(יש הרבה נולדים אך יש גם הרבה נפטרים)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979712" y="980728"/>
            <a:ext cx="496855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200" b="1" dirty="0" smtClean="0"/>
              <a:t>מדדים יסוד דמוגרפיים</a:t>
            </a:r>
            <a:endParaRPr lang="he-IL" sz="3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>
    <keyword xmlns="72d8f6c1-7df7-4542-9718-f7d5cfbac991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מסמך" ma:contentTypeID="0x0101005805DA7526C4F54197273DFFEEE23A3A" ma:contentTypeVersion="1" ma:contentTypeDescription="צור מסמך חדש." ma:contentTypeScope="" ma:versionID="08c96ff89e6cd86bee89117554977026">
  <xsd:schema xmlns:xsd="http://www.w3.org/2001/XMLSchema" xmlns:p="http://schemas.microsoft.com/office/2006/metadata/properties" xmlns:ns2="72d8f6c1-7df7-4542-9718-f7d5cfbac991" targetNamespace="http://schemas.microsoft.com/office/2006/metadata/properties" ma:root="true" ma:fieldsID="3551b8e7e69d926f37b972a994afa102" ns2:_="">
    <xsd:import namespace="72d8f6c1-7df7-4542-9718-f7d5cfbac991"/>
    <xsd:element name="properties">
      <xsd:complexType>
        <xsd:sequence>
          <xsd:element name="documentManagement">
            <xsd:complexType>
              <xsd:all>
                <xsd:element ref="ns2:keyword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72d8f6c1-7df7-4542-9718-f7d5cfbac991" elementFormDefault="qualified">
    <xsd:import namespace="http://schemas.microsoft.com/office/2006/documentManagement/types"/>
    <xsd:element name="keyword" ma:index="8" nillable="true" ma:displayName="מילת מפתח" ma:default="" ma:internalName="keyword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סוג תוכן" ma:readOnly="true"/>
        <xsd:element ref="dc:title" minOccurs="0" maxOccurs="1" ma:index="4" ma:displayName="כותרת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180BA8BC-E3B7-40A3-9C6A-E532374EAD6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913EB77-AB7C-4F0A-B324-B7B34AC1F97D}">
  <ds:schemaRefs>
    <ds:schemaRef ds:uri="http://schemas.microsoft.com/office/2006/documentManagement/types"/>
    <ds:schemaRef ds:uri="http://purl.org/dc/terms/"/>
    <ds:schemaRef ds:uri="http://schemas.microsoft.com/office/2006/metadata/properties"/>
    <ds:schemaRef ds:uri="http://purl.org/dc/dcmitype/"/>
    <ds:schemaRef ds:uri="http://purl.org/dc/elements/1.1/"/>
    <ds:schemaRef ds:uri="72d8f6c1-7df7-4542-9718-f7d5cfbac991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471D08C-F06E-49F5-B1E7-CA7DF9CBEDE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2d8f6c1-7df7-4542-9718-f7d5cfbac991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436</TotalTime>
  <Words>2076</Words>
  <Application>Microsoft Office PowerPoint</Application>
  <PresentationFormat>‫הצגה על המסך (4:3)</PresentationFormat>
  <Paragraphs>870</Paragraphs>
  <Slides>62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62</vt:i4>
      </vt:variant>
    </vt:vector>
  </HeadingPairs>
  <TitlesOfParts>
    <vt:vector size="67" baseType="lpstr">
      <vt:lpstr>Arial</vt:lpstr>
      <vt:lpstr>Calibri</vt:lpstr>
      <vt:lpstr>David</vt:lpstr>
      <vt:lpstr>Times New Roman</vt:lpstr>
      <vt:lpstr>ערכת נושא Office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מדדים דמוגרפיים</dc:title>
  <dc:creator>nadav</dc:creator>
  <cp:lastModifiedBy>User</cp:lastModifiedBy>
  <cp:revision>44</cp:revision>
  <dcterms:created xsi:type="dcterms:W3CDTF">2012-09-14T08:56:12Z</dcterms:created>
  <dcterms:modified xsi:type="dcterms:W3CDTF">2016-01-24T18:07:02Z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0x0101005805DA7526C4F54197273DFFEEE23A3A</vt:lpwstr>
  </property>
</Properties>
</file>